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2" r:id="rId2"/>
    <p:sldId id="257" r:id="rId3"/>
    <p:sldId id="258" r:id="rId4"/>
    <p:sldId id="260" r:id="rId5"/>
    <p:sldId id="259" r:id="rId6"/>
    <p:sldId id="271" r:id="rId7"/>
    <p:sldId id="272" r:id="rId8"/>
    <p:sldId id="273" r:id="rId9"/>
    <p:sldId id="267" r:id="rId10"/>
    <p:sldId id="270" r:id="rId11"/>
    <p:sldId id="268" r:id="rId12"/>
    <p:sldId id="256" r:id="rId13"/>
  </p:sldIdLst>
  <p:sldSz cx="12192000" cy="6858000"/>
  <p:notesSz cx="6858000" cy="9144000"/>
  <p:embeddedFontLst>
    <p:embeddedFont>
      <p:font typeface="Segoe UI" panose="020B0502040204020203" pitchFamily="34" charset="0"/>
      <p:regular r:id="rId14"/>
      <p:bold r:id="rId15"/>
      <p:italic r:id="rId16"/>
      <p:boldItalic r:id="rId17"/>
    </p:embeddedFont>
    <p:embeddedFont>
      <p:font typeface="仿宋" panose="02010609060101010101" pitchFamily="49" charset="-122"/>
      <p:regular r:id="rId18"/>
    </p:embeddedFont>
    <p:embeddedFont>
      <p:font typeface="微软雅黑" panose="020B0503020204020204" pitchFamily="34" charset="-122"/>
      <p:regular r:id="rId19"/>
      <p:bold r:id="rId20"/>
    </p:embeddedFont>
  </p:embeddedFontLst>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guide id="3" pos="166" userDrawn="1">
          <p15:clr>
            <a:srgbClr val="A4A3A4"/>
          </p15:clr>
        </p15:guide>
        <p15:guide id="4" pos="73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D8"/>
    <a:srgbClr val="003366"/>
    <a:srgbClr val="F1FBFF"/>
    <a:srgbClr val="DCF0FD"/>
    <a:srgbClr val="019AAC"/>
    <a:srgbClr val="15B1FF"/>
    <a:srgbClr val="FFFFFF"/>
    <a:srgbClr val="274D7B"/>
    <a:srgbClr val="204066"/>
    <a:srgbClr val="F5BF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96" d="100"/>
          <a:sy n="96" d="100"/>
        </p:scale>
        <p:origin x="230" y="62"/>
      </p:cViewPr>
      <p:guideLst>
        <p:guide orient="horz" pos="2137"/>
        <p:guide pos="3863"/>
        <p:guide pos="166"/>
        <p:guide pos="737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40349436069599"/>
          <c:y val="0.112760431360379"/>
          <c:w val="0.88498840769903797"/>
          <c:h val="0.73597338204592899"/>
        </c:manualLayout>
      </c:layout>
      <c:barChart>
        <c:barDir val="col"/>
        <c:grouping val="clustered"/>
        <c:varyColors val="0"/>
        <c:ser>
          <c:idx val="0"/>
          <c:order val="0"/>
          <c:tx>
            <c:strRef>
              <c:f>Sheet1!$B$2</c:f>
              <c:strCache>
                <c:ptCount val="1"/>
                <c:pt idx="0">
                  <c:v>安慰剂
（n=122）</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ECMO</c:v>
                </c:pt>
                <c:pt idx="1">
                  <c:v>死亡</c:v>
                </c:pt>
                <c:pt idx="2">
                  <c:v>慢性肺病</c:v>
                </c:pt>
              </c:strCache>
            </c:strRef>
          </c:cat>
          <c:val>
            <c:numRef>
              <c:f>Sheet1!$B$3:$B$5</c:f>
              <c:numCache>
                <c:formatCode>0%</c:formatCode>
                <c:ptCount val="3"/>
                <c:pt idx="0">
                  <c:v>0.64</c:v>
                </c:pt>
                <c:pt idx="1">
                  <c:v>0.08</c:v>
                </c:pt>
                <c:pt idx="2">
                  <c:v>0.2</c:v>
                </c:pt>
              </c:numCache>
            </c:numRef>
          </c:val>
          <c:extLst>
            <c:ext xmlns:c16="http://schemas.microsoft.com/office/drawing/2014/chart" uri="{C3380CC4-5D6E-409C-BE32-E72D297353CC}">
              <c16:uniqueId val="{00000000-D118-42E6-B65E-15060BF1830F}"/>
            </c:ext>
          </c:extLst>
        </c:ser>
        <c:ser>
          <c:idx val="1"/>
          <c:order val="1"/>
          <c:tx>
            <c:strRef>
              <c:f>Sheet1!$C$2</c:f>
              <c:strCache>
                <c:ptCount val="1"/>
                <c:pt idx="0">
                  <c:v>INOMAX
（n=126）</c:v>
                </c:pt>
              </c:strCache>
            </c:strRef>
          </c:tx>
          <c:spPr>
            <a:solidFill>
              <a:srgbClr val="019A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ECMO</c:v>
                </c:pt>
                <c:pt idx="1">
                  <c:v>死亡</c:v>
                </c:pt>
                <c:pt idx="2">
                  <c:v>慢性肺病</c:v>
                </c:pt>
              </c:strCache>
            </c:strRef>
          </c:cat>
          <c:val>
            <c:numRef>
              <c:f>Sheet1!$C$3:$C$5</c:f>
              <c:numCache>
                <c:formatCode>0%</c:formatCode>
                <c:ptCount val="3"/>
                <c:pt idx="0">
                  <c:v>0.38</c:v>
                </c:pt>
                <c:pt idx="1">
                  <c:v>7.0000000000000007E-2</c:v>
                </c:pt>
                <c:pt idx="2">
                  <c:v>7.0000000000000007E-2</c:v>
                </c:pt>
              </c:numCache>
            </c:numRef>
          </c:val>
          <c:extLst>
            <c:ext xmlns:c16="http://schemas.microsoft.com/office/drawing/2014/chart" uri="{C3380CC4-5D6E-409C-BE32-E72D297353CC}">
              <c16:uniqueId val="{00000001-D118-42E6-B65E-15060BF1830F}"/>
            </c:ext>
          </c:extLst>
        </c:ser>
        <c:dLbls>
          <c:showLegendKey val="0"/>
          <c:showVal val="0"/>
          <c:showCatName val="0"/>
          <c:showSerName val="0"/>
          <c:showPercent val="0"/>
          <c:showBubbleSize val="0"/>
        </c:dLbls>
        <c:gapWidth val="142"/>
        <c:axId val="699586240"/>
        <c:axId val="699576672"/>
      </c:barChart>
      <c:catAx>
        <c:axId val="69958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endParaRPr lang="zh-CN"/>
          </a:p>
        </c:txPr>
        <c:crossAx val="699576672"/>
        <c:crosses val="autoZero"/>
        <c:auto val="1"/>
        <c:lblAlgn val="ctr"/>
        <c:lblOffset val="100"/>
        <c:noMultiLvlLbl val="0"/>
      </c:catAx>
      <c:valAx>
        <c:axId val="6995766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endParaRPr lang="zh-CN"/>
          </a:p>
        </c:txPr>
        <c:crossAx val="699586240"/>
        <c:crosses val="autoZero"/>
        <c:crossBetween val="between"/>
      </c:valAx>
      <c:spPr>
        <a:noFill/>
        <a:ln>
          <a:noFill/>
        </a:ln>
        <a:effectLst/>
      </c:spPr>
    </c:plotArea>
    <c:legend>
      <c:legendPos val="b"/>
      <c:layout>
        <c:manualLayout>
          <c:xMode val="edge"/>
          <c:yMode val="edge"/>
          <c:x val="0.35415590729761998"/>
          <c:y val="1.9674832312627601E-2"/>
          <c:w val="0.504946157882322"/>
          <c:h val="0.22366372439767501"/>
        </c:manualLayout>
      </c:layout>
      <c:overlay val="0"/>
      <c:spPr>
        <a:noFill/>
        <a:ln>
          <a:solidFill>
            <a:schemeClr val="tx1">
              <a:lumMod val="50000"/>
              <a:lumOff val="50000"/>
            </a:schemeClr>
          </a:solidFill>
        </a:ln>
        <a:effectLst/>
      </c:spPr>
      <c:txPr>
        <a:bodyPr rot="0" spcFirstLastPara="1" vertOverflow="ellipsis" vert="horz" wrap="square" anchor="ctr" anchorCtr="1"/>
        <a:lstStyle/>
        <a:p>
          <a:pPr>
            <a:defRPr lang="zh-CN" sz="800" b="1"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uri="{0b15fc19-7d7d-44ad-8c2d-2c3a37ce22c3}">
        <chartProps xmlns="https://web.wps.cn/et/2018/main" chartId="{0d1de3fb-a91c-42c0-a5f7-9df4b307e66e}"/>
      </c:ext>
    </c:extLst>
  </c:chart>
  <c:spPr>
    <a:solidFill>
      <a:schemeClr val="bg1"/>
    </a:solid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Master" Target="../slideMasters/slideMaster1.xml"/><Relationship Id="rId5" Type="http://schemas.openxmlformats.org/officeDocument/2006/relationships/tags" Target="../tags/tag50.xml"/><Relationship Id="rId4" Type="http://schemas.openxmlformats.org/officeDocument/2006/relationships/tags" Target="../tags/tag4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Master" Target="../slideMasters/slideMaster1.xml"/><Relationship Id="rId5" Type="http://schemas.openxmlformats.org/officeDocument/2006/relationships/tags" Target="../tags/tag9.xml"/><Relationship Id="rId4" Type="http://schemas.openxmlformats.org/officeDocument/2006/relationships/tags" Target="../tags/tag8.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2025/7/18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2025/7/18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2025/7/18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2025/7/18</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2025/7/18</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2025/7/18</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2025/7/18</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2025/7/18</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2025/7/18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矩形 17"/>
          <p:cNvSpPr/>
          <p:nvPr userDrawn="1">
            <p:custDataLst>
              <p:tags r:id="rId14"/>
            </p:custDataLst>
          </p:nvPr>
        </p:nvSpPr>
        <p:spPr>
          <a:xfrm>
            <a:off x="0" y="0"/>
            <a:ext cx="12192000" cy="6858000"/>
          </a:xfrm>
          <a:prstGeom prst="rect">
            <a:avLst/>
          </a:prstGeom>
          <a:gradFill flip="none" rotWithShape="1">
            <a:gsLst>
              <a:gs pos="49600">
                <a:srgbClr val="C7E4F4"/>
              </a:gs>
              <a:gs pos="0">
                <a:srgbClr val="BEDBEB"/>
              </a:gs>
              <a:gs pos="100000">
                <a:srgbClr val="D4E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userDrawn="1">
            <p:custDataLst>
              <p:tags r:id="rId15"/>
            </p:custDataLst>
          </p:nvPr>
        </p:nvPicPr>
        <p:blipFill>
          <a:blip r:embed="rId16"/>
          <a:stretch>
            <a:fillRect/>
          </a:stretch>
        </p:blipFill>
        <p:spPr>
          <a:xfrm>
            <a:off x="4733" y="0"/>
            <a:ext cx="12182534" cy="6858000"/>
          </a:xfrm>
          <a:prstGeom prst="rect">
            <a:avLst/>
          </a:prstGeom>
        </p:spPr>
      </p:pic>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image" Target="../media/image10.png"/><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image" Target="../media/image9.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slideLayout" Target="../slideLayouts/slideLayout2.xml"/><Relationship Id="rId5" Type="http://schemas.openxmlformats.org/officeDocument/2006/relationships/tags" Target="../tags/tag123.xml"/><Relationship Id="rId10" Type="http://schemas.openxmlformats.org/officeDocument/2006/relationships/tags" Target="../tags/tag128.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5.xml"/></Relationships>
</file>

<file path=ppt/slides/_rels/slide2.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tags" Target="../tags/tag70.xml"/><Relationship Id="rId3" Type="http://schemas.openxmlformats.org/officeDocument/2006/relationships/tags" Target="../tags/tag55.xml"/><Relationship Id="rId21" Type="http://schemas.openxmlformats.org/officeDocument/2006/relationships/tags" Target="../tags/tag73.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tags" Target="../tags/tag72.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tags" Target="../tags/tag67.xml"/><Relationship Id="rId10" Type="http://schemas.openxmlformats.org/officeDocument/2006/relationships/tags" Target="../tags/tag62.xml"/><Relationship Id="rId19" Type="http://schemas.openxmlformats.org/officeDocument/2006/relationships/tags" Target="../tags/tag71.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7.xml"/><Relationship Id="rId7"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9"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4.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Layout" Target="../slideLayouts/slideLayout2.xml"/><Relationship Id="rId5" Type="http://schemas.openxmlformats.org/officeDocument/2006/relationships/tags" Target="../tags/tag105.xml"/><Relationship Id="rId4" Type="http://schemas.openxmlformats.org/officeDocument/2006/relationships/tags" Target="../tags/tag104.xml"/></Relationships>
</file>

<file path=ppt/slides/_rels/slide8.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5.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2.xml"/><Relationship Id="rId5" Type="http://schemas.openxmlformats.org/officeDocument/2006/relationships/tags" Target="../tags/tag110.xml"/><Relationship Id="rId4" Type="http://schemas.openxmlformats.org/officeDocument/2006/relationships/tags" Target="../tags/tag109.xml"/></Relationships>
</file>

<file path=ppt/slides/_rels/slide9.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8.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7.png"/><Relationship Id="rId5" Type="http://schemas.openxmlformats.org/officeDocument/2006/relationships/tags" Target="../tags/tag115.xml"/><Relationship Id="rId10" Type="http://schemas.openxmlformats.org/officeDocument/2006/relationships/image" Target="../media/image6.png"/><Relationship Id="rId4" Type="http://schemas.openxmlformats.org/officeDocument/2006/relationships/tags" Target="../tags/tag114.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userDrawn="1">
            <p:custDataLst>
              <p:tags r:id="rId2"/>
            </p:custDataLst>
          </p:nvPr>
        </p:nvSpPr>
        <p:spPr>
          <a:xfrm flipV="1">
            <a:off x="6935470" y="1623695"/>
            <a:ext cx="4062730" cy="4062730"/>
          </a:xfrm>
          <a:prstGeom prst="ellipse">
            <a:avLst/>
          </a:prstGeom>
          <a:solidFill>
            <a:srgbClr val="0092D8"/>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50548" y="923980"/>
            <a:ext cx="5749290" cy="1014730"/>
          </a:xfrm>
          <a:prstGeom prst="rect">
            <a:avLst/>
          </a:prstGeom>
          <a:noFill/>
        </p:spPr>
        <p:txBody>
          <a:bodyPr wrap="square" rtlCol="0">
            <a:spAutoFit/>
          </a:bodyPr>
          <a:lstStyle/>
          <a:p>
            <a:pPr algn="dist"/>
            <a:r>
              <a:rPr lang="zh-CN" altLang="en-US" sz="6000" b="1" dirty="0">
                <a:latin typeface="Arial" panose="020B0604020202020204" pitchFamily="34" charset="0"/>
                <a:ea typeface="思源黑体 CN Bold" panose="020B0800000000000000" charset="-122"/>
              </a:rPr>
              <a:t>吸入用一氧化氮</a:t>
            </a:r>
          </a:p>
        </p:txBody>
      </p:sp>
      <p:sp>
        <p:nvSpPr>
          <p:cNvPr id="13" name="文本框 12"/>
          <p:cNvSpPr txBox="1"/>
          <p:nvPr/>
        </p:nvSpPr>
        <p:spPr>
          <a:xfrm>
            <a:off x="517875" y="5298439"/>
            <a:ext cx="5901340" cy="803682"/>
          </a:xfrm>
          <a:prstGeom prst="rect">
            <a:avLst/>
          </a:prstGeom>
          <a:noFill/>
        </p:spPr>
        <p:txBody>
          <a:bodyPr wrap="square" rtlCol="0" anchor="t">
            <a:spAutoFit/>
          </a:bodyPr>
          <a:lstStyle/>
          <a:p>
            <a:pPr indent="0" algn="just" fontAlgn="auto">
              <a:lnSpc>
                <a:spcPct val="120000"/>
              </a:lnSpc>
            </a:pPr>
            <a:r>
              <a:rPr lang="zh-CN" altLang="en-US" sz="2000" dirty="0">
                <a:solidFill>
                  <a:srgbClr val="000000"/>
                </a:solidFill>
                <a:latin typeface="+mn-ea"/>
                <a:sym typeface="+mn-ea"/>
              </a:rPr>
              <a:t>进口上市许可人：</a:t>
            </a:r>
            <a:r>
              <a:rPr lang="en-US" altLang="zh-CN" sz="2000" dirty="0">
                <a:solidFill>
                  <a:srgbClr val="000000"/>
                </a:solidFill>
                <a:latin typeface="+mn-ea"/>
                <a:sym typeface="+mn-ea"/>
              </a:rPr>
              <a:t>INO Therapeutics LLC</a:t>
            </a:r>
          </a:p>
          <a:p>
            <a:pPr indent="0" algn="just" fontAlgn="auto">
              <a:lnSpc>
                <a:spcPct val="120000"/>
              </a:lnSpc>
            </a:pPr>
            <a:r>
              <a:rPr lang="zh-CN" altLang="en-US" sz="2000" dirty="0">
                <a:solidFill>
                  <a:srgbClr val="000000"/>
                </a:solidFill>
                <a:latin typeface="+mn-ea"/>
                <a:sym typeface="+mn-ea"/>
              </a:rPr>
              <a:t>申报企业：广州兆科联发医药有限公司</a:t>
            </a:r>
          </a:p>
        </p:txBody>
      </p:sp>
      <p:pic>
        <p:nvPicPr>
          <p:cNvPr id="2" name="图片 1" descr="瓶子放在一起&#10;&#10;中度可信度描述已自动生成"/>
          <p:cNvPicPr>
            <a:picLocks noChangeAspect="1"/>
          </p:cNvPicPr>
          <p:nvPr/>
        </p:nvPicPr>
        <p:blipFill>
          <a:blip r:embed="rId4"/>
          <a:stretch>
            <a:fillRect/>
          </a:stretch>
        </p:blipFill>
        <p:spPr>
          <a:xfrm>
            <a:off x="7222172" y="1815134"/>
            <a:ext cx="3860800" cy="3860800"/>
          </a:xfrm>
          <a:prstGeom prst="rect">
            <a:avLst/>
          </a:prstGeom>
        </p:spPr>
      </p:pic>
      <p:sp>
        <p:nvSpPr>
          <p:cNvPr id="3" name="文本框 2">
            <a:extLst>
              <a:ext uri="{FF2B5EF4-FFF2-40B4-BE49-F238E27FC236}">
                <a16:creationId xmlns:a16="http://schemas.microsoft.com/office/drawing/2014/main" id="{BA166747-6C9D-E625-B711-7F60A4E7CEA9}"/>
              </a:ext>
            </a:extLst>
          </p:cNvPr>
          <p:cNvSpPr txBox="1"/>
          <p:nvPr/>
        </p:nvSpPr>
        <p:spPr>
          <a:xfrm flipH="1">
            <a:off x="901837" y="2916396"/>
            <a:ext cx="4846711" cy="1477328"/>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solidFill>
                  <a:srgbClr val="0092D8"/>
                </a:solidFill>
              </a:rPr>
              <a:t>中国唯一吸入用一氧化氮药品</a:t>
            </a:r>
            <a:endParaRPr lang="en-US" altLang="zh-CN" dirty="0">
              <a:solidFill>
                <a:srgbClr val="0092D8"/>
              </a:solidFill>
            </a:endParaRPr>
          </a:p>
          <a:p>
            <a:pPr marL="285750" indent="-285750">
              <a:buFont typeface="Arial" panose="020B0604020202020204" pitchFamily="34" charset="0"/>
              <a:buChar char="•"/>
            </a:pPr>
            <a:endParaRPr lang="en-US" altLang="zh-CN" dirty="0">
              <a:solidFill>
                <a:srgbClr val="0092D8"/>
              </a:solidFill>
            </a:endParaRPr>
          </a:p>
          <a:p>
            <a:pPr marL="285750" indent="-285750">
              <a:buFont typeface="Arial" panose="020B0604020202020204" pitchFamily="34" charset="0"/>
              <a:buChar char="•"/>
            </a:pPr>
            <a:r>
              <a:rPr lang="en-US" altLang="zh-CN" dirty="0">
                <a:solidFill>
                  <a:srgbClr val="0092D8"/>
                </a:solidFill>
              </a:rPr>
              <a:t>《86</a:t>
            </a:r>
            <a:r>
              <a:rPr lang="zh-CN" altLang="en-US" dirty="0">
                <a:solidFill>
                  <a:srgbClr val="0092D8"/>
                </a:solidFill>
              </a:rPr>
              <a:t>种罕见病病种诊疗指南</a:t>
            </a:r>
            <a:r>
              <a:rPr lang="en-US" altLang="zh-CN" dirty="0">
                <a:solidFill>
                  <a:srgbClr val="0092D8"/>
                </a:solidFill>
              </a:rPr>
              <a:t>》</a:t>
            </a:r>
            <a:r>
              <a:rPr lang="zh-CN" altLang="en-US" dirty="0">
                <a:solidFill>
                  <a:srgbClr val="0092D8"/>
                </a:solidFill>
              </a:rPr>
              <a:t>推荐药品</a:t>
            </a:r>
            <a:endParaRPr lang="en-US" altLang="zh-CN" dirty="0">
              <a:solidFill>
                <a:srgbClr val="0092D8"/>
              </a:solidFill>
            </a:endParaRPr>
          </a:p>
          <a:p>
            <a:pPr marL="285750" indent="-285750">
              <a:buFont typeface="Arial" panose="020B0604020202020204" pitchFamily="34" charset="0"/>
              <a:buChar char="•"/>
            </a:pPr>
            <a:endParaRPr lang="en-US" altLang="zh-CN" dirty="0">
              <a:solidFill>
                <a:srgbClr val="0092D8"/>
              </a:solidFill>
            </a:endParaRPr>
          </a:p>
          <a:p>
            <a:pPr marL="285750" indent="-285750">
              <a:buFont typeface="Arial" panose="020B0604020202020204" pitchFamily="34" charset="0"/>
              <a:buChar char="•"/>
            </a:pPr>
            <a:r>
              <a:rPr lang="zh-CN" altLang="en-US" dirty="0">
                <a:solidFill>
                  <a:srgbClr val="0092D8"/>
                </a:solidFill>
              </a:rPr>
              <a:t>吸入治疗起效快，适合临床急救治疗</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52"/>
          <p:cNvSpPr/>
          <p:nvPr>
            <p:custDataLst>
              <p:tags r:id="rId1"/>
            </p:custDataLst>
          </p:nvPr>
        </p:nvSpPr>
        <p:spPr>
          <a:xfrm>
            <a:off x="631485" y="3185040"/>
            <a:ext cx="5195404" cy="1920569"/>
          </a:xfrm>
          <a:prstGeom prst="roundRect">
            <a:avLst>
              <a:gd name="adj" fmla="val 6204"/>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52"/>
          <p:cNvSpPr/>
          <p:nvPr>
            <p:custDataLst>
              <p:tags r:id="rId2"/>
            </p:custDataLst>
          </p:nvPr>
        </p:nvSpPr>
        <p:spPr>
          <a:xfrm>
            <a:off x="631485" y="1066347"/>
            <a:ext cx="5195405" cy="2047405"/>
          </a:xfrm>
          <a:prstGeom prst="roundRect">
            <a:avLst>
              <a:gd name="adj" fmla="val 6204"/>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122045" y="369570"/>
            <a:ext cx="1504918" cy="430530"/>
          </a:xfrm>
          <a:prstGeom prst="rect">
            <a:avLst/>
          </a:prstGeom>
          <a:noFill/>
        </p:spPr>
        <p:txBody>
          <a:bodyPr wrap="square" lIns="0" tIns="0" rIns="0" bIns="0" rtlCol="0">
            <a:spAutoFit/>
          </a:bodyPr>
          <a:lstStyle/>
          <a:p>
            <a:r>
              <a:rPr lang="zh-CN" altLang="en-US" sz="2800" b="1" dirty="0">
                <a:latin typeface="+mn-ea"/>
              </a:rPr>
              <a:t>公平性</a:t>
            </a:r>
            <a:r>
              <a:rPr lang="en-US" altLang="zh-CN" sz="2800" b="1" dirty="0">
                <a:latin typeface="+mn-ea"/>
              </a:rPr>
              <a:t>1</a:t>
            </a:r>
            <a:endParaRPr lang="zh-CN" altLang="en-US" sz="2800" b="1" dirty="0">
              <a:solidFill>
                <a:schemeClr val="tx1"/>
              </a:solidFill>
              <a:latin typeface="+mn-ea"/>
            </a:endParaRPr>
          </a:p>
        </p:txBody>
      </p:sp>
      <p:grpSp>
        <p:nvGrpSpPr>
          <p:cNvPr id="3" name="组合 2"/>
          <p:cNvGrpSpPr/>
          <p:nvPr/>
        </p:nvGrpSpPr>
        <p:grpSpPr>
          <a:xfrm>
            <a:off x="495935" y="324485"/>
            <a:ext cx="443230" cy="521335"/>
            <a:chOff x="781" y="511"/>
            <a:chExt cx="698" cy="821"/>
          </a:xfrm>
        </p:grpSpPr>
        <p:sp>
          <p:nvSpPr>
            <p:cNvPr id="4" name="六边形 3"/>
            <p:cNvSpPr/>
            <p:nvPr>
              <p:custDataLst>
                <p:tags r:id="rId9"/>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5" name="六边形 4"/>
            <p:cNvSpPr/>
            <p:nvPr>
              <p:custDataLst>
                <p:tags r:id="rId10"/>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05</a:t>
              </a:r>
            </a:p>
          </p:txBody>
        </p:sp>
      </p:grpSp>
      <p:sp>
        <p:nvSpPr>
          <p:cNvPr id="14" name="圆角矩形 52"/>
          <p:cNvSpPr/>
          <p:nvPr>
            <p:custDataLst>
              <p:tags r:id="rId3"/>
            </p:custDataLst>
          </p:nvPr>
        </p:nvSpPr>
        <p:spPr>
          <a:xfrm>
            <a:off x="631484" y="5160505"/>
            <a:ext cx="5195405" cy="1206876"/>
          </a:xfrm>
          <a:prstGeom prst="roundRect">
            <a:avLst>
              <a:gd name="adj" fmla="val 7316"/>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图形用户界面, 文本&#10;&#10;中度可信度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9641" y="5227616"/>
            <a:ext cx="4424765" cy="1072653"/>
          </a:xfrm>
          <a:prstGeom prst="roundRect">
            <a:avLst>
              <a:gd name="adj" fmla="val 5864"/>
            </a:avLst>
          </a:prstGeom>
        </p:spPr>
      </p:pic>
      <p:sp>
        <p:nvSpPr>
          <p:cNvPr id="15" name="圆角矩形 52"/>
          <p:cNvSpPr/>
          <p:nvPr>
            <p:custDataLst>
              <p:tags r:id="rId4"/>
            </p:custDataLst>
          </p:nvPr>
        </p:nvSpPr>
        <p:spPr>
          <a:xfrm>
            <a:off x="6396833" y="4632740"/>
            <a:ext cx="5042004" cy="1667529"/>
          </a:xfrm>
          <a:prstGeom prst="roundRect">
            <a:avLst>
              <a:gd name="adj" fmla="val 7316"/>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52"/>
          <p:cNvSpPr/>
          <p:nvPr>
            <p:custDataLst>
              <p:tags r:id="rId5"/>
            </p:custDataLst>
          </p:nvPr>
        </p:nvSpPr>
        <p:spPr>
          <a:xfrm>
            <a:off x="6365112" y="3134817"/>
            <a:ext cx="5073725" cy="1433614"/>
          </a:xfrm>
          <a:prstGeom prst="roundRect">
            <a:avLst>
              <a:gd name="adj" fmla="val 5768"/>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9" name="表格 18"/>
          <p:cNvGraphicFramePr>
            <a:graphicFrameLocks noGrp="1"/>
          </p:cNvGraphicFramePr>
          <p:nvPr>
            <p:extLst>
              <p:ext uri="{D42A27DB-BD31-4B8C-83A1-F6EECF244321}">
                <p14:modId xmlns:p14="http://schemas.microsoft.com/office/powerpoint/2010/main" val="627396222"/>
              </p:ext>
            </p:extLst>
          </p:nvPr>
        </p:nvGraphicFramePr>
        <p:xfrm>
          <a:off x="6615829" y="4944739"/>
          <a:ext cx="4576529" cy="1291221"/>
        </p:xfrm>
        <a:graphic>
          <a:graphicData uri="http://schemas.openxmlformats.org/drawingml/2006/table">
            <a:tbl>
              <a:tblPr firstRow="1" bandRow="1">
                <a:tableStyleId>{5940675A-B579-460E-94D1-54222C63F5DA}</a:tableStyleId>
              </a:tblPr>
              <a:tblGrid>
                <a:gridCol w="420368">
                  <a:extLst>
                    <a:ext uri="{9D8B030D-6E8A-4147-A177-3AD203B41FA5}">
                      <a16:colId xmlns:a16="http://schemas.microsoft.com/office/drawing/2014/main" val="20000"/>
                    </a:ext>
                  </a:extLst>
                </a:gridCol>
                <a:gridCol w="1585923">
                  <a:extLst>
                    <a:ext uri="{9D8B030D-6E8A-4147-A177-3AD203B41FA5}">
                      <a16:colId xmlns:a16="http://schemas.microsoft.com/office/drawing/2014/main" val="20001"/>
                    </a:ext>
                  </a:extLst>
                </a:gridCol>
                <a:gridCol w="2570238">
                  <a:extLst>
                    <a:ext uri="{9D8B030D-6E8A-4147-A177-3AD203B41FA5}">
                      <a16:colId xmlns:a16="http://schemas.microsoft.com/office/drawing/2014/main" val="20002"/>
                    </a:ext>
                  </a:extLst>
                </a:gridCol>
              </a:tblGrid>
              <a:tr h="472645">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Arial" panose="020B0604020202020204" pitchFamily="34" charset="0"/>
                          <a:ea typeface="思源黑体 CN Bold" panose="020B0800000000000000" charset="-122"/>
                        </a:rPr>
                        <a:t>序号</a:t>
                      </a:r>
                    </a:p>
                  </a:txBody>
                  <a:tcPr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Arial" panose="020B0604020202020204" pitchFamily="34" charset="0"/>
                          <a:ea typeface="思源黑体 CN Bold" panose="020B0800000000000000" charset="-122"/>
                        </a:rPr>
                        <a:t>需求</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latin typeface="Arial" panose="020B0604020202020204" pitchFamily="34" charset="0"/>
                          <a:ea typeface="思源黑体 CN Bold" panose="020B0800000000000000" charset="-122"/>
                        </a:rPr>
                        <a:t>危重新生儿救治中心服务能力层级</a:t>
                      </a:r>
                    </a:p>
                  </a:txBody>
                  <a:tcPr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3587">
                <a:tc vMerge="1">
                  <a:txBody>
                    <a:bodyPr/>
                    <a:lstStyle/>
                    <a:p>
                      <a:endParaRPr lang="zh-CN"/>
                    </a:p>
                  </a:txBody>
                  <a:tcPr/>
                </a:tc>
                <a:tc v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Arial" panose="020B0604020202020204" pitchFamily="34" charset="0"/>
                          <a:ea typeface="思源黑体 CN Bold" panose="020B0800000000000000" charset="-122"/>
                        </a:rPr>
                        <a:t>省（区、市）级</a:t>
                      </a:r>
                    </a:p>
                  </a:txBody>
                  <a:tcPr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34989">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Arial" panose="020B0604020202020204" pitchFamily="34" charset="0"/>
                          <a:ea typeface="思源黑体 CN Bold" panose="020B0800000000000000" charset="-122"/>
                        </a:rPr>
                        <a:t>26</a:t>
                      </a:r>
                    </a:p>
                  </a:txBody>
                  <a:tcPr anchor="ctr">
                    <a:lnL w="12700" cmpd="sng">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FF0000"/>
                          </a:solidFill>
                          <a:latin typeface="Arial" panose="020B0604020202020204" pitchFamily="34" charset="0"/>
                          <a:ea typeface="思源黑体 CN Bold" panose="020B0800000000000000" charset="-122"/>
                        </a:rPr>
                        <a:t>一氧化氮吸入治疗仪</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FF0000"/>
                          </a:solidFill>
                          <a:latin typeface="Arial" panose="020B0604020202020204" pitchFamily="34" charset="0"/>
                          <a:ea typeface="思源黑体 CN Bold" panose="020B0800000000000000" charset="-122"/>
                        </a:rPr>
                        <a:t>≥</a:t>
                      </a:r>
                      <a:r>
                        <a:rPr lang="en-US" altLang="zh-CN" sz="1200" dirty="0">
                          <a:solidFill>
                            <a:srgbClr val="FF0000"/>
                          </a:solidFill>
                          <a:latin typeface="Arial" panose="020B0604020202020204" pitchFamily="34" charset="0"/>
                          <a:ea typeface="思源黑体 CN Bold" panose="020B0800000000000000" charset="-122"/>
                        </a:rPr>
                        <a:t>1</a:t>
                      </a:r>
                      <a:r>
                        <a:rPr lang="zh-CN" altLang="en-US" sz="1200" dirty="0">
                          <a:solidFill>
                            <a:srgbClr val="FF0000"/>
                          </a:solidFill>
                          <a:latin typeface="Arial" panose="020B0604020202020204" pitchFamily="34" charset="0"/>
                          <a:ea typeface="思源黑体 CN Bold" panose="020B0800000000000000" charset="-122"/>
                        </a:rPr>
                        <a:t>台</a:t>
                      </a:r>
                    </a:p>
                  </a:txBody>
                  <a:tcPr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10" name="图片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76877" y="4632740"/>
            <a:ext cx="2663388" cy="253444"/>
          </a:xfrm>
          <a:prstGeom prst="rect">
            <a:avLst/>
          </a:prstGeom>
        </p:spPr>
      </p:pic>
      <p:sp>
        <p:nvSpPr>
          <p:cNvPr id="20" name="文本框 19"/>
          <p:cNvSpPr txBox="1"/>
          <p:nvPr>
            <p:custDataLst>
              <p:tags r:id="rId6"/>
            </p:custDataLst>
          </p:nvPr>
        </p:nvSpPr>
        <p:spPr>
          <a:xfrm>
            <a:off x="6440558" y="3155776"/>
            <a:ext cx="4906550" cy="1365887"/>
          </a:xfrm>
          <a:prstGeom prst="rect">
            <a:avLst/>
          </a:prstGeom>
          <a:noFill/>
        </p:spPr>
        <p:txBody>
          <a:bodyPr wrap="square">
            <a:spAutoFit/>
          </a:bodyPr>
          <a:lstStyle/>
          <a:p>
            <a:pPr algn="just">
              <a:lnSpc>
                <a:spcPct val="120000"/>
              </a:lnSpc>
            </a:pPr>
            <a:r>
              <a:rPr lang="zh-CN" altLang="en-US" sz="1400" b="0" i="0" dirty="0">
                <a:solidFill>
                  <a:schemeClr val="tx1"/>
                </a:solidFill>
                <a:effectLst/>
                <a:latin typeface="+mn-ea"/>
              </a:rPr>
              <a:t>国家卫生计生委印发</a:t>
            </a:r>
            <a:r>
              <a:rPr lang="en-US" altLang="zh-CN" sz="1400" b="0" i="0" dirty="0">
                <a:solidFill>
                  <a:schemeClr val="tx1"/>
                </a:solidFill>
                <a:effectLst/>
                <a:latin typeface="+mn-ea"/>
              </a:rPr>
              <a:t>《</a:t>
            </a:r>
            <a:r>
              <a:rPr lang="zh-CN" altLang="en-US" sz="1400" b="0" i="0" dirty="0">
                <a:solidFill>
                  <a:schemeClr val="tx1"/>
                </a:solidFill>
                <a:effectLst/>
                <a:latin typeface="+mn-ea"/>
              </a:rPr>
              <a:t>危重孕产妇和新生儿救治中心建设与管理指南</a:t>
            </a:r>
            <a:r>
              <a:rPr lang="en-US" altLang="zh-CN" sz="1400" b="0" i="0" dirty="0">
                <a:solidFill>
                  <a:schemeClr val="tx1"/>
                </a:solidFill>
                <a:effectLst/>
                <a:latin typeface="+mn-ea"/>
              </a:rPr>
              <a:t>》</a:t>
            </a:r>
            <a:r>
              <a:rPr lang="zh-CN" altLang="en-US" sz="1400" b="0" i="0" dirty="0">
                <a:solidFill>
                  <a:schemeClr val="tx1"/>
                </a:solidFill>
                <a:effectLst/>
                <a:latin typeface="+mn-ea"/>
              </a:rPr>
              <a:t>中明确：</a:t>
            </a:r>
            <a:r>
              <a:rPr lang="zh-CN" altLang="en-US" sz="1400" b="0" i="0" dirty="0">
                <a:solidFill>
                  <a:srgbClr val="FF0000"/>
                </a:solidFill>
                <a:effectLst/>
                <a:latin typeface="+mn-ea"/>
              </a:rPr>
              <a:t>省</a:t>
            </a:r>
            <a:r>
              <a:rPr lang="zh-CN" altLang="en-US" sz="1400" dirty="0">
                <a:solidFill>
                  <a:srgbClr val="FF0000"/>
                </a:solidFill>
                <a:latin typeface="+mn-ea"/>
              </a:rPr>
              <a:t>（区、市）级的医疗机构必须配置一氧化氮吸入治疗仪，以开展一氧化氮吸入治疗</a:t>
            </a:r>
            <a:r>
              <a:rPr lang="zh-CN" altLang="en-US" sz="1400" dirty="0">
                <a:solidFill>
                  <a:schemeClr val="tx1"/>
                </a:solidFill>
                <a:latin typeface="+mn-ea"/>
              </a:rPr>
              <a:t>。</a:t>
            </a:r>
            <a:r>
              <a:rPr lang="zh-CN" altLang="en-US" sz="1400" dirty="0">
                <a:solidFill>
                  <a:srgbClr val="FF0000"/>
                </a:solidFill>
                <a:latin typeface="+mn-ea"/>
              </a:rPr>
              <a:t>而由于国内长期缺少医用一氧化氮，无法达到危重新生儿救治中心的建设要求。</a:t>
            </a:r>
          </a:p>
        </p:txBody>
      </p:sp>
      <p:sp>
        <p:nvSpPr>
          <p:cNvPr id="25" name="圆角矩形 60"/>
          <p:cNvSpPr/>
          <p:nvPr/>
        </p:nvSpPr>
        <p:spPr>
          <a:xfrm>
            <a:off x="2396691" y="641936"/>
            <a:ext cx="3430199" cy="430530"/>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dirty="0">
                <a:latin typeface="+mn-ea"/>
              </a:rPr>
              <a:t>所治疾病对于公共健康的影响</a:t>
            </a:r>
          </a:p>
        </p:txBody>
      </p:sp>
      <p:sp>
        <p:nvSpPr>
          <p:cNvPr id="28" name="圆角矩形 52"/>
          <p:cNvSpPr/>
          <p:nvPr>
            <p:custDataLst>
              <p:tags r:id="rId7"/>
            </p:custDataLst>
          </p:nvPr>
        </p:nvSpPr>
        <p:spPr>
          <a:xfrm>
            <a:off x="6340446" y="1066346"/>
            <a:ext cx="5073725" cy="1923344"/>
          </a:xfrm>
          <a:prstGeom prst="roundRect">
            <a:avLst>
              <a:gd name="adj" fmla="val 6204"/>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圆角矩形 60"/>
          <p:cNvSpPr/>
          <p:nvPr/>
        </p:nvSpPr>
        <p:spPr>
          <a:xfrm>
            <a:off x="6340446" y="641936"/>
            <a:ext cx="2700629" cy="430530"/>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solidFill>
                  <a:schemeClr val="bg1"/>
                </a:solidFill>
                <a:latin typeface="+mn-ea"/>
              </a:rPr>
              <a:t>符合保基本的原则</a:t>
            </a:r>
          </a:p>
        </p:txBody>
      </p:sp>
      <p:sp>
        <p:nvSpPr>
          <p:cNvPr id="30" name="文本框 29"/>
          <p:cNvSpPr txBox="1"/>
          <p:nvPr>
            <p:custDataLst>
              <p:tags r:id="rId8"/>
            </p:custDataLst>
          </p:nvPr>
        </p:nvSpPr>
        <p:spPr>
          <a:xfrm>
            <a:off x="6365112" y="1131664"/>
            <a:ext cx="5049059" cy="1600438"/>
          </a:xfrm>
          <a:prstGeom prst="rect">
            <a:avLst/>
          </a:prstGeom>
          <a:noFill/>
        </p:spPr>
        <p:txBody>
          <a:bodyPr wrap="square">
            <a:spAutoFit/>
          </a:bodyPr>
          <a:lstStyle/>
          <a:p>
            <a:pPr marL="171450" indent="-171450" algn="just">
              <a:buFont typeface="Arial" panose="020B0604020202020204" pitchFamily="34" charset="0"/>
              <a:buChar char="•"/>
            </a:pPr>
            <a:r>
              <a:rPr lang="zh-CN" altLang="zh-CN" sz="1400" kern="100" dirty="0">
                <a:effectLst/>
                <a:latin typeface="+mn-ea"/>
                <a:cs typeface="Times New Roman" panose="02020603050405020304" pitchFamily="18" charset="0"/>
              </a:rPr>
              <a:t>新生儿</a:t>
            </a:r>
            <a:r>
              <a:rPr lang="zh-CN" altLang="en-US" sz="1400" kern="100" dirty="0">
                <a:effectLst/>
                <a:latin typeface="+mn-ea"/>
                <a:cs typeface="Times New Roman" panose="02020603050405020304" pitchFamily="18" charset="0"/>
              </a:rPr>
              <a:t>持续性</a:t>
            </a:r>
            <a:r>
              <a:rPr lang="zh-CN" altLang="zh-CN" sz="1400" kern="100" dirty="0">
                <a:effectLst/>
                <a:latin typeface="+mn-ea"/>
                <a:cs typeface="Times New Roman" panose="02020603050405020304" pitchFamily="18" charset="0"/>
              </a:rPr>
              <a:t>肺动脉高压占活产新生儿的</a:t>
            </a:r>
            <a:r>
              <a:rPr lang="en-US" altLang="zh-CN" sz="1400" kern="100" dirty="0">
                <a:effectLst/>
                <a:latin typeface="+mn-ea"/>
                <a:cs typeface="Times New Roman" panose="02020603050405020304" pitchFamily="18" charset="0"/>
              </a:rPr>
              <a:t>0.2</a:t>
            </a:r>
            <a:r>
              <a:rPr lang="zh-CN" altLang="zh-CN" sz="1400" kern="100" dirty="0">
                <a:effectLst/>
                <a:latin typeface="+mn-ea"/>
                <a:cs typeface="Times New Roman" panose="02020603050405020304" pitchFamily="18" charset="0"/>
              </a:rPr>
              <a:t>％，</a:t>
            </a:r>
            <a:r>
              <a:rPr lang="zh-CN" altLang="zh-CN" sz="1400" b="1" kern="100" dirty="0">
                <a:effectLst/>
                <a:latin typeface="+mn-ea"/>
                <a:cs typeface="Times New Roman" panose="02020603050405020304" pitchFamily="18" charset="0"/>
              </a:rPr>
              <a:t>中国每年发病人数约</a:t>
            </a:r>
            <a:r>
              <a:rPr lang="en-US" altLang="zh-CN" sz="1400" b="1" kern="100" dirty="0">
                <a:effectLst/>
                <a:latin typeface="+mn-ea"/>
                <a:cs typeface="Times New Roman" panose="02020603050405020304" pitchFamily="18" charset="0"/>
              </a:rPr>
              <a:t>2</a:t>
            </a:r>
            <a:r>
              <a:rPr lang="zh-CN" altLang="zh-CN" sz="1400" b="1" kern="100" dirty="0">
                <a:effectLst/>
                <a:latin typeface="+mn-ea"/>
                <a:cs typeface="Times New Roman" panose="02020603050405020304" pitchFamily="18" charset="0"/>
              </a:rPr>
              <a:t>万人。</a:t>
            </a:r>
            <a:endParaRPr lang="en-US" altLang="zh-CN" sz="1400" b="1" kern="100" dirty="0">
              <a:effectLst/>
              <a:latin typeface="+mn-ea"/>
              <a:cs typeface="Times New Roman" panose="02020603050405020304" pitchFamily="18" charset="0"/>
            </a:endParaRPr>
          </a:p>
          <a:p>
            <a:pPr marL="171450" indent="-171450" algn="just">
              <a:buFont typeface="Arial" panose="020B0604020202020204" pitchFamily="34" charset="0"/>
              <a:buChar char="•"/>
            </a:pPr>
            <a:r>
              <a:rPr lang="zh-CN" altLang="zh-CN" sz="1400" kern="100">
                <a:effectLst/>
                <a:latin typeface="+mn-ea"/>
                <a:cs typeface="Times New Roman" panose="02020603050405020304" pitchFamily="18" charset="0"/>
              </a:rPr>
              <a:t>目前</a:t>
            </a:r>
            <a:r>
              <a:rPr lang="zh-CN" altLang="en-US" sz="1400" kern="100">
                <a:effectLst/>
                <a:latin typeface="+mn-ea"/>
                <a:cs typeface="Times New Roman" panose="02020603050405020304" pitchFamily="18" charset="0"/>
              </a:rPr>
              <a:t>医</a:t>
            </a:r>
            <a:r>
              <a:rPr lang="zh-CN" altLang="zh-CN" sz="1400" kern="100">
                <a:effectLst/>
                <a:latin typeface="+mn-ea"/>
                <a:cs typeface="Times New Roman" panose="02020603050405020304" pitchFamily="18" charset="0"/>
              </a:rPr>
              <a:t>保</a:t>
            </a:r>
            <a:r>
              <a:rPr lang="zh-CN" altLang="zh-CN" sz="1400" kern="100" dirty="0">
                <a:effectLst/>
                <a:latin typeface="+mn-ea"/>
                <a:cs typeface="Times New Roman" panose="02020603050405020304" pitchFamily="18" charset="0"/>
              </a:rPr>
              <a:t>目录内没有针对新生儿肺动脉高压治疗的</a:t>
            </a:r>
            <a:r>
              <a:rPr lang="zh-CN" altLang="zh-CN" sz="1400" b="1" kern="100" dirty="0">
                <a:effectLst/>
                <a:latin typeface="+mn-ea"/>
                <a:cs typeface="Times New Roman" panose="02020603050405020304" pitchFamily="18" charset="0"/>
              </a:rPr>
              <a:t>靶向药物</a:t>
            </a:r>
            <a:r>
              <a:rPr lang="zh-CN" altLang="en-US" sz="1400" b="1" kern="100" dirty="0">
                <a:effectLst/>
                <a:latin typeface="+mn-ea"/>
                <a:cs typeface="Times New Roman" panose="02020603050405020304" pitchFamily="18" charset="0"/>
              </a:rPr>
              <a:t>；</a:t>
            </a:r>
            <a:endParaRPr lang="en-US" altLang="zh-CN" sz="1400" b="1" kern="100" dirty="0">
              <a:effectLst/>
              <a:latin typeface="+mn-ea"/>
              <a:cs typeface="Times New Roman" panose="02020603050405020304" pitchFamily="18" charset="0"/>
            </a:endParaRPr>
          </a:p>
          <a:p>
            <a:pPr marL="171450" indent="-171450" algn="just">
              <a:buFont typeface="Arial" panose="020B0604020202020204" pitchFamily="34" charset="0"/>
              <a:buChar char="•"/>
            </a:pPr>
            <a:r>
              <a:rPr lang="zh-CN" altLang="zh-CN" sz="1400" kern="100" dirty="0">
                <a:effectLst/>
                <a:latin typeface="+mn-ea"/>
                <a:cs typeface="Times New Roman" panose="02020603050405020304" pitchFamily="18" charset="0"/>
              </a:rPr>
              <a:t>吸入用一氧化氮为抢救药物，</a:t>
            </a:r>
            <a:r>
              <a:rPr lang="zh-CN" altLang="en-US" sz="1400" b="1" kern="100" dirty="0">
                <a:latin typeface="+mn-ea"/>
                <a:cs typeface="Times New Roman" panose="02020603050405020304" pitchFamily="18" charset="0"/>
              </a:rPr>
              <a:t>用药疗程短，</a:t>
            </a:r>
            <a:r>
              <a:rPr lang="zh-CN" altLang="zh-CN" sz="1400" b="1" kern="100" dirty="0">
                <a:effectLst/>
                <a:latin typeface="+mn-ea"/>
                <a:cs typeface="Times New Roman" panose="02020603050405020304" pitchFamily="18" charset="0"/>
              </a:rPr>
              <a:t>占用</a:t>
            </a:r>
            <a:r>
              <a:rPr lang="zh-CN" altLang="en-US" sz="1400" b="1" kern="100" dirty="0">
                <a:effectLst/>
                <a:latin typeface="+mn-ea"/>
                <a:cs typeface="Times New Roman" panose="02020603050405020304" pitchFamily="18" charset="0"/>
              </a:rPr>
              <a:t>商</a:t>
            </a:r>
            <a:r>
              <a:rPr lang="zh-CN" altLang="zh-CN" sz="1400" b="1" kern="100" dirty="0">
                <a:effectLst/>
                <a:latin typeface="+mn-ea"/>
                <a:cs typeface="Times New Roman" panose="02020603050405020304" pitchFamily="18" charset="0"/>
              </a:rPr>
              <a:t>保资源较少</a:t>
            </a:r>
            <a:r>
              <a:rPr lang="zh-CN" altLang="en-US" sz="1400" b="1" kern="100" dirty="0">
                <a:effectLst/>
                <a:latin typeface="+mn-ea"/>
                <a:cs typeface="Times New Roman" panose="02020603050405020304" pitchFamily="18" charset="0"/>
              </a:rPr>
              <a:t>；</a:t>
            </a:r>
            <a:endParaRPr lang="en-US" altLang="zh-CN" sz="1400" b="1" kern="100" dirty="0">
              <a:effectLst/>
              <a:latin typeface="+mn-ea"/>
              <a:cs typeface="Times New Roman" panose="02020603050405020304" pitchFamily="18" charset="0"/>
            </a:endParaRPr>
          </a:p>
          <a:p>
            <a:pPr marL="171450" indent="-171450" algn="just">
              <a:buFont typeface="Arial" panose="020B0604020202020204" pitchFamily="34" charset="0"/>
              <a:buChar char="•"/>
            </a:pPr>
            <a:r>
              <a:rPr lang="zh-CN" altLang="zh-CN" sz="1400" kern="0" dirty="0">
                <a:effectLst/>
                <a:latin typeface="+mn-ea"/>
                <a:cs typeface="宋体" panose="02010600030101010101" pitchFamily="2" charset="-122"/>
              </a:rPr>
              <a:t>该产品进入</a:t>
            </a:r>
            <a:r>
              <a:rPr lang="zh-CN" altLang="en-US" sz="1400" kern="0" dirty="0">
                <a:effectLst/>
                <a:latin typeface="+mn-ea"/>
                <a:cs typeface="宋体" panose="02010600030101010101" pitchFamily="2" charset="-122"/>
              </a:rPr>
              <a:t>商</a:t>
            </a:r>
            <a:r>
              <a:rPr lang="zh-CN" altLang="zh-CN" sz="1400" kern="0" dirty="0">
                <a:effectLst/>
                <a:latin typeface="+mn-ea"/>
                <a:cs typeface="宋体" panose="02010600030101010101" pitchFamily="2" charset="-122"/>
              </a:rPr>
              <a:t>保目录，有利于保障患病人群的</a:t>
            </a:r>
            <a:r>
              <a:rPr lang="zh-CN" altLang="zh-CN" sz="1400" b="1" kern="0" dirty="0">
                <a:effectLst/>
                <a:latin typeface="+mn-ea"/>
                <a:cs typeface="宋体" panose="02010600030101010101" pitchFamily="2" charset="-122"/>
              </a:rPr>
              <a:t>整体健康水平与合理用药需求。</a:t>
            </a:r>
            <a:endParaRPr lang="zh-CN" altLang="zh-CN" sz="1400" b="1" kern="100" dirty="0">
              <a:effectLst/>
              <a:latin typeface="+mn-ea"/>
              <a:cs typeface="Times New Roman" panose="02020603050405020304" pitchFamily="18" charset="0"/>
            </a:endParaRPr>
          </a:p>
        </p:txBody>
      </p:sp>
      <p:sp>
        <p:nvSpPr>
          <p:cNvPr id="12" name="文本框 11"/>
          <p:cNvSpPr txBox="1"/>
          <p:nvPr/>
        </p:nvSpPr>
        <p:spPr>
          <a:xfrm>
            <a:off x="631484" y="1118518"/>
            <a:ext cx="5110638" cy="1892826"/>
          </a:xfrm>
          <a:prstGeom prst="rect">
            <a:avLst/>
          </a:prstGeom>
          <a:noFill/>
        </p:spPr>
        <p:txBody>
          <a:bodyPr wrap="square" rtlCol="0">
            <a:spAutoFit/>
          </a:bodyPr>
          <a:lstStyle/>
          <a:p>
            <a:pPr marL="171450" indent="-171450" algn="just">
              <a:buFont typeface="Arial" panose="020B0604020202020204" pitchFamily="34" charset="0"/>
              <a:buChar char="•"/>
            </a:pPr>
            <a:r>
              <a:rPr lang="zh-CN" altLang="zh-CN" sz="1300" kern="100" dirty="0">
                <a:latin typeface="+mn-ea"/>
                <a:cs typeface="Times New Roman" panose="02020603050405020304" pitchFamily="18" charset="0"/>
              </a:rPr>
              <a:t>新生儿持续性肺动脉高压是新生儿的危急重症，起病隐匿，病情凶险，是导致新生儿死亡的</a:t>
            </a:r>
            <a:r>
              <a:rPr lang="zh-CN" altLang="zh-CN" sz="1300" b="1" kern="100" dirty="0">
                <a:latin typeface="+mn-ea"/>
                <a:cs typeface="Times New Roman" panose="02020603050405020304" pitchFamily="18" charset="0"/>
              </a:rPr>
              <a:t>重要原因</a:t>
            </a:r>
            <a:r>
              <a:rPr lang="zh-CN" altLang="zh-CN" sz="1300" kern="100" dirty="0">
                <a:latin typeface="+mn-ea"/>
                <a:cs typeface="Times New Roman" panose="02020603050405020304" pitchFamily="18" charset="0"/>
              </a:rPr>
              <a:t>。</a:t>
            </a:r>
            <a:endParaRPr lang="en-US" altLang="zh-CN" sz="1300" kern="100" dirty="0">
              <a:latin typeface="+mn-ea"/>
              <a:cs typeface="Times New Roman" panose="02020603050405020304" pitchFamily="18" charset="0"/>
            </a:endParaRPr>
          </a:p>
          <a:p>
            <a:pPr marL="171450" indent="-171450" algn="just">
              <a:buFont typeface="Arial" panose="020B0604020202020204" pitchFamily="34" charset="0"/>
              <a:buChar char="•"/>
            </a:pPr>
            <a:r>
              <a:rPr lang="zh-CN" altLang="zh-CN" sz="1300" kern="100" dirty="0">
                <a:effectLst/>
                <a:latin typeface="+mn-ea"/>
                <a:cs typeface="Times New Roman" panose="02020603050405020304" pitchFamily="18" charset="0"/>
              </a:rPr>
              <a:t>婴儿死亡率是反映一个国家和民族的居民健康水平和社会经济发展水平的</a:t>
            </a:r>
            <a:r>
              <a:rPr lang="zh-CN" altLang="zh-CN" sz="1300" b="1" kern="100" dirty="0">
                <a:effectLst/>
                <a:latin typeface="+mn-ea"/>
                <a:cs typeface="Times New Roman" panose="02020603050405020304" pitchFamily="18" charset="0"/>
              </a:rPr>
              <a:t>重要指标。</a:t>
            </a:r>
            <a:endParaRPr lang="en-US" altLang="zh-CN" sz="1300" b="1" kern="100" dirty="0">
              <a:effectLst/>
              <a:latin typeface="+mn-ea"/>
              <a:cs typeface="Times New Roman" panose="02020603050405020304" pitchFamily="18" charset="0"/>
            </a:endParaRPr>
          </a:p>
          <a:p>
            <a:pPr marL="171450" indent="-171450" algn="just">
              <a:buFont typeface="Arial" panose="020B0604020202020204" pitchFamily="34" charset="0"/>
              <a:buChar char="•"/>
            </a:pPr>
            <a:r>
              <a:rPr lang="zh-CN" altLang="zh-CN" sz="1300" kern="100" dirty="0">
                <a:latin typeface="+mn-ea"/>
                <a:cs typeface="Times New Roman" panose="02020603050405020304" pitchFamily="18" charset="0"/>
              </a:rPr>
              <a:t>新生儿持续性肺动脉高压若能获得及时、正确的治疗，抢救成功的患者临床</a:t>
            </a:r>
            <a:r>
              <a:rPr lang="zh-CN" altLang="zh-CN" sz="1300" b="1" kern="100" dirty="0">
                <a:latin typeface="+mn-ea"/>
                <a:cs typeface="Times New Roman" panose="02020603050405020304" pitchFamily="18" charset="0"/>
              </a:rPr>
              <a:t>预后良好</a:t>
            </a:r>
            <a:r>
              <a:rPr lang="zh-CN" altLang="zh-CN" sz="1300" kern="100" dirty="0">
                <a:latin typeface="+mn-ea"/>
                <a:cs typeface="Times New Roman" panose="02020603050405020304" pitchFamily="18" charset="0"/>
              </a:rPr>
              <a:t>；若抢救不及时，患儿</a:t>
            </a:r>
            <a:r>
              <a:rPr lang="zh-CN" altLang="zh-CN" sz="1300" b="1" kern="100" dirty="0">
                <a:latin typeface="+mn-ea"/>
                <a:cs typeface="Times New Roman" panose="02020603050405020304" pitchFamily="18" charset="0"/>
              </a:rPr>
              <a:t>死亡的风险增加</a:t>
            </a:r>
            <a:r>
              <a:rPr lang="zh-CN" altLang="zh-CN" sz="1300" kern="100" dirty="0">
                <a:latin typeface="+mn-ea"/>
                <a:cs typeface="Times New Roman" panose="02020603050405020304" pitchFamily="18" charset="0"/>
              </a:rPr>
              <a:t>。</a:t>
            </a:r>
            <a:endParaRPr lang="zh-CN" altLang="zh-CN" sz="1300" kern="100" dirty="0">
              <a:effectLst/>
              <a:latin typeface="+mn-ea"/>
              <a:cs typeface="Times New Roman" panose="02020603050405020304" pitchFamily="18" charset="0"/>
            </a:endParaRPr>
          </a:p>
          <a:p>
            <a:pPr marL="171450" indent="-171450" algn="just">
              <a:buFont typeface="Arial" panose="020B0604020202020204" pitchFamily="34" charset="0"/>
              <a:buChar char="•"/>
            </a:pPr>
            <a:r>
              <a:rPr lang="zh-CN" altLang="zh-CN" sz="1300" kern="100" dirty="0">
                <a:effectLst/>
                <a:latin typeface="+mn-ea"/>
                <a:cs typeface="Times New Roman" panose="02020603050405020304" pitchFamily="18" charset="0"/>
              </a:rPr>
              <a:t>近年来，我国政府高度重视新生儿救治和工作，先后出台多项政策，投入大量人力物力，全面提升新生儿救治水平，</a:t>
            </a:r>
            <a:r>
              <a:rPr lang="zh-CN" altLang="zh-CN" sz="1300" b="1" kern="100" dirty="0">
                <a:effectLst/>
                <a:latin typeface="+mn-ea"/>
                <a:cs typeface="Times New Roman" panose="02020603050405020304" pitchFamily="18" charset="0"/>
              </a:rPr>
              <a:t>降低新生儿死亡率</a:t>
            </a:r>
            <a:r>
              <a:rPr lang="zh-CN" altLang="zh-CN" sz="1300" kern="100" dirty="0">
                <a:effectLst/>
                <a:latin typeface="+mn-ea"/>
                <a:cs typeface="Times New Roman" panose="02020603050405020304" pitchFamily="18" charset="0"/>
              </a:rPr>
              <a:t>。</a:t>
            </a:r>
            <a:endParaRPr lang="en-US" altLang="zh-CN" sz="1300" kern="100" dirty="0">
              <a:effectLst/>
              <a:latin typeface="+mn-ea"/>
              <a:cs typeface="Times New Roman" panose="02020603050405020304" pitchFamily="18" charset="0"/>
            </a:endParaRPr>
          </a:p>
        </p:txBody>
      </p:sp>
      <p:pic>
        <p:nvPicPr>
          <p:cNvPr id="18" name="图片 17"/>
          <p:cNvPicPr>
            <a:picLocks noChangeAspect="1"/>
          </p:cNvPicPr>
          <p:nvPr/>
        </p:nvPicPr>
        <p:blipFill>
          <a:blip r:embed="rId14"/>
          <a:stretch>
            <a:fillRect/>
          </a:stretch>
        </p:blipFill>
        <p:spPr>
          <a:xfrm>
            <a:off x="1016803" y="3272427"/>
            <a:ext cx="4424765" cy="167450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latin typeface="+mn-ea"/>
              </a:rPr>
              <a:t>公平性</a:t>
            </a:r>
            <a:r>
              <a:rPr lang="en-US" altLang="zh-CN" sz="2800" b="1" dirty="0">
                <a:latin typeface="+mn-ea"/>
              </a:rPr>
              <a:t>1</a:t>
            </a:r>
            <a:endParaRPr lang="zh-CN" altLang="en-US" sz="2800" b="1" dirty="0">
              <a:solidFill>
                <a:schemeClr val="tx1"/>
              </a:solidFill>
              <a:latin typeface="+mn-ea"/>
            </a:endParaRPr>
          </a:p>
        </p:txBody>
      </p:sp>
      <p:grpSp>
        <p:nvGrpSpPr>
          <p:cNvPr id="3" name="组合 2"/>
          <p:cNvGrpSpPr/>
          <p:nvPr/>
        </p:nvGrpSpPr>
        <p:grpSpPr>
          <a:xfrm>
            <a:off x="495935" y="324485"/>
            <a:ext cx="443230" cy="521335"/>
            <a:chOff x="781" y="511"/>
            <a:chExt cx="698" cy="821"/>
          </a:xfrm>
        </p:grpSpPr>
        <p:sp>
          <p:nvSpPr>
            <p:cNvPr id="4" name="六边形 3"/>
            <p:cNvSpPr/>
            <p:nvPr>
              <p:custDataLst>
                <p:tags r:id="rId5"/>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5" name="六边形 4"/>
            <p:cNvSpPr/>
            <p:nvPr>
              <p:custDataLst>
                <p:tags r:id="rId6"/>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mn-ea"/>
                </a:rPr>
                <a:t>05</a:t>
              </a:r>
            </a:p>
          </p:txBody>
        </p:sp>
      </p:grpSp>
      <p:sp>
        <p:nvSpPr>
          <p:cNvPr id="21" name="圆角矩形 52"/>
          <p:cNvSpPr/>
          <p:nvPr>
            <p:custDataLst>
              <p:tags r:id="rId1"/>
            </p:custDataLst>
          </p:nvPr>
        </p:nvSpPr>
        <p:spPr>
          <a:xfrm>
            <a:off x="6400799" y="1703564"/>
            <a:ext cx="5176299" cy="3572374"/>
          </a:xfrm>
          <a:prstGeom prst="roundRect">
            <a:avLst>
              <a:gd name="adj" fmla="val 3122"/>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custDataLst>
              <p:tags r:id="rId2"/>
            </p:custDataLst>
          </p:nvPr>
        </p:nvSpPr>
        <p:spPr>
          <a:xfrm>
            <a:off x="6400799" y="1859339"/>
            <a:ext cx="5176299" cy="3139321"/>
          </a:xfrm>
          <a:prstGeom prst="rect">
            <a:avLst/>
          </a:prstGeom>
          <a:noFill/>
        </p:spPr>
        <p:txBody>
          <a:bodyPr wrap="square">
            <a:spAutoFit/>
          </a:bodyPr>
          <a:lstStyle/>
          <a:p>
            <a:pPr marL="342900" lvl="0" indent="-342900">
              <a:buFont typeface="Wingdings" panose="05000000000000000000" pitchFamily="2" charset="2"/>
              <a:buChar char="Ø"/>
            </a:pPr>
            <a:r>
              <a:rPr lang="zh-CN" altLang="zh-CN" dirty="0">
                <a:latin typeface="+mn-ea"/>
              </a:rPr>
              <a:t>国内</a:t>
            </a:r>
            <a:r>
              <a:rPr lang="zh-CN" altLang="en-US" dirty="0">
                <a:latin typeface="+mn-ea"/>
              </a:rPr>
              <a:t>外</a:t>
            </a:r>
            <a:r>
              <a:rPr lang="zh-CN" altLang="zh-CN" dirty="0">
                <a:latin typeface="+mn-ea"/>
              </a:rPr>
              <a:t>已发布相关指南和专家共识，诊断清晰，专家认识较深，普遍能够</a:t>
            </a:r>
            <a:r>
              <a:rPr lang="zh-CN" altLang="zh-CN" b="1" dirty="0">
                <a:latin typeface="+mn-ea"/>
              </a:rPr>
              <a:t>准确诊断</a:t>
            </a:r>
            <a:r>
              <a:rPr lang="zh-CN" altLang="zh-CN" dirty="0">
                <a:latin typeface="+mn-ea"/>
              </a:rPr>
              <a:t>。</a:t>
            </a:r>
            <a:endParaRPr lang="en-US" altLang="zh-CN" dirty="0">
              <a:latin typeface="+mn-ea"/>
            </a:endParaRPr>
          </a:p>
          <a:p>
            <a:pPr marL="342900" lvl="0" indent="-342900">
              <a:buFont typeface="Wingdings" panose="05000000000000000000" pitchFamily="2" charset="2"/>
              <a:buChar char="Ø"/>
            </a:pPr>
            <a:endParaRPr lang="en-US" altLang="zh-CN" dirty="0">
              <a:latin typeface="+mn-ea"/>
            </a:endParaRPr>
          </a:p>
          <a:p>
            <a:pPr marL="342900" lvl="0" indent="-342900">
              <a:buFont typeface="Wingdings" panose="05000000000000000000" pitchFamily="2" charset="2"/>
              <a:buChar char="Ø"/>
            </a:pPr>
            <a:r>
              <a:rPr lang="zh-CN" altLang="zh-CN" dirty="0">
                <a:latin typeface="+mn-ea"/>
              </a:rPr>
              <a:t>全国已建立</a:t>
            </a:r>
            <a:r>
              <a:rPr lang="en-US" altLang="zh-CN" dirty="0">
                <a:latin typeface="+mn-ea"/>
              </a:rPr>
              <a:t>3070</a:t>
            </a:r>
            <a:r>
              <a:rPr lang="zh-CN" altLang="zh-CN" dirty="0">
                <a:latin typeface="+mn-ea"/>
              </a:rPr>
              <a:t>个危重新生儿救治中心，建立起区域危重新生儿转运网络，该疾病得到</a:t>
            </a:r>
            <a:r>
              <a:rPr lang="zh-CN" altLang="zh-CN" b="1" dirty="0">
                <a:latin typeface="+mn-ea"/>
              </a:rPr>
              <a:t>规范化、系统化的管理。</a:t>
            </a:r>
            <a:endParaRPr lang="en-US" altLang="zh-CN" b="1" dirty="0">
              <a:latin typeface="+mn-ea"/>
            </a:endParaRPr>
          </a:p>
          <a:p>
            <a:pPr marL="342900" lvl="0" indent="-342900">
              <a:buFont typeface="Wingdings" panose="05000000000000000000" pitchFamily="2" charset="2"/>
              <a:buChar char="Ø"/>
            </a:pPr>
            <a:endParaRPr lang="en-US" altLang="zh-CN" dirty="0">
              <a:latin typeface="+mn-ea"/>
            </a:endParaRPr>
          </a:p>
          <a:p>
            <a:pPr marL="342900" lvl="0" indent="-342900">
              <a:buFont typeface="Wingdings" panose="05000000000000000000" pitchFamily="2" charset="2"/>
              <a:buChar char="Ø"/>
            </a:pPr>
            <a:r>
              <a:rPr lang="zh-CN" altLang="zh-CN" dirty="0">
                <a:latin typeface="+mn-ea"/>
              </a:rPr>
              <a:t>吸入用一氧化氮的适应症为低氧性呼吸衰竭合并肺动脉高压，适用人群为胎龄≥</a:t>
            </a:r>
            <a:r>
              <a:rPr lang="en-US" altLang="zh-CN" dirty="0">
                <a:latin typeface="+mn-ea"/>
              </a:rPr>
              <a:t>34</a:t>
            </a:r>
            <a:r>
              <a:rPr lang="zh-CN" altLang="zh-CN" dirty="0">
                <a:latin typeface="+mn-ea"/>
              </a:rPr>
              <a:t>周的新生儿，需要与通气支持联合使用，一般在</a:t>
            </a:r>
            <a:r>
              <a:rPr lang="en-US" altLang="zh-CN" dirty="0">
                <a:latin typeface="+mn-ea"/>
              </a:rPr>
              <a:t>ICU</a:t>
            </a:r>
            <a:r>
              <a:rPr lang="zh-CN" altLang="zh-CN" dirty="0">
                <a:latin typeface="+mn-ea"/>
              </a:rPr>
              <a:t>里，经专业的医生指导下使用</a:t>
            </a:r>
            <a:r>
              <a:rPr lang="zh-CN" altLang="en-US" dirty="0">
                <a:latin typeface="+mn-ea"/>
              </a:rPr>
              <a:t>，</a:t>
            </a:r>
            <a:r>
              <a:rPr lang="zh-CN" altLang="zh-CN" b="1" dirty="0">
                <a:latin typeface="+mn-ea"/>
              </a:rPr>
              <a:t>无临床滥用风险</a:t>
            </a:r>
            <a:r>
              <a:rPr lang="zh-CN" altLang="zh-CN" dirty="0">
                <a:latin typeface="+mn-ea"/>
              </a:rPr>
              <a:t>。</a:t>
            </a:r>
          </a:p>
        </p:txBody>
      </p:sp>
      <p:sp>
        <p:nvSpPr>
          <p:cNvPr id="23" name="圆角矩形 60"/>
          <p:cNvSpPr/>
          <p:nvPr/>
        </p:nvSpPr>
        <p:spPr>
          <a:xfrm>
            <a:off x="6400801" y="1174363"/>
            <a:ext cx="2193892" cy="430530"/>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solidFill>
                  <a:schemeClr val="bg1"/>
                </a:solidFill>
                <a:latin typeface="+mn-ea"/>
              </a:rPr>
              <a:t>临床管理难度</a:t>
            </a:r>
          </a:p>
        </p:txBody>
      </p:sp>
      <p:sp>
        <p:nvSpPr>
          <p:cNvPr id="28" name="圆角矩形 52"/>
          <p:cNvSpPr/>
          <p:nvPr>
            <p:custDataLst>
              <p:tags r:id="rId3"/>
            </p:custDataLst>
          </p:nvPr>
        </p:nvSpPr>
        <p:spPr>
          <a:xfrm>
            <a:off x="917863" y="1703564"/>
            <a:ext cx="4911420" cy="3572375"/>
          </a:xfrm>
          <a:prstGeom prst="roundRect">
            <a:avLst>
              <a:gd name="adj" fmla="val 6204"/>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60"/>
          <p:cNvSpPr/>
          <p:nvPr/>
        </p:nvSpPr>
        <p:spPr>
          <a:xfrm>
            <a:off x="904219" y="1174363"/>
            <a:ext cx="2693091" cy="430530"/>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solidFill>
                  <a:schemeClr val="bg1"/>
                </a:solidFill>
                <a:latin typeface="+mn-ea"/>
              </a:rPr>
              <a:t>弥补医保药品目录短板</a:t>
            </a:r>
          </a:p>
        </p:txBody>
      </p:sp>
      <p:sp>
        <p:nvSpPr>
          <p:cNvPr id="9" name="文本框 8"/>
          <p:cNvSpPr txBox="1"/>
          <p:nvPr>
            <p:custDataLst>
              <p:tags r:id="rId4"/>
            </p:custDataLst>
          </p:nvPr>
        </p:nvSpPr>
        <p:spPr>
          <a:xfrm>
            <a:off x="930275" y="1859339"/>
            <a:ext cx="4899008" cy="2862322"/>
          </a:xfrm>
          <a:prstGeom prst="rect">
            <a:avLst/>
          </a:prstGeom>
          <a:noFill/>
        </p:spPr>
        <p:txBody>
          <a:bodyPr wrap="square">
            <a:spAutoFit/>
          </a:bodyPr>
          <a:lstStyle/>
          <a:p>
            <a:pPr marL="285750" indent="-285750" algn="just">
              <a:buFont typeface="Wingdings" panose="05000000000000000000" pitchFamily="2" charset="2"/>
              <a:buChar char="Ø"/>
            </a:pPr>
            <a:r>
              <a:rPr lang="zh-CN" altLang="zh-CN" kern="100" dirty="0">
                <a:solidFill>
                  <a:schemeClr val="tx2"/>
                </a:solidFill>
                <a:effectLst/>
                <a:latin typeface="+mn-ea"/>
                <a:cs typeface="Times New Roman" panose="02020603050405020304" pitchFamily="18" charset="0"/>
              </a:rPr>
              <a:t>吸入用一氧化氮弥补了</a:t>
            </a:r>
            <a:r>
              <a:rPr lang="zh-CN" altLang="en-US" kern="100" dirty="0">
                <a:solidFill>
                  <a:schemeClr val="tx2"/>
                </a:solidFill>
                <a:effectLst/>
                <a:latin typeface="+mn-ea"/>
                <a:cs typeface="Times New Roman" panose="02020603050405020304" pitchFamily="18" charset="0"/>
              </a:rPr>
              <a:t>医</a:t>
            </a:r>
            <a:r>
              <a:rPr lang="zh-CN" altLang="zh-CN" kern="100" dirty="0">
                <a:solidFill>
                  <a:schemeClr val="tx2"/>
                </a:solidFill>
                <a:effectLst/>
                <a:latin typeface="+mn-ea"/>
                <a:cs typeface="Times New Roman" panose="02020603050405020304" pitchFamily="18" charset="0"/>
              </a:rPr>
              <a:t>保目录内缺少一氧化氮药品的空白，解决了临床对于新生儿</a:t>
            </a:r>
            <a:r>
              <a:rPr lang="zh-CN" altLang="en-US" kern="100" dirty="0">
                <a:solidFill>
                  <a:schemeClr val="tx2"/>
                </a:solidFill>
                <a:effectLst/>
                <a:latin typeface="+mn-ea"/>
                <a:cs typeface="Times New Roman" panose="02020603050405020304" pitchFamily="18" charset="0"/>
              </a:rPr>
              <a:t>持续性</a:t>
            </a:r>
            <a:r>
              <a:rPr lang="zh-CN" altLang="zh-CN" kern="100" dirty="0">
                <a:solidFill>
                  <a:schemeClr val="tx2"/>
                </a:solidFill>
                <a:effectLst/>
                <a:latin typeface="+mn-ea"/>
                <a:cs typeface="Times New Roman" panose="02020603050405020304" pitchFamily="18" charset="0"/>
              </a:rPr>
              <a:t>肺动脉高压的</a:t>
            </a:r>
            <a:r>
              <a:rPr lang="zh-CN" altLang="zh-CN" b="1" kern="100" dirty="0">
                <a:effectLst/>
                <a:latin typeface="+mn-ea"/>
                <a:cs typeface="Times New Roman" panose="02020603050405020304" pitchFamily="18" charset="0"/>
              </a:rPr>
              <a:t>抢救药品</a:t>
            </a:r>
            <a:r>
              <a:rPr lang="zh-CN" altLang="zh-CN" kern="100" dirty="0">
                <a:solidFill>
                  <a:schemeClr val="tx2"/>
                </a:solidFill>
                <a:effectLst/>
                <a:latin typeface="+mn-ea"/>
                <a:cs typeface="Times New Roman" panose="02020603050405020304" pitchFamily="18" charset="0"/>
              </a:rPr>
              <a:t>的迫切需求</a:t>
            </a:r>
            <a:r>
              <a:rPr lang="zh-CN" altLang="en-US" kern="100" dirty="0">
                <a:solidFill>
                  <a:schemeClr val="tx2"/>
                </a:solidFill>
                <a:effectLst/>
                <a:latin typeface="+mn-ea"/>
                <a:cs typeface="Times New Roman" panose="02020603050405020304" pitchFamily="18" charset="0"/>
              </a:rPr>
              <a:t>；</a:t>
            </a:r>
            <a:endParaRPr lang="en-US" altLang="zh-CN" kern="100" dirty="0">
              <a:solidFill>
                <a:schemeClr val="tx2"/>
              </a:solidFill>
              <a:effectLst/>
              <a:latin typeface="+mn-ea"/>
              <a:cs typeface="Times New Roman" panose="02020603050405020304" pitchFamily="18" charset="0"/>
            </a:endParaRPr>
          </a:p>
          <a:p>
            <a:pPr marL="285750" indent="-285750" algn="just">
              <a:buFont typeface="Wingdings" panose="05000000000000000000" pitchFamily="2" charset="2"/>
              <a:buChar char="Ø"/>
            </a:pPr>
            <a:endParaRPr lang="en-US" altLang="zh-CN" kern="100" dirty="0">
              <a:solidFill>
                <a:schemeClr val="tx2"/>
              </a:solidFill>
              <a:effectLst/>
              <a:latin typeface="+mn-ea"/>
              <a:cs typeface="Times New Roman" panose="02020603050405020304" pitchFamily="18" charset="0"/>
            </a:endParaRPr>
          </a:p>
          <a:p>
            <a:pPr marL="285750" indent="-285750" algn="just">
              <a:buFont typeface="Wingdings" panose="05000000000000000000" pitchFamily="2" charset="2"/>
              <a:buChar char="Ø"/>
            </a:pPr>
            <a:r>
              <a:rPr lang="zh-CN" altLang="zh-CN" kern="100" dirty="0">
                <a:solidFill>
                  <a:schemeClr val="tx2"/>
                </a:solidFill>
                <a:effectLst/>
                <a:latin typeface="+mn-ea"/>
                <a:cs typeface="Times New Roman" panose="02020603050405020304" pitchFamily="18" charset="0"/>
              </a:rPr>
              <a:t>吸入用一氧化氮为选择性肺血管扩张剂，不影响体循环血压，开辟了持续性肺动脉高压的</a:t>
            </a:r>
            <a:r>
              <a:rPr lang="zh-CN" altLang="zh-CN" b="1" kern="100" dirty="0">
                <a:solidFill>
                  <a:schemeClr val="tx2"/>
                </a:solidFill>
                <a:effectLst/>
                <a:latin typeface="+mn-ea"/>
                <a:cs typeface="Times New Roman" panose="02020603050405020304" pitchFamily="18" charset="0"/>
              </a:rPr>
              <a:t>新型治疗手段</a:t>
            </a:r>
            <a:r>
              <a:rPr lang="zh-CN" altLang="en-US" b="1" kern="100" dirty="0">
                <a:solidFill>
                  <a:schemeClr val="tx2"/>
                </a:solidFill>
                <a:effectLst/>
                <a:latin typeface="+mn-ea"/>
                <a:cs typeface="Times New Roman" panose="02020603050405020304" pitchFamily="18" charset="0"/>
              </a:rPr>
              <a:t>；</a:t>
            </a:r>
            <a:endParaRPr lang="en-US" altLang="zh-CN" b="1" kern="100" dirty="0">
              <a:solidFill>
                <a:schemeClr val="tx2"/>
              </a:solidFill>
              <a:effectLst/>
              <a:latin typeface="+mn-ea"/>
              <a:cs typeface="Times New Roman" panose="02020603050405020304" pitchFamily="18" charset="0"/>
            </a:endParaRPr>
          </a:p>
          <a:p>
            <a:pPr marL="285750" indent="-285750" algn="just">
              <a:buFont typeface="Wingdings" panose="05000000000000000000" pitchFamily="2" charset="2"/>
              <a:buChar char="Ø"/>
            </a:pPr>
            <a:endParaRPr lang="en-US" altLang="zh-CN" kern="100" dirty="0">
              <a:solidFill>
                <a:schemeClr val="tx2"/>
              </a:solidFill>
              <a:effectLst/>
              <a:latin typeface="+mn-ea"/>
              <a:cs typeface="Times New Roman" panose="02020603050405020304" pitchFamily="18" charset="0"/>
            </a:endParaRPr>
          </a:p>
          <a:p>
            <a:pPr marL="285750" indent="-285750" algn="just">
              <a:buFont typeface="Wingdings" panose="05000000000000000000" pitchFamily="2" charset="2"/>
              <a:buChar char="Ø"/>
            </a:pPr>
            <a:r>
              <a:rPr lang="zh-CN" altLang="zh-CN" kern="100" dirty="0">
                <a:solidFill>
                  <a:schemeClr val="tx2"/>
                </a:solidFill>
                <a:effectLst/>
                <a:latin typeface="+mn-ea"/>
                <a:cs typeface="Times New Roman" panose="02020603050405020304" pitchFamily="18" charset="0"/>
              </a:rPr>
              <a:t>该治疗手段</a:t>
            </a:r>
            <a:r>
              <a:rPr lang="zh-CN" altLang="zh-CN" b="1" kern="100" dirty="0">
                <a:solidFill>
                  <a:schemeClr val="tx2"/>
                </a:solidFill>
                <a:effectLst/>
                <a:latin typeface="+mn-ea"/>
                <a:cs typeface="Times New Roman" panose="02020603050405020304" pitchFamily="18" charset="0"/>
              </a:rPr>
              <a:t>符合危重新生儿</a:t>
            </a:r>
            <a:r>
              <a:rPr lang="zh-CN" altLang="zh-CN" kern="100" dirty="0">
                <a:solidFill>
                  <a:schemeClr val="tx2"/>
                </a:solidFill>
                <a:effectLst/>
                <a:latin typeface="+mn-ea"/>
                <a:cs typeface="Times New Roman" panose="02020603050405020304" pitchFamily="18" charset="0"/>
              </a:rPr>
              <a:t>的病理生理特点与用药需求。</a:t>
            </a:r>
            <a:endParaRPr lang="en-US" altLang="zh-CN" kern="100" dirty="0">
              <a:solidFill>
                <a:schemeClr val="tx2"/>
              </a:solidFill>
              <a:effectLst/>
              <a:latin typeface="+mn-ea"/>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28645" y="2921635"/>
            <a:ext cx="5453842" cy="1014730"/>
          </a:xfrm>
          <a:prstGeom prst="rect">
            <a:avLst/>
          </a:prstGeom>
          <a:noFill/>
        </p:spPr>
        <p:txBody>
          <a:bodyPr wrap="square" rtlCol="0">
            <a:spAutoFit/>
          </a:bodyPr>
          <a:lstStyle/>
          <a:p>
            <a:r>
              <a:rPr lang="zh-CN" altLang="en-US" sz="6000" b="1" dirty="0">
                <a:latin typeface="Arial" panose="020B0604020202020204" pitchFamily="34" charset="0"/>
                <a:ea typeface="思源黑体 CN Bold" panose="020B0800000000000000" charset="-122"/>
              </a:rPr>
              <a:t>谢 谢！</a:t>
            </a:r>
          </a:p>
        </p:txBody>
      </p:sp>
      <p:sp>
        <p:nvSpPr>
          <p:cNvPr id="4" name="文本框 3">
            <a:extLst>
              <a:ext uri="{FF2B5EF4-FFF2-40B4-BE49-F238E27FC236}">
                <a16:creationId xmlns:a16="http://schemas.microsoft.com/office/drawing/2014/main" id="{E45C06C0-4A7B-ACE0-A9FF-04234F3986E0}"/>
              </a:ext>
            </a:extLst>
          </p:cNvPr>
          <p:cNvSpPr txBox="1"/>
          <p:nvPr/>
        </p:nvSpPr>
        <p:spPr>
          <a:xfrm>
            <a:off x="4086970" y="4906447"/>
            <a:ext cx="4174435" cy="396583"/>
          </a:xfrm>
          <a:prstGeom prst="rect">
            <a:avLst/>
          </a:prstGeom>
          <a:noFill/>
        </p:spPr>
        <p:txBody>
          <a:bodyPr wrap="square">
            <a:spAutoFit/>
          </a:bodyPr>
          <a:lstStyle/>
          <a:p>
            <a:pPr indent="0" algn="just" fontAlgn="auto">
              <a:lnSpc>
                <a:spcPct val="120000"/>
              </a:lnSpc>
            </a:pPr>
            <a:r>
              <a:rPr lang="zh-CN" altLang="en-US" sz="1800" dirty="0">
                <a:solidFill>
                  <a:srgbClr val="000000"/>
                </a:solidFill>
                <a:latin typeface="+mn-ea"/>
                <a:sym typeface="+mn-ea"/>
              </a:rPr>
              <a:t>申报企业：广州兆科联发医药有限公司</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custDataLst>
              <p:tags r:id="rId2"/>
            </p:custDataLst>
          </p:nvPr>
        </p:nvSpPr>
        <p:spPr>
          <a:xfrm rot="5400000" flipH="1" flipV="1">
            <a:off x="1236411"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82" name="六边形 81"/>
          <p:cNvSpPr/>
          <p:nvPr>
            <p:custDataLst>
              <p:tags r:id="rId3"/>
            </p:custDataLst>
          </p:nvPr>
        </p:nvSpPr>
        <p:spPr>
          <a:xfrm rot="5400000" flipH="1" flipV="1">
            <a:off x="1261176"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98" name="矩形 97"/>
          <p:cNvSpPr/>
          <p:nvPr>
            <p:custDataLst>
              <p:tags r:id="rId4"/>
            </p:custDataLst>
          </p:nvPr>
        </p:nvSpPr>
        <p:spPr>
          <a:xfrm>
            <a:off x="1313203"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01</a:t>
            </a:r>
          </a:p>
        </p:txBody>
      </p:sp>
      <p:sp>
        <p:nvSpPr>
          <p:cNvPr id="4" name="TextBox 5"/>
          <p:cNvSpPr txBox="1"/>
          <p:nvPr>
            <p:custDataLst>
              <p:tags r:id="rId5"/>
            </p:custDataLst>
          </p:nvPr>
        </p:nvSpPr>
        <p:spPr>
          <a:xfrm>
            <a:off x="2102200" y="2984510"/>
            <a:ext cx="2339340" cy="523220"/>
          </a:xfrm>
          <a:prstGeom prst="rect">
            <a:avLst/>
          </a:prstGeom>
          <a:noFill/>
        </p:spPr>
        <p:txBody>
          <a:bodyPr wrap="square" rtlCol="0" anchor="ctr" anchorCtr="0">
            <a:spAutoFit/>
          </a:bodyPr>
          <a:lstStyle/>
          <a:p>
            <a:r>
              <a:rPr lang="zh-CN" altLang="en-US" sz="2800" b="1" dirty="0">
                <a:latin typeface="+mn-ea"/>
              </a:rPr>
              <a:t>药品</a:t>
            </a:r>
            <a:r>
              <a:rPr lang="zh-CN" altLang="en-US" sz="2800" b="1" dirty="0">
                <a:solidFill>
                  <a:schemeClr val="tx1"/>
                </a:solidFill>
                <a:latin typeface="+mn-ea"/>
              </a:rPr>
              <a:t>基本信息</a:t>
            </a:r>
          </a:p>
        </p:txBody>
      </p:sp>
      <p:sp>
        <p:nvSpPr>
          <p:cNvPr id="6" name="六边形 5"/>
          <p:cNvSpPr/>
          <p:nvPr>
            <p:custDataLst>
              <p:tags r:id="rId6"/>
            </p:custDataLst>
          </p:nvPr>
        </p:nvSpPr>
        <p:spPr>
          <a:xfrm rot="5400000" flipH="1" flipV="1">
            <a:off x="1236411" y="424307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7" name="六边形 6"/>
          <p:cNvSpPr/>
          <p:nvPr>
            <p:custDataLst>
              <p:tags r:id="rId7"/>
            </p:custDataLst>
          </p:nvPr>
        </p:nvSpPr>
        <p:spPr>
          <a:xfrm rot="5400000" flipH="1" flipV="1">
            <a:off x="1261176" y="428180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8" name="矩形 7"/>
          <p:cNvSpPr/>
          <p:nvPr>
            <p:custDataLst>
              <p:tags r:id="rId8"/>
            </p:custDataLst>
          </p:nvPr>
        </p:nvSpPr>
        <p:spPr>
          <a:xfrm>
            <a:off x="1313838" y="432435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04</a:t>
            </a:r>
            <a:endParaRPr lang="zh-CN" altLang="en-US" sz="3200" dirty="0">
              <a:solidFill>
                <a:schemeClr val="bg1"/>
              </a:solidFill>
              <a:latin typeface="+mn-ea"/>
              <a:sym typeface="Segoe UI" panose="020B0502040204020203" pitchFamily="34" charset="0"/>
            </a:endParaRPr>
          </a:p>
        </p:txBody>
      </p:sp>
      <p:sp>
        <p:nvSpPr>
          <p:cNvPr id="9" name="TextBox 5"/>
          <p:cNvSpPr txBox="1"/>
          <p:nvPr>
            <p:custDataLst>
              <p:tags r:id="rId9"/>
            </p:custDataLst>
          </p:nvPr>
        </p:nvSpPr>
        <p:spPr>
          <a:xfrm>
            <a:off x="2094931" y="4385320"/>
            <a:ext cx="2339340" cy="523220"/>
          </a:xfrm>
          <a:prstGeom prst="rect">
            <a:avLst/>
          </a:prstGeom>
          <a:noFill/>
        </p:spPr>
        <p:txBody>
          <a:bodyPr wrap="square" rtlCol="0" anchor="ctr" anchorCtr="0">
            <a:spAutoFit/>
          </a:bodyPr>
          <a:lstStyle/>
          <a:p>
            <a:r>
              <a:rPr lang="zh-CN" altLang="en-US" sz="2800" b="1" dirty="0">
                <a:solidFill>
                  <a:schemeClr val="tx1"/>
                </a:solidFill>
                <a:latin typeface="+mn-ea"/>
              </a:rPr>
              <a:t>创新性</a:t>
            </a:r>
          </a:p>
        </p:txBody>
      </p:sp>
      <p:sp>
        <p:nvSpPr>
          <p:cNvPr id="16" name="六边形 15"/>
          <p:cNvSpPr/>
          <p:nvPr>
            <p:custDataLst>
              <p:tags r:id="rId10"/>
            </p:custDataLst>
          </p:nvPr>
        </p:nvSpPr>
        <p:spPr>
          <a:xfrm rot="5400000" flipH="1" flipV="1">
            <a:off x="4728911"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18" name="六边形 17"/>
          <p:cNvSpPr/>
          <p:nvPr>
            <p:custDataLst>
              <p:tags r:id="rId11"/>
            </p:custDataLst>
          </p:nvPr>
        </p:nvSpPr>
        <p:spPr>
          <a:xfrm rot="5400000" flipH="1" flipV="1">
            <a:off x="4753676"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19" name="矩形 18"/>
          <p:cNvSpPr/>
          <p:nvPr>
            <p:custDataLst>
              <p:tags r:id="rId12"/>
            </p:custDataLst>
          </p:nvPr>
        </p:nvSpPr>
        <p:spPr>
          <a:xfrm>
            <a:off x="4805703"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02</a:t>
            </a:r>
            <a:endParaRPr lang="zh-CN" altLang="en-US" sz="3200" dirty="0">
              <a:solidFill>
                <a:schemeClr val="bg1"/>
              </a:solidFill>
              <a:latin typeface="+mn-ea"/>
              <a:sym typeface="Segoe UI" panose="020B0502040204020203" pitchFamily="34" charset="0"/>
            </a:endParaRPr>
          </a:p>
        </p:txBody>
      </p:sp>
      <p:sp>
        <p:nvSpPr>
          <p:cNvPr id="20" name="TextBox 5"/>
          <p:cNvSpPr txBox="1"/>
          <p:nvPr>
            <p:custDataLst>
              <p:tags r:id="rId13"/>
            </p:custDataLst>
          </p:nvPr>
        </p:nvSpPr>
        <p:spPr>
          <a:xfrm>
            <a:off x="5587431" y="2985135"/>
            <a:ext cx="2339340" cy="521970"/>
          </a:xfrm>
          <a:prstGeom prst="rect">
            <a:avLst/>
          </a:prstGeom>
          <a:noFill/>
        </p:spPr>
        <p:txBody>
          <a:bodyPr wrap="square" rtlCol="0" anchor="ctr" anchorCtr="0">
            <a:spAutoFit/>
          </a:bodyPr>
          <a:lstStyle/>
          <a:p>
            <a:r>
              <a:rPr lang="zh-CN" altLang="en-US" sz="2800" b="1" dirty="0">
                <a:solidFill>
                  <a:schemeClr val="tx1"/>
                </a:solidFill>
                <a:latin typeface="+mn-ea"/>
              </a:rPr>
              <a:t>安全性</a:t>
            </a:r>
          </a:p>
        </p:txBody>
      </p:sp>
      <p:sp>
        <p:nvSpPr>
          <p:cNvPr id="22" name="六边形 21"/>
          <p:cNvSpPr/>
          <p:nvPr>
            <p:custDataLst>
              <p:tags r:id="rId14"/>
            </p:custDataLst>
          </p:nvPr>
        </p:nvSpPr>
        <p:spPr>
          <a:xfrm rot="5400000" flipH="1" flipV="1">
            <a:off x="4728911" y="424307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23" name="六边形 22"/>
          <p:cNvSpPr/>
          <p:nvPr>
            <p:custDataLst>
              <p:tags r:id="rId15"/>
            </p:custDataLst>
          </p:nvPr>
        </p:nvSpPr>
        <p:spPr>
          <a:xfrm rot="5400000" flipH="1" flipV="1">
            <a:off x="4753676" y="428180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24" name="矩形 23"/>
          <p:cNvSpPr/>
          <p:nvPr>
            <p:custDataLst>
              <p:tags r:id="rId16"/>
            </p:custDataLst>
          </p:nvPr>
        </p:nvSpPr>
        <p:spPr>
          <a:xfrm>
            <a:off x="4805703" y="432435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05</a:t>
            </a:r>
            <a:endParaRPr lang="zh-CN" altLang="en-US" sz="3200" dirty="0">
              <a:solidFill>
                <a:schemeClr val="bg1"/>
              </a:solidFill>
              <a:latin typeface="+mn-ea"/>
              <a:sym typeface="Segoe UI" panose="020B0502040204020203" pitchFamily="34" charset="0"/>
            </a:endParaRPr>
          </a:p>
        </p:txBody>
      </p:sp>
      <p:sp>
        <p:nvSpPr>
          <p:cNvPr id="25" name="TextBox 5"/>
          <p:cNvSpPr txBox="1"/>
          <p:nvPr>
            <p:custDataLst>
              <p:tags r:id="rId17"/>
            </p:custDataLst>
          </p:nvPr>
        </p:nvSpPr>
        <p:spPr>
          <a:xfrm>
            <a:off x="5587431" y="4385945"/>
            <a:ext cx="2339340" cy="521970"/>
          </a:xfrm>
          <a:prstGeom prst="rect">
            <a:avLst/>
          </a:prstGeom>
          <a:noFill/>
        </p:spPr>
        <p:txBody>
          <a:bodyPr wrap="square" rtlCol="0" anchor="ctr" anchorCtr="0">
            <a:spAutoFit/>
          </a:bodyPr>
          <a:lstStyle/>
          <a:p>
            <a:r>
              <a:rPr lang="zh-CN" altLang="en-US" sz="2800" b="1" dirty="0">
                <a:solidFill>
                  <a:schemeClr val="tx1"/>
                </a:solidFill>
                <a:latin typeface="+mn-ea"/>
              </a:rPr>
              <a:t>公平性</a:t>
            </a:r>
            <a:r>
              <a:rPr lang="en-US" altLang="zh-CN" sz="2800" b="1" dirty="0">
                <a:solidFill>
                  <a:schemeClr val="tx1"/>
                </a:solidFill>
                <a:latin typeface="+mn-ea"/>
              </a:rPr>
              <a:t>1</a:t>
            </a:r>
            <a:endParaRPr lang="zh-CN" altLang="en-US" sz="2800" b="1" dirty="0">
              <a:solidFill>
                <a:schemeClr val="tx1"/>
              </a:solidFill>
              <a:latin typeface="+mn-ea"/>
            </a:endParaRPr>
          </a:p>
        </p:txBody>
      </p:sp>
      <p:sp>
        <p:nvSpPr>
          <p:cNvPr id="32" name="六边形 31"/>
          <p:cNvSpPr/>
          <p:nvPr>
            <p:custDataLst>
              <p:tags r:id="rId18"/>
            </p:custDataLst>
          </p:nvPr>
        </p:nvSpPr>
        <p:spPr>
          <a:xfrm rot="5400000" flipH="1" flipV="1">
            <a:off x="8009255"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33" name="六边形 32"/>
          <p:cNvSpPr/>
          <p:nvPr>
            <p:custDataLst>
              <p:tags r:id="rId19"/>
            </p:custDataLst>
          </p:nvPr>
        </p:nvSpPr>
        <p:spPr>
          <a:xfrm rot="5400000" flipH="1" flipV="1">
            <a:off x="8034020"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34" name="矩形 33"/>
          <p:cNvSpPr/>
          <p:nvPr>
            <p:custDataLst>
              <p:tags r:id="rId20"/>
            </p:custDataLst>
          </p:nvPr>
        </p:nvSpPr>
        <p:spPr>
          <a:xfrm>
            <a:off x="8086047"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03</a:t>
            </a:r>
            <a:endParaRPr lang="zh-CN" altLang="en-US" sz="3200" dirty="0">
              <a:solidFill>
                <a:schemeClr val="bg1"/>
              </a:solidFill>
              <a:latin typeface="+mn-ea"/>
              <a:sym typeface="Segoe UI" panose="020B0502040204020203" pitchFamily="34" charset="0"/>
            </a:endParaRPr>
          </a:p>
        </p:txBody>
      </p:sp>
      <p:sp>
        <p:nvSpPr>
          <p:cNvPr id="35" name="TextBox 5"/>
          <p:cNvSpPr txBox="1"/>
          <p:nvPr>
            <p:custDataLst>
              <p:tags r:id="rId21"/>
            </p:custDataLst>
          </p:nvPr>
        </p:nvSpPr>
        <p:spPr>
          <a:xfrm>
            <a:off x="8867775" y="2985135"/>
            <a:ext cx="1370330" cy="521970"/>
          </a:xfrm>
          <a:prstGeom prst="rect">
            <a:avLst/>
          </a:prstGeom>
          <a:noFill/>
        </p:spPr>
        <p:txBody>
          <a:bodyPr wrap="square" rtlCol="0" anchor="ctr" anchorCtr="0">
            <a:spAutoFit/>
          </a:bodyPr>
          <a:lstStyle/>
          <a:p>
            <a:r>
              <a:rPr lang="zh-CN" altLang="en-US" sz="2800" b="1" dirty="0">
                <a:solidFill>
                  <a:schemeClr val="tx1"/>
                </a:solidFill>
                <a:latin typeface="+mn-ea"/>
              </a:rPr>
              <a:t>有效性</a:t>
            </a:r>
          </a:p>
        </p:txBody>
      </p:sp>
      <p:sp>
        <p:nvSpPr>
          <p:cNvPr id="46" name="文本框 45"/>
          <p:cNvSpPr txBox="1"/>
          <p:nvPr/>
        </p:nvSpPr>
        <p:spPr>
          <a:xfrm>
            <a:off x="6216650" y="1191260"/>
            <a:ext cx="1741805" cy="645160"/>
          </a:xfrm>
          <a:prstGeom prst="rect">
            <a:avLst/>
          </a:prstGeom>
          <a:noFill/>
        </p:spPr>
        <p:txBody>
          <a:bodyPr wrap="square" rtlCol="0" anchor="ctr" anchorCtr="0">
            <a:spAutoFit/>
          </a:bodyPr>
          <a:lstStyle/>
          <a:p>
            <a:r>
              <a:rPr lang="en-US" altLang="zh-CN" sz="3600">
                <a:solidFill>
                  <a:srgbClr val="0092D8"/>
                </a:solidFill>
                <a:latin typeface="Arial" panose="020B0604020202020204" pitchFamily="34" charset="0"/>
                <a:ea typeface="思源黑体 CN Bold" panose="020B0800000000000000" charset="-122"/>
              </a:rPr>
              <a:t>content</a:t>
            </a:r>
          </a:p>
        </p:txBody>
      </p:sp>
      <p:sp>
        <p:nvSpPr>
          <p:cNvPr id="42" name="文本框 41"/>
          <p:cNvSpPr txBox="1"/>
          <p:nvPr/>
        </p:nvSpPr>
        <p:spPr>
          <a:xfrm>
            <a:off x="4234180" y="1001395"/>
            <a:ext cx="1981835" cy="1014730"/>
          </a:xfrm>
          <a:prstGeom prst="rect">
            <a:avLst/>
          </a:prstGeom>
          <a:noFill/>
        </p:spPr>
        <p:txBody>
          <a:bodyPr wrap="square" rtlCol="0" anchor="ctr" anchorCtr="0">
            <a:spAutoFit/>
          </a:bodyPr>
          <a:lstStyle/>
          <a:p>
            <a:pPr algn="dist"/>
            <a:r>
              <a:rPr lang="zh-CN" altLang="en-US" sz="6000" b="1" dirty="0">
                <a:solidFill>
                  <a:srgbClr val="0092D8"/>
                </a:solidFill>
                <a:latin typeface="Arial" panose="020B0604020202020204" pitchFamily="34" charset="0"/>
                <a:ea typeface="思源黑体 CN Bold" panose="020B0800000000000000" charset="-122"/>
              </a:rPr>
              <a:t>目录</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latin typeface="+mn-ea"/>
              </a:rPr>
              <a:t>药品</a:t>
            </a:r>
            <a:r>
              <a:rPr lang="zh-CN" altLang="en-US" sz="2800" b="1" dirty="0">
                <a:solidFill>
                  <a:schemeClr val="tx1"/>
                </a:solidFill>
                <a:latin typeface="+mn-ea"/>
              </a:rPr>
              <a:t>基本信息</a:t>
            </a:r>
          </a:p>
        </p:txBody>
      </p:sp>
      <p:grpSp>
        <p:nvGrpSpPr>
          <p:cNvPr id="30" name="组合 29"/>
          <p:cNvGrpSpPr/>
          <p:nvPr/>
        </p:nvGrpSpPr>
        <p:grpSpPr>
          <a:xfrm>
            <a:off x="495935" y="324485"/>
            <a:ext cx="443230" cy="521335"/>
            <a:chOff x="781" y="511"/>
            <a:chExt cx="698" cy="821"/>
          </a:xfrm>
        </p:grpSpPr>
        <p:sp>
          <p:nvSpPr>
            <p:cNvPr id="12" name="六边形 11"/>
            <p:cNvSpPr/>
            <p:nvPr>
              <p:custDataLst>
                <p:tags r:id="rId6"/>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3" name="六边形 12"/>
            <p:cNvSpPr/>
            <p:nvPr>
              <p:custDataLst>
                <p:tags r:id="rId7"/>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27" name="文本框 26"/>
            <p:cNvSpPr txBox="1"/>
            <p:nvPr/>
          </p:nvSpPr>
          <p:spPr>
            <a:xfrm>
              <a:off x="820" y="651"/>
              <a:ext cx="645" cy="581"/>
            </a:xfrm>
            <a:prstGeom prst="rect">
              <a:avLst/>
            </a:prstGeom>
            <a:noFill/>
          </p:spPr>
          <p:txBody>
            <a:bodyPr wrap="square" lIns="0" tIns="0" rIns="0" bIns="0" rtlCol="0">
              <a:spAutoFit/>
            </a:bodyPr>
            <a:lstStyle/>
            <a:p>
              <a:pPr algn="ctr"/>
              <a:r>
                <a:rPr lang="zh-CN" altLang="en-US" sz="2400" dirty="0">
                  <a:solidFill>
                    <a:schemeClr val="bg1"/>
                  </a:solidFill>
                  <a:latin typeface="Arial" panose="020B0604020202020204" pitchFamily="34" charset="0"/>
                  <a:ea typeface="思源黑体 CN Bold" panose="020B0800000000000000" charset="-122"/>
                </a:rPr>
                <a:t>01</a:t>
              </a:r>
            </a:p>
          </p:txBody>
        </p:sp>
      </p:grpSp>
      <p:graphicFrame>
        <p:nvGraphicFramePr>
          <p:cNvPr id="3" name="表格 2"/>
          <p:cNvGraphicFramePr>
            <a:graphicFrameLocks noGrp="1" noDrilldown="1" noMove="1" noResize="1"/>
          </p:cNvGraphicFramePr>
          <p:nvPr>
            <p:extLst>
              <p:ext uri="{D42A27DB-BD31-4B8C-83A1-F6EECF244321}">
                <p14:modId xmlns:p14="http://schemas.microsoft.com/office/powerpoint/2010/main" val="2796678903"/>
              </p:ext>
            </p:extLst>
          </p:nvPr>
        </p:nvGraphicFramePr>
        <p:xfrm>
          <a:off x="310101" y="978435"/>
          <a:ext cx="6493566" cy="5260751"/>
        </p:xfrm>
        <a:graphic>
          <a:graphicData uri="http://schemas.openxmlformats.org/drawingml/2006/table">
            <a:tbl>
              <a:tblPr firstRow="1" bandRow="1">
                <a:tableStyleId>{2D5ABB26-0587-4C30-8999-92F81FD0307C}</a:tableStyleId>
              </a:tblPr>
              <a:tblGrid>
                <a:gridCol w="1463040">
                  <a:extLst>
                    <a:ext uri="{9D8B030D-6E8A-4147-A177-3AD203B41FA5}">
                      <a16:colId xmlns:a16="http://schemas.microsoft.com/office/drawing/2014/main" val="20000"/>
                    </a:ext>
                  </a:extLst>
                </a:gridCol>
                <a:gridCol w="517572">
                  <a:extLst>
                    <a:ext uri="{9D8B030D-6E8A-4147-A177-3AD203B41FA5}">
                      <a16:colId xmlns:a16="http://schemas.microsoft.com/office/drawing/2014/main" val="20001"/>
                    </a:ext>
                  </a:extLst>
                </a:gridCol>
                <a:gridCol w="1093483">
                  <a:extLst>
                    <a:ext uri="{9D8B030D-6E8A-4147-A177-3AD203B41FA5}">
                      <a16:colId xmlns:a16="http://schemas.microsoft.com/office/drawing/2014/main" val="4152663592"/>
                    </a:ext>
                  </a:extLst>
                </a:gridCol>
                <a:gridCol w="567602">
                  <a:extLst>
                    <a:ext uri="{9D8B030D-6E8A-4147-A177-3AD203B41FA5}">
                      <a16:colId xmlns:a16="http://schemas.microsoft.com/office/drawing/2014/main" val="597513860"/>
                    </a:ext>
                  </a:extLst>
                </a:gridCol>
                <a:gridCol w="792195">
                  <a:extLst>
                    <a:ext uri="{9D8B030D-6E8A-4147-A177-3AD203B41FA5}">
                      <a16:colId xmlns:a16="http://schemas.microsoft.com/office/drawing/2014/main" val="4139266161"/>
                    </a:ext>
                  </a:extLst>
                </a:gridCol>
                <a:gridCol w="721724">
                  <a:extLst>
                    <a:ext uri="{9D8B030D-6E8A-4147-A177-3AD203B41FA5}">
                      <a16:colId xmlns:a16="http://schemas.microsoft.com/office/drawing/2014/main" val="1628710919"/>
                    </a:ext>
                  </a:extLst>
                </a:gridCol>
                <a:gridCol w="1337950">
                  <a:extLst>
                    <a:ext uri="{9D8B030D-6E8A-4147-A177-3AD203B41FA5}">
                      <a16:colId xmlns:a16="http://schemas.microsoft.com/office/drawing/2014/main" val="2262138016"/>
                    </a:ext>
                  </a:extLst>
                </a:gridCol>
              </a:tblGrid>
              <a:tr h="340411">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solidFill>
                          <a:latin typeface="+mn-ea"/>
                          <a:ea typeface="+mn-ea"/>
                        </a:rPr>
                        <a:t>通用名</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grid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0" dirty="0">
                          <a:solidFill>
                            <a:schemeClr val="tx1"/>
                          </a:solidFill>
                          <a:latin typeface="+mn-ea"/>
                          <a:ea typeface="+mn-ea"/>
                        </a:rPr>
                        <a:t>吸入用一氧化氮</a:t>
                      </a:r>
                      <a:r>
                        <a:rPr lang="en-US" altLang="zh-CN" sz="1400" b="0" baseline="30000" dirty="0">
                          <a:solidFill>
                            <a:schemeClr val="tx1"/>
                          </a:solidFill>
                          <a:latin typeface="+mn-ea"/>
                          <a:ea typeface="+mn-ea"/>
                        </a:rPr>
                        <a:t>1</a:t>
                      </a:r>
                      <a:endParaRPr lang="en-US" altLang="zh-CN" sz="1400" b="0"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lnL w="12700" cap="flat" cmpd="sng" algn="ctr">
                      <a:solidFill>
                        <a:schemeClr val="tx1"/>
                      </a:solidFill>
                      <a:prstDash val="solid"/>
                      <a:round/>
                      <a:headEnd type="none" w="med" len="med"/>
                      <a:tailEnd type="none" w="med" len="med"/>
                    </a:lnL>
                  </a:tcPr>
                </a:tc>
                <a:tc hMerge="1">
                  <a:txBody>
                    <a:bodyPr/>
                    <a:lstStyle/>
                    <a:p>
                      <a:endParaRPr lang="zh-CN"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578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tx1"/>
                          </a:solidFill>
                          <a:latin typeface="+mn-ea"/>
                          <a:ea typeface="+mn-ea"/>
                        </a:rPr>
                        <a:t>医保药品分类与代码</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mn-ea"/>
                          <a:ea typeface="+mn-ea"/>
                        </a:rPr>
                        <a:t>XR07AXY336L017010184091</a:t>
                      </a:r>
                      <a:r>
                        <a:rPr lang="zh-CN" altLang="en-US" sz="1400" b="0" dirty="0">
                          <a:solidFill>
                            <a:schemeClr val="tx1"/>
                          </a:solidFill>
                          <a:latin typeface="+mn-ea"/>
                          <a:ea typeface="+mn-ea"/>
                        </a:rPr>
                        <a:t>，</a:t>
                      </a:r>
                      <a:r>
                        <a:rPr lang="en-US" altLang="zh-CN" sz="1400" b="0" dirty="0">
                          <a:solidFill>
                            <a:schemeClr val="tx1"/>
                          </a:solidFill>
                          <a:latin typeface="+mn-ea"/>
                          <a:ea typeface="+mn-ea"/>
                        </a:rPr>
                        <a:t>XR07AXY336L017010284091</a:t>
                      </a:r>
                      <a:r>
                        <a:rPr lang="zh-CN" altLang="en-US" sz="1400" b="0" dirty="0">
                          <a:solidFill>
                            <a:schemeClr val="tx1"/>
                          </a:solidFill>
                          <a:latin typeface="+mn-ea"/>
                          <a:ea typeface="+mn-ea"/>
                        </a:rPr>
                        <a:t>。</a:t>
                      </a:r>
                      <a:endParaRPr lang="en-US" altLang="zh-CN" sz="1400" b="0" dirty="0">
                        <a:solidFill>
                          <a:schemeClr val="tx1"/>
                        </a:solidFill>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lnL w="12700" cap="flat" cmpd="sng" algn="ctr">
                      <a:solidFill>
                        <a:schemeClr val="tx1"/>
                      </a:solidFill>
                      <a:prstDash val="solid"/>
                      <a:round/>
                      <a:headEnd type="none" w="med" len="med"/>
                      <a:tailEnd type="none" w="med" len="med"/>
                    </a:lnL>
                  </a:tcPr>
                </a:tc>
                <a:tc hMerge="1">
                  <a:txBody>
                    <a:bodyPr/>
                    <a:lstStyle/>
                    <a:p>
                      <a:endParaRPr lang="zh-CN"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36683145"/>
                  </a:ext>
                </a:extLst>
              </a:tr>
              <a:tr h="340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tx1"/>
                          </a:solidFill>
                          <a:latin typeface="+mn-ea"/>
                          <a:ea typeface="+mn-ea"/>
                        </a:rPr>
                        <a:t>是否为独家</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400" b="0" dirty="0">
                          <a:solidFill>
                            <a:schemeClr val="tx1"/>
                          </a:solidFill>
                          <a:latin typeface="+mn-ea"/>
                          <a:ea typeface="+mn-ea"/>
                        </a:rPr>
                        <a:t>是</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400" b="1" dirty="0">
                          <a:solidFill>
                            <a:schemeClr val="tx1"/>
                          </a:solidFill>
                          <a:latin typeface="+mn-ea"/>
                          <a:ea typeface="+mn-ea"/>
                        </a:rPr>
                        <a:t>药品类别</a:t>
                      </a:r>
                      <a:endParaRPr lang="zh-CN" altLang="en-US" sz="1400" b="1" dirty="0">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400" b="0" dirty="0">
                          <a:solidFill>
                            <a:schemeClr val="tx1"/>
                          </a:solidFill>
                          <a:latin typeface="+mn-ea"/>
                          <a:ea typeface="+mn-ea"/>
                        </a:rPr>
                        <a:t>西药</a:t>
                      </a:r>
                      <a:endParaRPr lang="zh-CN" altLang="en-US" sz="1400" dirty="0">
                        <a:latin typeface="+mn-ea"/>
                        <a:ea typeface="+mn-ea"/>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zh-CN" altLang="en-US" sz="1400" b="1" dirty="0">
                          <a:latin typeface="+mn-ea"/>
                          <a:ea typeface="+mn-ea"/>
                        </a:rPr>
                        <a:t>药品注册分类</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lnL w="12700" cap="flat" cmpd="sng" algn="ctr">
                      <a:solidFill>
                        <a:schemeClr val="tx1"/>
                      </a:solidFill>
                      <a:prstDash val="solid"/>
                      <a:round/>
                      <a:headEnd type="none" w="med" len="med"/>
                      <a:tailEnd type="none" w="med" len="med"/>
                    </a:lnL>
                  </a:tcPr>
                </a:tc>
                <a:tc>
                  <a:txBody>
                    <a:bodyPr/>
                    <a:lstStyle/>
                    <a:p>
                      <a:r>
                        <a:rPr lang="zh-CN" altLang="en-US" sz="1400" dirty="0">
                          <a:latin typeface="+mn-ea"/>
                          <a:ea typeface="+mn-ea"/>
                        </a:rPr>
                        <a:t>化学药品</a:t>
                      </a:r>
                      <a:r>
                        <a:rPr lang="en-US" altLang="zh-CN" sz="1400" dirty="0">
                          <a:latin typeface="+mn-ea"/>
                          <a:ea typeface="+mn-ea"/>
                        </a:rPr>
                        <a:t>5.1</a:t>
                      </a:r>
                      <a:r>
                        <a:rPr lang="zh-CN" altLang="en-US" sz="1400" dirty="0">
                          <a:latin typeface="+mn-ea"/>
                          <a:ea typeface="+mn-ea"/>
                        </a:rPr>
                        <a:t>类</a:t>
                      </a:r>
                      <a:endParaRPr lang="zh-CN" altLang="en-US" dirty="0"/>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961550"/>
                  </a:ext>
                </a:extLst>
              </a:tr>
              <a:tr h="340411">
                <a:tc>
                  <a:txBody>
                    <a:bodyPr/>
                    <a:lstStyle/>
                    <a:p>
                      <a:r>
                        <a:rPr lang="zh-CN" altLang="en-US" sz="1400" b="1" dirty="0">
                          <a:solidFill>
                            <a:schemeClr val="tx1"/>
                          </a:solidFill>
                          <a:latin typeface="+mn-ea"/>
                          <a:ea typeface="+mn-ea"/>
                        </a:rPr>
                        <a:t>申报目录类别</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gridSpan="6">
                  <a:txBody>
                    <a:bodyPr/>
                    <a:lstStyle/>
                    <a:p>
                      <a:r>
                        <a:rPr lang="zh-CN" altLang="en-US" sz="1400" b="0" dirty="0">
                          <a:solidFill>
                            <a:schemeClr val="tx1"/>
                          </a:solidFill>
                          <a:latin typeface="+mn-ea"/>
                          <a:ea typeface="+mn-ea"/>
                        </a:rPr>
                        <a:t>商保创新药目录</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lnL w="12700" cap="flat" cmpd="sng" algn="ctr">
                      <a:solidFill>
                        <a:schemeClr val="tx1"/>
                      </a:solidFill>
                      <a:prstDash val="solid"/>
                      <a:round/>
                      <a:headEnd type="none" w="med" len="med"/>
                      <a:tailEnd type="none" w="med" len="med"/>
                    </a:lnL>
                  </a:tcPr>
                </a:tc>
                <a:tc h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39894623"/>
                  </a:ext>
                </a:extLst>
              </a:tr>
              <a:tr h="461644">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solidFill>
                          <a:latin typeface="+mn-ea"/>
                          <a:ea typeface="+mn-ea"/>
                        </a:rPr>
                        <a:t>核心专利类型</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0" dirty="0">
                          <a:solidFill>
                            <a:schemeClr val="tx1"/>
                          </a:solidFill>
                          <a:latin typeface="+mn-ea"/>
                          <a:ea typeface="+mn-ea"/>
                        </a:rPr>
                        <a:t>无</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r>
                        <a:rPr lang="zh-CN" altLang="en-US" sz="1400" b="1" dirty="0">
                          <a:solidFill>
                            <a:schemeClr val="tx1"/>
                          </a:solidFill>
                          <a:latin typeface="+mn-ea"/>
                          <a:ea typeface="+mn-ea"/>
                        </a:rPr>
                        <a:t>当前是否存在专利纠纷</a:t>
                      </a:r>
                      <a:endParaRPr lang="zh-CN" altLang="en-US" sz="1400" b="1" dirty="0"/>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lnL w="12700" cap="flat" cmpd="sng" algn="ctr">
                      <a:solidFill>
                        <a:schemeClr val="tx1"/>
                      </a:solidFill>
                      <a:prstDash val="solid"/>
                      <a:round/>
                      <a:headEnd type="none" w="med" len="med"/>
                      <a:tailEnd type="none" w="med" len="med"/>
                    </a:lnL>
                  </a:tcPr>
                </a:tc>
                <a:tc>
                  <a:txBody>
                    <a:bodyPr/>
                    <a:lstStyle/>
                    <a:p>
                      <a:r>
                        <a:rPr lang="zh-CN" altLang="en-US" sz="1400" b="0" dirty="0">
                          <a:solidFill>
                            <a:schemeClr val="tx1"/>
                          </a:solidFill>
                          <a:latin typeface="+mn-ea"/>
                          <a:ea typeface="+mn-ea"/>
                        </a:rPr>
                        <a:t>无</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55271">
                <a:tc>
                  <a:txBody>
                    <a:bodyPr/>
                    <a:lstStyle/>
                    <a:p>
                      <a:r>
                        <a:rPr lang="zh-CN" altLang="en-US" sz="1400" b="1" dirty="0">
                          <a:solidFill>
                            <a:schemeClr val="tx1"/>
                          </a:solidFill>
                          <a:latin typeface="+mn-ea"/>
                          <a:ea typeface="+mn-ea"/>
                        </a:rPr>
                        <a:t>说明书全部注册规格</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0" dirty="0">
                          <a:solidFill>
                            <a:schemeClr val="tx1"/>
                          </a:solidFill>
                          <a:latin typeface="+mn-ea"/>
                          <a:ea typeface="+mn-ea"/>
                        </a:rPr>
                        <a:t>规格：</a:t>
                      </a:r>
                      <a:r>
                        <a:rPr lang="en-US" altLang="zh-CN" sz="1400" b="0" dirty="0">
                          <a:solidFill>
                            <a:schemeClr val="tx1"/>
                          </a:solidFill>
                          <a:latin typeface="+mn-ea"/>
                          <a:ea typeface="+mn-ea"/>
                        </a:rPr>
                        <a:t>800pp</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0" dirty="0">
                          <a:solidFill>
                            <a:schemeClr val="tx1"/>
                          </a:solidFill>
                          <a:latin typeface="+mn-ea"/>
                          <a:ea typeface="+mn-ea"/>
                        </a:rPr>
                        <a:t>包装规格</a:t>
                      </a:r>
                      <a:r>
                        <a:rPr lang="en-US" altLang="zh-CN" sz="1400" b="0" dirty="0">
                          <a:solidFill>
                            <a:schemeClr val="tx1"/>
                          </a:solidFill>
                          <a:latin typeface="+mn-ea"/>
                          <a:ea typeface="+mn-ea"/>
                        </a:rPr>
                        <a:t>1</a:t>
                      </a:r>
                      <a:r>
                        <a:rPr lang="zh-CN" altLang="en-US" sz="1400" b="0" dirty="0">
                          <a:solidFill>
                            <a:schemeClr val="tx1"/>
                          </a:solidFill>
                          <a:latin typeface="+mn-ea"/>
                          <a:ea typeface="+mn-ea"/>
                        </a:rPr>
                        <a:t>：</a:t>
                      </a:r>
                      <a:r>
                        <a:rPr lang="en-US" altLang="zh-CN" sz="1400" b="0" dirty="0">
                          <a:solidFill>
                            <a:schemeClr val="tx1"/>
                          </a:solidFill>
                          <a:latin typeface="+mn-ea"/>
                          <a:ea typeface="+mn-ea"/>
                        </a:rPr>
                        <a:t>D</a:t>
                      </a:r>
                      <a:r>
                        <a:rPr lang="zh-CN" altLang="en-US" sz="1400" b="0" dirty="0">
                          <a:solidFill>
                            <a:schemeClr val="tx1"/>
                          </a:solidFill>
                          <a:latin typeface="+mn-ea"/>
                          <a:ea typeface="+mn-ea"/>
                        </a:rPr>
                        <a:t>型</a:t>
                      </a:r>
                      <a:r>
                        <a:rPr lang="en-US" altLang="zh-CN" sz="1400" b="0" dirty="0">
                          <a:solidFill>
                            <a:schemeClr val="tx1"/>
                          </a:solidFill>
                          <a:latin typeface="+mn-ea"/>
                          <a:ea typeface="+mn-ea"/>
                        </a:rPr>
                        <a:t>:</a:t>
                      </a:r>
                      <a:r>
                        <a:rPr lang="zh-CN" altLang="en-US" sz="1400" b="0" dirty="0">
                          <a:solidFill>
                            <a:schemeClr val="tx1"/>
                          </a:solidFill>
                          <a:latin typeface="+mn-ea"/>
                          <a:ea typeface="+mn-ea"/>
                        </a:rPr>
                        <a:t>含有</a:t>
                      </a:r>
                      <a:r>
                        <a:rPr lang="en-US" altLang="zh-CN" sz="1400" b="0" dirty="0">
                          <a:solidFill>
                            <a:schemeClr val="tx1"/>
                          </a:solidFill>
                          <a:latin typeface="+mn-ea"/>
                          <a:ea typeface="+mn-ea"/>
                        </a:rPr>
                        <a:t>353L</a:t>
                      </a:r>
                      <a:r>
                        <a:rPr lang="zh-CN" altLang="en-US" sz="1400" b="0" dirty="0">
                          <a:solidFill>
                            <a:schemeClr val="tx1"/>
                          </a:solidFill>
                          <a:latin typeface="+mn-ea"/>
                          <a:ea typeface="+mn-ea"/>
                        </a:rPr>
                        <a:t>压缩气体</a:t>
                      </a:r>
                      <a:r>
                        <a:rPr lang="en-US" altLang="zh-CN" sz="1400" b="0" dirty="0">
                          <a:solidFill>
                            <a:schemeClr val="tx1"/>
                          </a:solidFill>
                          <a:latin typeface="+mn-ea"/>
                          <a:ea typeface="+mn-ea"/>
                        </a:rPr>
                        <a:t>,</a:t>
                      </a:r>
                      <a:r>
                        <a:rPr lang="zh-CN" altLang="en-US" sz="1400" b="0" dirty="0">
                          <a:solidFill>
                            <a:schemeClr val="tx1"/>
                          </a:solidFill>
                          <a:latin typeface="+mn-ea"/>
                          <a:ea typeface="+mn-ea"/>
                        </a:rPr>
                        <a:t>可递送气体体积为</a:t>
                      </a:r>
                      <a:r>
                        <a:rPr lang="en-US" altLang="zh-CN" sz="1400" b="0" dirty="0">
                          <a:solidFill>
                            <a:schemeClr val="tx1"/>
                          </a:solidFill>
                          <a:latin typeface="+mn-ea"/>
                          <a:ea typeface="+mn-ea"/>
                        </a:rPr>
                        <a:t>344L</a:t>
                      </a:r>
                      <a:r>
                        <a:rPr lang="zh-CN" altLang="en-US" sz="1400" b="0" dirty="0">
                          <a:solidFill>
                            <a:schemeClr val="tx1"/>
                          </a:solidFill>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0" dirty="0">
                          <a:solidFill>
                            <a:schemeClr val="tx1"/>
                          </a:solidFill>
                          <a:latin typeface="+mn-ea"/>
                          <a:ea typeface="+mn-ea"/>
                        </a:rPr>
                        <a:t>包装规格</a:t>
                      </a:r>
                      <a:r>
                        <a:rPr lang="en-US" altLang="zh-CN" sz="1400" b="0" dirty="0">
                          <a:solidFill>
                            <a:schemeClr val="tx1"/>
                          </a:solidFill>
                          <a:latin typeface="+mn-ea"/>
                          <a:ea typeface="+mn-ea"/>
                        </a:rPr>
                        <a:t>2</a:t>
                      </a:r>
                      <a:r>
                        <a:rPr lang="zh-CN" altLang="en-US" sz="1400" b="0" dirty="0">
                          <a:solidFill>
                            <a:schemeClr val="tx1"/>
                          </a:solidFill>
                          <a:latin typeface="+mn-ea"/>
                          <a:ea typeface="+mn-ea"/>
                        </a:rPr>
                        <a:t>：</a:t>
                      </a:r>
                      <a:r>
                        <a:rPr lang="en-US" altLang="zh-CN" sz="1400" b="0" dirty="0">
                          <a:solidFill>
                            <a:schemeClr val="tx1"/>
                          </a:solidFill>
                          <a:latin typeface="+mn-ea"/>
                          <a:ea typeface="+mn-ea"/>
                        </a:rPr>
                        <a:t>88</a:t>
                      </a:r>
                      <a:r>
                        <a:rPr lang="zh-CN" altLang="en-US" sz="1400" b="0" dirty="0">
                          <a:solidFill>
                            <a:schemeClr val="tx1"/>
                          </a:solidFill>
                          <a:latin typeface="+mn-ea"/>
                          <a:ea typeface="+mn-ea"/>
                        </a:rPr>
                        <a:t>型</a:t>
                      </a:r>
                      <a:r>
                        <a:rPr lang="en-US" altLang="zh-CN" sz="1400" b="0" dirty="0">
                          <a:solidFill>
                            <a:schemeClr val="tx1"/>
                          </a:solidFill>
                          <a:latin typeface="+mn-ea"/>
                          <a:ea typeface="+mn-ea"/>
                        </a:rPr>
                        <a:t>:</a:t>
                      </a:r>
                      <a:r>
                        <a:rPr lang="zh-CN" altLang="en-US" sz="1400" b="0" dirty="0">
                          <a:solidFill>
                            <a:schemeClr val="tx1"/>
                          </a:solidFill>
                          <a:latin typeface="+mn-ea"/>
                          <a:ea typeface="+mn-ea"/>
                        </a:rPr>
                        <a:t>含有</a:t>
                      </a:r>
                      <a:r>
                        <a:rPr lang="en-US" altLang="zh-CN" sz="1400" b="0" dirty="0">
                          <a:solidFill>
                            <a:schemeClr val="tx1"/>
                          </a:solidFill>
                          <a:latin typeface="+mn-ea"/>
                          <a:ea typeface="+mn-ea"/>
                        </a:rPr>
                        <a:t>1963L</a:t>
                      </a:r>
                      <a:r>
                        <a:rPr lang="zh-CN" altLang="en-US" sz="1400" b="0" dirty="0">
                          <a:solidFill>
                            <a:schemeClr val="tx1"/>
                          </a:solidFill>
                          <a:latin typeface="+mn-ea"/>
                          <a:ea typeface="+mn-ea"/>
                        </a:rPr>
                        <a:t>压缩气体</a:t>
                      </a:r>
                      <a:r>
                        <a:rPr lang="en-US" altLang="zh-CN" sz="1400" b="0" dirty="0">
                          <a:solidFill>
                            <a:schemeClr val="tx1"/>
                          </a:solidFill>
                          <a:latin typeface="+mn-ea"/>
                          <a:ea typeface="+mn-ea"/>
                        </a:rPr>
                        <a:t>,</a:t>
                      </a:r>
                      <a:r>
                        <a:rPr lang="zh-CN" altLang="en-US" sz="1400" b="0" dirty="0">
                          <a:solidFill>
                            <a:schemeClr val="tx1"/>
                          </a:solidFill>
                          <a:latin typeface="+mn-ea"/>
                          <a:ea typeface="+mn-ea"/>
                        </a:rPr>
                        <a:t>可递送气体体积为</a:t>
                      </a:r>
                      <a:r>
                        <a:rPr lang="en-US" altLang="zh-CN" sz="1400" b="0" dirty="0">
                          <a:solidFill>
                            <a:schemeClr val="tx1"/>
                          </a:solidFill>
                          <a:latin typeface="+mn-ea"/>
                          <a:ea typeface="+mn-ea"/>
                        </a:rPr>
                        <a:t>1918L</a:t>
                      </a:r>
                      <a:r>
                        <a:rPr lang="zh-CN" altLang="en-US" sz="1400" b="0" dirty="0">
                          <a:solidFill>
                            <a:schemeClr val="tx1"/>
                          </a:solidFill>
                          <a:latin typeface="+mn-ea"/>
                          <a:ea typeface="+mn-ea"/>
                        </a:rPr>
                        <a:t>。</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lnL w="12700" cap="flat" cmpd="sng" algn="ctr">
                      <a:solidFill>
                        <a:schemeClr val="tx1"/>
                      </a:solidFill>
                      <a:prstDash val="solid"/>
                      <a:round/>
                      <a:headEnd type="none" w="med" len="med"/>
                      <a:tailEnd type="none" w="med" len="med"/>
                    </a:lnL>
                  </a:tcPr>
                </a:tc>
                <a:tc h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59832953"/>
                  </a:ext>
                </a:extLst>
              </a:tr>
              <a:tr h="578698">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solidFill>
                          <a:latin typeface="+mn-ea"/>
                          <a:ea typeface="+mn-ea"/>
                        </a:rPr>
                        <a:t>中国大陆上市时间</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t"/>
                      <a:r>
                        <a:rPr lang="en-US" altLang="zh-CN" sz="1400" kern="1200" dirty="0">
                          <a:solidFill>
                            <a:schemeClr val="tx1"/>
                          </a:solidFill>
                          <a:effectLst/>
                          <a:latin typeface="+mn-ea"/>
                          <a:ea typeface="+mn-ea"/>
                          <a:cs typeface="+mn-cs"/>
                        </a:rPr>
                        <a:t>2022</a:t>
                      </a:r>
                      <a:r>
                        <a:rPr lang="zh-CN" altLang="en-US" sz="1400" kern="1200" dirty="0">
                          <a:solidFill>
                            <a:schemeClr val="tx1"/>
                          </a:solidFill>
                          <a:effectLst/>
                          <a:latin typeface="+mn-ea"/>
                          <a:ea typeface="+mn-ea"/>
                          <a:cs typeface="+mn-cs"/>
                        </a:rPr>
                        <a:t>年</a:t>
                      </a:r>
                      <a:r>
                        <a:rPr lang="en-US" altLang="zh-CN" sz="1400" kern="1200" dirty="0">
                          <a:solidFill>
                            <a:schemeClr val="tx1"/>
                          </a:solidFill>
                          <a:effectLst/>
                          <a:latin typeface="+mn-ea"/>
                          <a:ea typeface="+mn-ea"/>
                          <a:cs typeface="+mn-cs"/>
                        </a:rPr>
                        <a:t>3</a:t>
                      </a:r>
                      <a:r>
                        <a:rPr lang="zh-CN" altLang="en-US" sz="1400" kern="1200" dirty="0">
                          <a:solidFill>
                            <a:schemeClr val="tx1"/>
                          </a:solidFill>
                          <a:effectLst/>
                          <a:latin typeface="+mn-ea"/>
                          <a:ea typeface="+mn-ea"/>
                          <a:cs typeface="+mn-cs"/>
                        </a:rPr>
                        <a:t>月</a:t>
                      </a:r>
                      <a:endParaRPr lang="zh-CN" altLang="zh-CN" sz="1400" kern="1200" dirty="0">
                        <a:solidFill>
                          <a:schemeClr val="tx1"/>
                        </a:solidFill>
                        <a:effectLst/>
                        <a:latin typeface="+mn-ea"/>
                        <a:ea typeface="+mn-ea"/>
                        <a:cs typeface="+mn-cs"/>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fontAlgn="t"/>
                      <a:endParaRPr lang="zh-CN" altLang="zh-CN" sz="1400" kern="1200" dirty="0">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fontAlgn="t"/>
                      <a:r>
                        <a:rPr lang="zh-CN" altLang="en-US" sz="1400" b="1" i="0" kern="1200" dirty="0">
                          <a:solidFill>
                            <a:schemeClr val="tx1"/>
                          </a:solidFill>
                          <a:effectLst/>
                          <a:latin typeface="+mn-ea"/>
                          <a:ea typeface="+mn-ea"/>
                          <a:cs typeface="+mn-cs"/>
                        </a:rPr>
                        <a:t>批准文号</a:t>
                      </a:r>
                      <a:endParaRPr lang="zh-CN" altLang="zh-CN" sz="1400" b="1" kern="1200" dirty="0">
                        <a:solidFill>
                          <a:schemeClr val="tx1"/>
                        </a:solidFill>
                        <a:effectLst/>
                        <a:latin typeface="+mn-ea"/>
                        <a:ea typeface="+mn-ea"/>
                        <a:cs typeface="+mn-cs"/>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gridSpan="2">
                  <a:txBody>
                    <a:bodyPr/>
                    <a:lstStyle/>
                    <a:p>
                      <a:pPr fontAlgn="t"/>
                      <a:r>
                        <a:rPr lang="zh-CN" altLang="en-US" sz="1400" kern="1200" dirty="0">
                          <a:solidFill>
                            <a:schemeClr val="tx1"/>
                          </a:solidFill>
                          <a:effectLst/>
                          <a:latin typeface="+mn-ea"/>
                          <a:ea typeface="+mn-ea"/>
                          <a:cs typeface="+mn-cs"/>
                        </a:rPr>
                        <a:t>国药准字</a:t>
                      </a:r>
                      <a:r>
                        <a:rPr lang="en-US" altLang="zh-CN" sz="1400" kern="1200" dirty="0">
                          <a:solidFill>
                            <a:schemeClr val="tx1"/>
                          </a:solidFill>
                          <a:effectLst/>
                          <a:latin typeface="+mn-ea"/>
                          <a:ea typeface="+mn-ea"/>
                          <a:cs typeface="+mn-cs"/>
                        </a:rPr>
                        <a:t>HJ20220015</a:t>
                      </a:r>
                      <a:endParaRPr lang="zh-CN" altLang="zh-CN" sz="1400" kern="1200" dirty="0">
                        <a:solidFill>
                          <a:schemeClr val="tx1"/>
                        </a:solidFill>
                        <a:effectLst/>
                        <a:latin typeface="+mn-ea"/>
                        <a:ea typeface="+mn-ea"/>
                        <a:cs typeface="+mn-cs"/>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578698">
                <a:tc>
                  <a:txBody>
                    <a:bodyPr/>
                    <a:lstStyle/>
                    <a:p>
                      <a:r>
                        <a:rPr lang="zh-CN" altLang="en-US" sz="1400" b="1" dirty="0">
                          <a:solidFill>
                            <a:schemeClr val="tx1"/>
                          </a:solidFill>
                          <a:latin typeface="+mn-ea"/>
                          <a:ea typeface="+mn-ea"/>
                        </a:rPr>
                        <a:t>该通用名全球首个上市国家</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fontAlgn="t"/>
                      <a:r>
                        <a:rPr lang="zh-CN" altLang="en-US" sz="1400" kern="1200" dirty="0">
                          <a:solidFill>
                            <a:schemeClr val="tx1"/>
                          </a:solidFill>
                          <a:effectLst/>
                          <a:latin typeface="+mn-ea"/>
                          <a:ea typeface="+mn-ea"/>
                          <a:cs typeface="+mn-cs"/>
                        </a:rPr>
                        <a:t>美国</a:t>
                      </a:r>
                      <a:endParaRPr lang="zh-CN" altLang="zh-CN" sz="1400" kern="1200" dirty="0">
                        <a:solidFill>
                          <a:schemeClr val="tx1"/>
                        </a:solidFill>
                        <a:effectLst/>
                        <a:latin typeface="+mn-ea"/>
                        <a:ea typeface="+mn-ea"/>
                        <a:cs typeface="+mn-cs"/>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fontAlgn="t"/>
                      <a:endParaRPr lang="zh-CN" altLang="zh-CN" sz="1400" kern="1200" dirty="0">
                        <a:solidFill>
                          <a:schemeClr val="tx1"/>
                        </a:solidFill>
                        <a:effectLst/>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zh-CN" altLang="en-US" sz="1400" b="1" dirty="0">
                          <a:solidFill>
                            <a:schemeClr val="tx1"/>
                          </a:solidFill>
                          <a:latin typeface="+mn-ea"/>
                          <a:ea typeface="+mn-ea"/>
                        </a:rPr>
                        <a:t>该通用名全球首次上市时间</a:t>
                      </a:r>
                      <a:endParaRPr lang="zh-CN" altLang="zh-CN" sz="1400" kern="1200" dirty="0">
                        <a:solidFill>
                          <a:schemeClr val="tx1"/>
                        </a:solidFill>
                        <a:effectLst/>
                        <a:latin typeface="+mn-ea"/>
                        <a:ea typeface="+mn-ea"/>
                        <a:cs typeface="+mn-cs"/>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gridSpan="2">
                  <a:txBody>
                    <a:bodyPr/>
                    <a:lstStyle/>
                    <a:p>
                      <a:pPr fontAlgn="t"/>
                      <a:r>
                        <a:rPr lang="en-US" altLang="zh-CN" sz="1400" kern="1200" dirty="0">
                          <a:solidFill>
                            <a:schemeClr val="tx1"/>
                          </a:solidFill>
                          <a:effectLst/>
                          <a:latin typeface="+mn-ea"/>
                          <a:ea typeface="+mn-ea"/>
                          <a:cs typeface="+mn-cs"/>
                        </a:rPr>
                        <a:t>1999</a:t>
                      </a:r>
                      <a:r>
                        <a:rPr lang="zh-CN" altLang="en-US" sz="1400" kern="1200" dirty="0">
                          <a:solidFill>
                            <a:schemeClr val="tx1"/>
                          </a:solidFill>
                          <a:effectLst/>
                          <a:latin typeface="+mn-ea"/>
                          <a:ea typeface="+mn-ea"/>
                          <a:cs typeface="+mn-cs"/>
                        </a:rPr>
                        <a:t>年</a:t>
                      </a:r>
                      <a:r>
                        <a:rPr lang="en-US" altLang="zh-CN" sz="1400" kern="1200" dirty="0">
                          <a:solidFill>
                            <a:schemeClr val="tx1"/>
                          </a:solidFill>
                          <a:effectLst/>
                          <a:latin typeface="+mn-ea"/>
                          <a:ea typeface="+mn-ea"/>
                          <a:cs typeface="+mn-cs"/>
                        </a:rPr>
                        <a:t>12</a:t>
                      </a:r>
                      <a:r>
                        <a:rPr lang="zh-CN" altLang="en-US" sz="1400" kern="1200" dirty="0">
                          <a:solidFill>
                            <a:schemeClr val="tx1"/>
                          </a:solidFill>
                          <a:effectLst/>
                          <a:latin typeface="+mn-ea"/>
                          <a:ea typeface="+mn-ea"/>
                          <a:cs typeface="+mn-cs"/>
                        </a:rPr>
                        <a:t>月</a:t>
                      </a:r>
                      <a:endParaRPr lang="zh-CN" altLang="zh-CN" sz="1400" kern="1200" dirty="0">
                        <a:solidFill>
                          <a:schemeClr val="tx1"/>
                        </a:solidFill>
                        <a:effectLst/>
                        <a:latin typeface="+mn-ea"/>
                        <a:ea typeface="+mn-ea"/>
                        <a:cs typeface="+mn-cs"/>
                      </a:endParaRP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68706036"/>
                  </a:ext>
                </a:extLst>
              </a:tr>
              <a:tr h="402163">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solidFill>
                          <a:latin typeface="+mn-ea"/>
                          <a:ea typeface="+mn-ea"/>
                        </a:rPr>
                        <a:t>是否为</a:t>
                      </a:r>
                      <a:r>
                        <a:rPr lang="en-US" altLang="zh-CN" sz="1400" b="1" dirty="0">
                          <a:solidFill>
                            <a:schemeClr val="tx1"/>
                          </a:solidFill>
                          <a:latin typeface="+mn-ea"/>
                          <a:ea typeface="+mn-ea"/>
                        </a:rPr>
                        <a:t>OTC</a:t>
                      </a:r>
                      <a:r>
                        <a:rPr lang="zh-CN" altLang="en-US" sz="1400" b="1" dirty="0">
                          <a:solidFill>
                            <a:schemeClr val="tx1"/>
                          </a:solidFill>
                          <a:latin typeface="+mn-ea"/>
                          <a:ea typeface="+mn-ea"/>
                        </a:rPr>
                        <a:t>药品</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grid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0" dirty="0">
                          <a:solidFill>
                            <a:schemeClr val="tx1"/>
                          </a:solidFill>
                          <a:latin typeface="+mn-ea"/>
                          <a:ea typeface="+mn-ea"/>
                        </a:rPr>
                        <a:t>否</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zh-CN"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58434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solidFill>
                          <a:latin typeface="+mn-ea"/>
                          <a:ea typeface="+mn-ea"/>
                        </a:rPr>
                        <a:t>参照药品建议</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grid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0" dirty="0">
                          <a:solidFill>
                            <a:schemeClr val="tx1"/>
                          </a:solidFill>
                          <a:latin typeface="+mn-ea"/>
                          <a:ea typeface="+mn-ea"/>
                        </a:rPr>
                        <a:t>无参照药品</a:t>
                      </a:r>
                    </a:p>
                  </a:txBody>
                  <a:tcPr anchor="ctr">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lnL w="12700" cap="flat" cmpd="sng" algn="ctr">
                      <a:solidFill>
                        <a:schemeClr val="tx1"/>
                      </a:solidFill>
                      <a:prstDash val="solid"/>
                      <a:round/>
                      <a:headEnd type="none" w="med" len="med"/>
                      <a:tailEnd type="none" w="med" len="med"/>
                    </a:lnL>
                  </a:tcPr>
                </a:tc>
                <a:tc hMerge="1">
                  <a:txBody>
                    <a:bodyPr/>
                    <a:lstStyle/>
                    <a:p>
                      <a:endParaRPr lang="zh-CN"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4" name="圆角矩形 64"/>
          <p:cNvSpPr/>
          <p:nvPr>
            <p:custDataLst>
              <p:tags r:id="rId2"/>
            </p:custDataLst>
          </p:nvPr>
        </p:nvSpPr>
        <p:spPr>
          <a:xfrm>
            <a:off x="7047345" y="978435"/>
            <a:ext cx="4665230" cy="1736485"/>
          </a:xfrm>
          <a:prstGeom prst="roundRect">
            <a:avLst>
              <a:gd name="adj" fmla="val 1882"/>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lnSpc>
                <a:spcPct val="130000"/>
              </a:lnSpc>
              <a:spcAft>
                <a:spcPts val="600"/>
              </a:spcAft>
            </a:pPr>
            <a:endParaRPr lang="en-US" altLang="zh-CN" sz="1800" kern="0" dirty="0">
              <a:solidFill>
                <a:sysClr val="windowText" lastClr="000000"/>
              </a:solidFill>
              <a:latin typeface="Arial" panose="020B0604020202020204" pitchFamily="34" charset="0"/>
              <a:ea typeface="思源黑体 CN Bold" panose="020B0800000000000000" charset="-122"/>
            </a:endParaRPr>
          </a:p>
          <a:p>
            <a:pPr algn="just">
              <a:lnSpc>
                <a:spcPct val="130000"/>
              </a:lnSpc>
              <a:spcAft>
                <a:spcPts val="600"/>
              </a:spcAft>
            </a:pPr>
            <a:r>
              <a:rPr lang="zh-CN" altLang="en-US" sz="1600" kern="0" dirty="0">
                <a:solidFill>
                  <a:sysClr val="windowText" lastClr="000000"/>
                </a:solidFill>
                <a:latin typeface="+mn-ea"/>
              </a:rPr>
              <a:t>本品与通气支持及其它合适药物联合，用于有低氧性呼吸衰竭合并临床或超声心动图证据支持的肺动脉高压的新生儿（胎龄≥</a:t>
            </a:r>
            <a:r>
              <a:rPr lang="en-US" altLang="zh-CN" sz="1600" kern="0" dirty="0">
                <a:solidFill>
                  <a:sysClr val="windowText" lastClr="000000"/>
                </a:solidFill>
                <a:latin typeface="+mn-ea"/>
              </a:rPr>
              <a:t>34</a:t>
            </a:r>
            <a:r>
              <a:rPr lang="zh-CN" altLang="en-US" sz="1600" kern="0" dirty="0">
                <a:solidFill>
                  <a:sysClr val="windowText" lastClr="000000"/>
                </a:solidFill>
                <a:latin typeface="+mn-ea"/>
              </a:rPr>
              <a:t>周），改善患儿氧合功能，降低对体外膜肺氧合的需要。</a:t>
            </a:r>
            <a:endParaRPr lang="zh-CN" altLang="en-US" sz="1600" dirty="0">
              <a:latin typeface="+mn-ea"/>
            </a:endParaRPr>
          </a:p>
        </p:txBody>
      </p:sp>
      <p:sp>
        <p:nvSpPr>
          <p:cNvPr id="8" name="任意多边形: 形状 7"/>
          <p:cNvSpPr/>
          <p:nvPr>
            <p:custDataLst>
              <p:tags r:id="rId3"/>
            </p:custDataLst>
          </p:nvPr>
        </p:nvSpPr>
        <p:spPr>
          <a:xfrm>
            <a:off x="7047345" y="906334"/>
            <a:ext cx="4665230" cy="418771"/>
          </a:xfrm>
          <a:custGeom>
            <a:avLst/>
            <a:gdLst>
              <a:gd name="connsiteX0" fmla="*/ 95278 w 4665230"/>
              <a:gd name="connsiteY0" fmla="*/ 0 h 733425"/>
              <a:gd name="connsiteX1" fmla="*/ 4569952 w 4665230"/>
              <a:gd name="connsiteY1" fmla="*/ 0 h 733425"/>
              <a:gd name="connsiteX2" fmla="*/ 4665230 w 4665230"/>
              <a:gd name="connsiteY2" fmla="*/ 95278 h 733425"/>
              <a:gd name="connsiteX3" fmla="*/ 4665230 w 4665230"/>
              <a:gd name="connsiteY3" fmla="*/ 733425 h 733425"/>
              <a:gd name="connsiteX4" fmla="*/ 0 w 4665230"/>
              <a:gd name="connsiteY4" fmla="*/ 733425 h 733425"/>
              <a:gd name="connsiteX5" fmla="*/ 0 w 4665230"/>
              <a:gd name="connsiteY5" fmla="*/ 95278 h 733425"/>
              <a:gd name="connsiteX6" fmla="*/ 95278 w 4665230"/>
              <a:gd name="connsiteY6" fmla="*/ 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5230" h="733425">
                <a:moveTo>
                  <a:pt x="95278" y="0"/>
                </a:moveTo>
                <a:lnTo>
                  <a:pt x="4569952" y="0"/>
                </a:lnTo>
                <a:cubicBezTo>
                  <a:pt x="4622573" y="0"/>
                  <a:pt x="4665230" y="42657"/>
                  <a:pt x="4665230" y="95278"/>
                </a:cubicBezTo>
                <a:lnTo>
                  <a:pt x="4665230" y="733425"/>
                </a:lnTo>
                <a:lnTo>
                  <a:pt x="0" y="733425"/>
                </a:lnTo>
                <a:lnTo>
                  <a:pt x="0" y="95278"/>
                </a:lnTo>
                <a:cubicBezTo>
                  <a:pt x="0" y="42657"/>
                  <a:pt x="42657" y="0"/>
                  <a:pt x="95278"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000" b="1" dirty="0">
                <a:latin typeface="微软雅黑" panose="020B0503020204020204" pitchFamily="34" charset="-122"/>
                <a:ea typeface="微软雅黑" panose="020B0503020204020204" pitchFamily="34" charset="-122"/>
              </a:rPr>
              <a:t>适应症</a:t>
            </a:r>
          </a:p>
        </p:txBody>
      </p:sp>
      <p:sp>
        <p:nvSpPr>
          <p:cNvPr id="2" name="文本框 1"/>
          <p:cNvSpPr txBox="1"/>
          <p:nvPr/>
        </p:nvSpPr>
        <p:spPr>
          <a:xfrm>
            <a:off x="1048695" y="6242218"/>
            <a:ext cx="7168833" cy="23083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zh-CN" altLang="en-US" sz="900" b="0" i="0" u="none" strike="noStrike" baseline="0" dirty="0">
                <a:latin typeface="仿宋" panose="02010609060101010101" pitchFamily="49" charset="-122"/>
                <a:ea typeface="仿宋" panose="02010609060101010101" pitchFamily="49" charset="-122"/>
              </a:rPr>
              <a:t>吸入性一氧化氮药品说明书</a:t>
            </a:r>
          </a:p>
        </p:txBody>
      </p:sp>
      <p:sp>
        <p:nvSpPr>
          <p:cNvPr id="11" name="文本框 10"/>
          <p:cNvSpPr txBox="1"/>
          <p:nvPr/>
        </p:nvSpPr>
        <p:spPr>
          <a:xfrm>
            <a:off x="402279" y="6213783"/>
            <a:ext cx="646416" cy="23083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900" b="0" i="0" u="none" strike="noStrike" baseline="0" dirty="0">
                <a:latin typeface="仿宋" panose="02010609060101010101" pitchFamily="49" charset="-122"/>
                <a:ea typeface="仿宋" panose="02010609060101010101" pitchFamily="49" charset="-122"/>
              </a:rPr>
              <a:t>数据来源</a:t>
            </a:r>
          </a:p>
        </p:txBody>
      </p:sp>
      <p:sp>
        <p:nvSpPr>
          <p:cNvPr id="5" name="圆角矩形 64"/>
          <p:cNvSpPr/>
          <p:nvPr>
            <p:custDataLst>
              <p:tags r:id="rId4"/>
            </p:custDataLst>
          </p:nvPr>
        </p:nvSpPr>
        <p:spPr>
          <a:xfrm>
            <a:off x="7047345" y="2816633"/>
            <a:ext cx="4665230" cy="3524748"/>
          </a:xfrm>
          <a:prstGeom prst="roundRect">
            <a:avLst>
              <a:gd name="adj" fmla="val 1882"/>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lnSpc>
                <a:spcPct val="130000"/>
              </a:lnSpc>
              <a:spcAft>
                <a:spcPts val="600"/>
              </a:spcAft>
            </a:pPr>
            <a:endParaRPr lang="en-US" altLang="zh-CN" sz="1600" kern="0" dirty="0">
              <a:solidFill>
                <a:sysClr val="windowText" lastClr="000000"/>
              </a:solidFill>
              <a:latin typeface="Arial" panose="020B0604020202020204" pitchFamily="34" charset="0"/>
              <a:ea typeface="思源黑体 CN Bold" panose="020B0800000000000000" charset="-122"/>
            </a:endParaRPr>
          </a:p>
          <a:p>
            <a:pPr algn="just">
              <a:lnSpc>
                <a:spcPct val="130000"/>
              </a:lnSpc>
              <a:spcAft>
                <a:spcPts val="600"/>
              </a:spcAft>
            </a:pPr>
            <a:r>
              <a:rPr lang="zh-CN" altLang="en-US" sz="1600" kern="0" dirty="0">
                <a:solidFill>
                  <a:sysClr val="windowText" lastClr="000000"/>
                </a:solidFill>
                <a:latin typeface="+mn-ea"/>
              </a:rPr>
              <a:t>用法：本品应由有新生儿重症监护经验的医生使用。本品应在有条件进行新生儿人工通气和抢救复苏的诊室使用。</a:t>
            </a:r>
          </a:p>
          <a:p>
            <a:pPr algn="just">
              <a:lnSpc>
                <a:spcPct val="130000"/>
              </a:lnSpc>
              <a:spcAft>
                <a:spcPts val="600"/>
              </a:spcAft>
            </a:pPr>
            <a:r>
              <a:rPr lang="zh-CN" altLang="en-US" sz="1600" kern="0" dirty="0">
                <a:solidFill>
                  <a:sysClr val="windowText" lastClr="000000"/>
                </a:solidFill>
                <a:latin typeface="+mn-ea"/>
              </a:rPr>
              <a:t>用量：建议起始剂量为</a:t>
            </a:r>
            <a:r>
              <a:rPr lang="en-US" altLang="zh-CN" sz="1600" kern="0" dirty="0">
                <a:solidFill>
                  <a:sysClr val="windowText" lastClr="000000"/>
                </a:solidFill>
                <a:latin typeface="+mn-ea"/>
              </a:rPr>
              <a:t>20ppm</a:t>
            </a:r>
            <a:r>
              <a:rPr lang="zh-CN" altLang="en-US" sz="1600" kern="0" dirty="0">
                <a:solidFill>
                  <a:sysClr val="windowText" lastClr="000000"/>
                </a:solidFill>
                <a:latin typeface="+mn-ea"/>
              </a:rPr>
              <a:t>。当患儿对呼吸支持的需求明显下降或本品给药已达</a:t>
            </a:r>
            <a:r>
              <a:rPr lang="en-US" altLang="zh-CN" sz="1600" kern="0" dirty="0">
                <a:solidFill>
                  <a:sysClr val="windowText" lastClr="000000"/>
                </a:solidFill>
                <a:latin typeface="+mn-ea"/>
              </a:rPr>
              <a:t>4</a:t>
            </a:r>
            <a:r>
              <a:rPr lang="zh-CN" altLang="en-US" sz="1600" kern="0" dirty="0">
                <a:solidFill>
                  <a:sysClr val="windowText" lastClr="000000"/>
                </a:solidFill>
                <a:latin typeface="+mn-ea"/>
              </a:rPr>
              <a:t>天时，应尝试停止给予本品。应使用获得批准的且通过校准的</a:t>
            </a:r>
            <a:r>
              <a:rPr lang="en-US" altLang="zh-CN" sz="1600" kern="0" dirty="0">
                <a:solidFill>
                  <a:sysClr val="windowText" lastClr="000000"/>
                </a:solidFill>
                <a:latin typeface="+mn-ea"/>
              </a:rPr>
              <a:t>NO</a:t>
            </a:r>
            <a:r>
              <a:rPr lang="zh-CN" altLang="en-US" sz="1600" kern="0" dirty="0">
                <a:solidFill>
                  <a:sysClr val="windowText" lastClr="000000"/>
                </a:solidFill>
                <a:latin typeface="+mn-ea"/>
              </a:rPr>
              <a:t>给药系统进行本品给药。整个治疗过程中，应进行高铁血红蛋白与二氧化氮的监测。</a:t>
            </a:r>
          </a:p>
          <a:p>
            <a:pPr algn="just">
              <a:lnSpc>
                <a:spcPct val="130000"/>
              </a:lnSpc>
              <a:spcAft>
                <a:spcPts val="600"/>
              </a:spcAft>
            </a:pPr>
            <a:r>
              <a:rPr lang="zh-CN" altLang="en-US" sz="1600" kern="0" dirty="0">
                <a:solidFill>
                  <a:sysClr val="windowText" lastClr="000000"/>
                </a:solidFill>
                <a:latin typeface="+mn-ea"/>
              </a:rPr>
              <a:t>（详情参见药品说明书）</a:t>
            </a:r>
            <a:endParaRPr lang="en-US" altLang="zh-CN" sz="1600" kern="0" dirty="0">
              <a:solidFill>
                <a:sysClr val="windowText" lastClr="000000"/>
              </a:solidFill>
              <a:latin typeface="+mn-ea"/>
            </a:endParaRPr>
          </a:p>
        </p:txBody>
      </p:sp>
      <p:sp>
        <p:nvSpPr>
          <p:cNvPr id="6" name="任意多边形: 形状 5"/>
          <p:cNvSpPr/>
          <p:nvPr>
            <p:custDataLst>
              <p:tags r:id="rId5"/>
            </p:custDataLst>
          </p:nvPr>
        </p:nvSpPr>
        <p:spPr>
          <a:xfrm>
            <a:off x="7047345" y="2816633"/>
            <a:ext cx="4665230" cy="418771"/>
          </a:xfrm>
          <a:custGeom>
            <a:avLst/>
            <a:gdLst>
              <a:gd name="connsiteX0" fmla="*/ 95278 w 4665230"/>
              <a:gd name="connsiteY0" fmla="*/ 0 h 733425"/>
              <a:gd name="connsiteX1" fmla="*/ 4569952 w 4665230"/>
              <a:gd name="connsiteY1" fmla="*/ 0 h 733425"/>
              <a:gd name="connsiteX2" fmla="*/ 4665230 w 4665230"/>
              <a:gd name="connsiteY2" fmla="*/ 95278 h 733425"/>
              <a:gd name="connsiteX3" fmla="*/ 4665230 w 4665230"/>
              <a:gd name="connsiteY3" fmla="*/ 733425 h 733425"/>
              <a:gd name="connsiteX4" fmla="*/ 0 w 4665230"/>
              <a:gd name="connsiteY4" fmla="*/ 733425 h 733425"/>
              <a:gd name="connsiteX5" fmla="*/ 0 w 4665230"/>
              <a:gd name="connsiteY5" fmla="*/ 95278 h 733425"/>
              <a:gd name="connsiteX6" fmla="*/ 95278 w 4665230"/>
              <a:gd name="connsiteY6" fmla="*/ 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5230" h="733425">
                <a:moveTo>
                  <a:pt x="95278" y="0"/>
                </a:moveTo>
                <a:lnTo>
                  <a:pt x="4569952" y="0"/>
                </a:lnTo>
                <a:cubicBezTo>
                  <a:pt x="4622573" y="0"/>
                  <a:pt x="4665230" y="42657"/>
                  <a:pt x="4665230" y="95278"/>
                </a:cubicBezTo>
                <a:lnTo>
                  <a:pt x="4665230" y="733425"/>
                </a:lnTo>
                <a:lnTo>
                  <a:pt x="0" y="733425"/>
                </a:lnTo>
                <a:lnTo>
                  <a:pt x="0" y="95278"/>
                </a:lnTo>
                <a:cubicBezTo>
                  <a:pt x="0" y="42657"/>
                  <a:pt x="42657" y="0"/>
                  <a:pt x="95278"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000" b="1" dirty="0">
                <a:latin typeface="微软雅黑" panose="020B0503020204020204" pitchFamily="34" charset="-122"/>
                <a:ea typeface="微软雅黑" panose="020B0503020204020204" pitchFamily="34" charset="-122"/>
              </a:rPr>
              <a:t>用法用量</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64"/>
          <p:cNvSpPr/>
          <p:nvPr>
            <p:custDataLst>
              <p:tags r:id="rId2"/>
            </p:custDataLst>
          </p:nvPr>
        </p:nvSpPr>
        <p:spPr>
          <a:xfrm>
            <a:off x="730355" y="1162300"/>
            <a:ext cx="10804316" cy="2596801"/>
          </a:xfrm>
          <a:prstGeom prst="roundRect">
            <a:avLst>
              <a:gd name="adj" fmla="val 4196"/>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8" name="文本框 17"/>
          <p:cNvSpPr txBox="1"/>
          <p:nvPr/>
        </p:nvSpPr>
        <p:spPr>
          <a:xfrm>
            <a:off x="788554" y="1610945"/>
            <a:ext cx="10723816" cy="2120902"/>
          </a:xfrm>
          <a:prstGeom prst="rect">
            <a:avLst/>
          </a:prstGeom>
          <a:noFill/>
        </p:spPr>
        <p:txBody>
          <a:bodyPr wrap="square">
            <a:spAutoFit/>
          </a:bodyPr>
          <a:lstStyle/>
          <a:p>
            <a:pPr algn="just">
              <a:lnSpc>
                <a:spcPct val="150000"/>
              </a:lnSpc>
              <a:spcAft>
                <a:spcPts val="600"/>
              </a:spcAft>
            </a:pPr>
            <a:r>
              <a:rPr lang="zh-CN" altLang="en-US" b="1" kern="0" dirty="0">
                <a:solidFill>
                  <a:sysClr val="windowText" lastClr="000000"/>
                </a:solidFill>
                <a:latin typeface="+mn-ea"/>
              </a:rPr>
              <a:t>新生儿持续性肺动脉高压</a:t>
            </a:r>
            <a:r>
              <a:rPr lang="zh-CN" altLang="en-US" kern="0" dirty="0">
                <a:solidFill>
                  <a:sysClr val="windowText" lastClr="000000"/>
                </a:solidFill>
                <a:latin typeface="+mn-ea"/>
              </a:rPr>
              <a:t>是一种由多因素所致的临床综合征，由于肺血管阻力持续性增高，肺动脉压超过体循环动脉压，使胎儿型循环过渡至正常“成人”型循环发生障碍，引起心房及</a:t>
            </a:r>
            <a:r>
              <a:rPr lang="en-US" altLang="zh-CN" kern="0" dirty="0">
                <a:solidFill>
                  <a:sysClr val="windowText" lastClr="000000"/>
                </a:solidFill>
                <a:latin typeface="+mn-ea"/>
              </a:rPr>
              <a:t>(</a:t>
            </a:r>
            <a:r>
              <a:rPr lang="zh-CN" altLang="en-US" kern="0" dirty="0">
                <a:solidFill>
                  <a:sysClr val="windowText" lastClr="000000"/>
                </a:solidFill>
                <a:latin typeface="+mn-ea"/>
              </a:rPr>
              <a:t>或</a:t>
            </a:r>
            <a:r>
              <a:rPr lang="en-US" altLang="zh-CN" kern="0" dirty="0">
                <a:solidFill>
                  <a:sysClr val="windowText" lastClr="000000"/>
                </a:solidFill>
                <a:latin typeface="+mn-ea"/>
              </a:rPr>
              <a:t>)</a:t>
            </a:r>
            <a:r>
              <a:rPr lang="zh-CN" altLang="en-US" kern="0" dirty="0">
                <a:solidFill>
                  <a:sysClr val="windowText" lastClr="000000"/>
                </a:solidFill>
                <a:latin typeface="+mn-ea"/>
              </a:rPr>
              <a:t>动脉导管水平血液的右向左分流，临床表现为严重及难以纠正的低氧血症等。本病多见于足月儿或过期产儿，其发生率在国外为</a:t>
            </a:r>
            <a:r>
              <a:rPr lang="en-US" altLang="zh-CN" kern="0" dirty="0">
                <a:solidFill>
                  <a:sysClr val="windowText" lastClr="000000"/>
                </a:solidFill>
                <a:latin typeface="+mn-ea"/>
              </a:rPr>
              <a:t>0.2</a:t>
            </a:r>
            <a:r>
              <a:rPr lang="en-US" altLang="zh-CN" b="0" i="0" dirty="0">
                <a:solidFill>
                  <a:srgbClr val="333333"/>
                </a:solidFill>
                <a:effectLst/>
                <a:latin typeface="+mn-ea"/>
              </a:rPr>
              <a:t>% </a:t>
            </a:r>
            <a:r>
              <a:rPr lang="en-US" altLang="zh-CN" kern="0" dirty="0">
                <a:solidFill>
                  <a:sysClr val="windowText" lastClr="000000"/>
                </a:solidFill>
                <a:latin typeface="+mn-ea"/>
              </a:rPr>
              <a:t>(</a:t>
            </a:r>
            <a:r>
              <a:rPr lang="zh-CN" altLang="en-US" kern="0" dirty="0">
                <a:solidFill>
                  <a:sysClr val="windowText" lastClr="000000"/>
                </a:solidFill>
                <a:latin typeface="+mn-ea"/>
              </a:rPr>
              <a:t>活产儿</a:t>
            </a:r>
            <a:r>
              <a:rPr lang="en-US" altLang="zh-CN" kern="0" dirty="0">
                <a:solidFill>
                  <a:sysClr val="windowText" lastClr="000000"/>
                </a:solidFill>
                <a:latin typeface="+mn-ea"/>
              </a:rPr>
              <a:t>)</a:t>
            </a:r>
            <a:r>
              <a:rPr lang="zh-CN" altLang="en-US" kern="0" dirty="0">
                <a:solidFill>
                  <a:sysClr val="windowText" lastClr="000000"/>
                </a:solidFill>
                <a:latin typeface="+mn-ea"/>
              </a:rPr>
              <a:t>，</a:t>
            </a:r>
            <a:r>
              <a:rPr lang="zh-CN" altLang="en-US" b="1" kern="0" dirty="0">
                <a:solidFill>
                  <a:sysClr val="windowText" lastClr="000000"/>
                </a:solidFill>
                <a:latin typeface="+mn-ea"/>
              </a:rPr>
              <a:t>病死率高达</a:t>
            </a:r>
            <a:r>
              <a:rPr lang="en-US" altLang="zh-CN" b="1" kern="0" dirty="0">
                <a:solidFill>
                  <a:sysClr val="windowText" lastClr="000000"/>
                </a:solidFill>
                <a:latin typeface="+mn-ea"/>
              </a:rPr>
              <a:t>10.0%~20.0%</a:t>
            </a:r>
            <a:r>
              <a:rPr lang="en-US" altLang="zh-CN" b="1" kern="0" baseline="30000" dirty="0">
                <a:solidFill>
                  <a:sysClr val="windowText" lastClr="000000"/>
                </a:solidFill>
                <a:latin typeface="+mn-ea"/>
              </a:rPr>
              <a:t>1</a:t>
            </a:r>
            <a:r>
              <a:rPr lang="zh-CN" altLang="en-US" kern="0" dirty="0">
                <a:solidFill>
                  <a:sysClr val="windowText" lastClr="000000"/>
                </a:solidFill>
                <a:latin typeface="+mn-ea"/>
              </a:rPr>
              <a:t>。本病发病凶险，死亡率较高，</a:t>
            </a:r>
            <a:r>
              <a:rPr lang="zh-CN" altLang="en-US" b="1" kern="0" dirty="0">
                <a:solidFill>
                  <a:sysClr val="windowText" lastClr="000000"/>
                </a:solidFill>
                <a:latin typeface="+mn-ea"/>
              </a:rPr>
              <a:t>是新生儿期危重疾病及死亡原因之一。</a:t>
            </a:r>
            <a:endParaRPr lang="zh-CN" altLang="en-US" b="1" dirty="0">
              <a:latin typeface="+mn-ea"/>
            </a:endParaRPr>
          </a:p>
        </p:txBody>
      </p:sp>
      <p:sp>
        <p:nvSpPr>
          <p:cNvPr id="27" name="任意多边形: 形状 26"/>
          <p:cNvSpPr/>
          <p:nvPr>
            <p:custDataLst>
              <p:tags r:id="rId3"/>
            </p:custDataLst>
          </p:nvPr>
        </p:nvSpPr>
        <p:spPr>
          <a:xfrm>
            <a:off x="734092" y="927958"/>
            <a:ext cx="10804316" cy="522897"/>
          </a:xfrm>
          <a:custGeom>
            <a:avLst/>
            <a:gdLst>
              <a:gd name="connsiteX0" fmla="*/ 167744 w 3622873"/>
              <a:gd name="connsiteY0" fmla="*/ 0 h 522897"/>
              <a:gd name="connsiteX1" fmla="*/ 3455129 w 3622873"/>
              <a:gd name="connsiteY1" fmla="*/ 0 h 522897"/>
              <a:gd name="connsiteX2" fmla="*/ 3622873 w 3622873"/>
              <a:gd name="connsiteY2" fmla="*/ 167744 h 522897"/>
              <a:gd name="connsiteX3" fmla="*/ 3622873 w 3622873"/>
              <a:gd name="connsiteY3" fmla="*/ 522897 h 522897"/>
              <a:gd name="connsiteX4" fmla="*/ 0 w 3622873"/>
              <a:gd name="connsiteY4" fmla="*/ 522897 h 522897"/>
              <a:gd name="connsiteX5" fmla="*/ 0 w 3622873"/>
              <a:gd name="connsiteY5" fmla="*/ 167744 h 522897"/>
              <a:gd name="connsiteX6" fmla="*/ 167744 w 3622873"/>
              <a:gd name="connsiteY6" fmla="*/ 0 h 52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2873" h="522897">
                <a:moveTo>
                  <a:pt x="167744" y="0"/>
                </a:moveTo>
                <a:lnTo>
                  <a:pt x="3455129" y="0"/>
                </a:lnTo>
                <a:cubicBezTo>
                  <a:pt x="3547771" y="0"/>
                  <a:pt x="3622873" y="75102"/>
                  <a:pt x="3622873" y="167744"/>
                </a:cubicBezTo>
                <a:lnTo>
                  <a:pt x="3622873" y="522897"/>
                </a:lnTo>
                <a:lnTo>
                  <a:pt x="0" y="522897"/>
                </a:lnTo>
                <a:lnTo>
                  <a:pt x="0" y="167744"/>
                </a:lnTo>
                <a:cubicBezTo>
                  <a:pt x="0" y="75102"/>
                  <a:pt x="75102" y="0"/>
                  <a:pt x="167744"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000" b="1" dirty="0">
                <a:latin typeface="+mn-ea"/>
              </a:rPr>
              <a:t>所治疾病的基本情况</a:t>
            </a:r>
          </a:p>
        </p:txBody>
      </p:sp>
      <p:sp>
        <p:nvSpPr>
          <p:cNvPr id="10" name="文本框 9"/>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latin typeface="+mn-ea"/>
              </a:rPr>
              <a:t>药品</a:t>
            </a:r>
            <a:r>
              <a:rPr lang="zh-CN" altLang="en-US" sz="2800" b="1" dirty="0">
                <a:solidFill>
                  <a:schemeClr val="tx1"/>
                </a:solidFill>
                <a:latin typeface="+mn-ea"/>
              </a:rPr>
              <a:t>基本信息</a:t>
            </a:r>
          </a:p>
        </p:txBody>
      </p:sp>
      <p:grpSp>
        <p:nvGrpSpPr>
          <p:cNvPr id="11" name="组合 10"/>
          <p:cNvGrpSpPr/>
          <p:nvPr/>
        </p:nvGrpSpPr>
        <p:grpSpPr>
          <a:xfrm>
            <a:off x="495935" y="324485"/>
            <a:ext cx="443230" cy="521335"/>
            <a:chOff x="781" y="511"/>
            <a:chExt cx="698" cy="821"/>
          </a:xfrm>
        </p:grpSpPr>
        <p:sp>
          <p:nvSpPr>
            <p:cNvPr id="12" name="六边形 11"/>
            <p:cNvSpPr/>
            <p:nvPr>
              <p:custDataLst>
                <p:tags r:id="rId6"/>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13" name="六边形 12"/>
            <p:cNvSpPr/>
            <p:nvPr>
              <p:custDataLst>
                <p:tags r:id="rId7"/>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14" name="文本框 13"/>
            <p:cNvSpPr txBox="1"/>
            <p:nvPr/>
          </p:nvSpPr>
          <p:spPr>
            <a:xfrm>
              <a:off x="820" y="651"/>
              <a:ext cx="645" cy="581"/>
            </a:xfrm>
            <a:prstGeom prst="rect">
              <a:avLst/>
            </a:prstGeom>
            <a:noFill/>
          </p:spPr>
          <p:txBody>
            <a:bodyPr wrap="square" lIns="0" tIns="0" rIns="0" bIns="0" rtlCol="0">
              <a:spAutoFit/>
            </a:bodyPr>
            <a:lstStyle/>
            <a:p>
              <a:pPr algn="ctr"/>
              <a:r>
                <a:rPr lang="zh-CN" altLang="en-US" sz="2400" dirty="0">
                  <a:solidFill>
                    <a:schemeClr val="bg1"/>
                  </a:solidFill>
                  <a:latin typeface="+mn-ea"/>
                </a:rPr>
                <a:t>01</a:t>
              </a:r>
            </a:p>
          </p:txBody>
        </p:sp>
      </p:grpSp>
      <p:sp>
        <p:nvSpPr>
          <p:cNvPr id="29" name="文本框 28"/>
          <p:cNvSpPr txBox="1"/>
          <p:nvPr/>
        </p:nvSpPr>
        <p:spPr>
          <a:xfrm>
            <a:off x="1445018" y="5898963"/>
            <a:ext cx="7550007" cy="24622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zh-CN" altLang="en-US" sz="1000" b="0" i="0" u="none" strike="noStrike" baseline="0" dirty="0">
                <a:latin typeface="仿宋" panose="02010609060101010101" pitchFamily="49" charset="-122"/>
                <a:ea typeface="仿宋" panose="02010609060101010101" pitchFamily="49" charset="-122"/>
              </a:rPr>
              <a:t>中华医学会儿科分会新生儿学组</a:t>
            </a:r>
            <a:r>
              <a:rPr lang="en-US" altLang="zh-CN" sz="1000" b="0" i="0" u="none" strike="noStrike" baseline="0" dirty="0">
                <a:latin typeface="仿宋" panose="02010609060101010101" pitchFamily="49" charset="-122"/>
                <a:ea typeface="仿宋" panose="02010609060101010101" pitchFamily="49" charset="-122"/>
              </a:rPr>
              <a:t>《</a:t>
            </a:r>
            <a:r>
              <a:rPr lang="zh-CN" altLang="en-US" sz="1000" b="0" i="0" u="none" strike="noStrike" baseline="0" dirty="0">
                <a:latin typeface="仿宋" panose="02010609060101010101" pitchFamily="49" charset="-122"/>
                <a:ea typeface="仿宋" panose="02010609060101010101" pitchFamily="49" charset="-122"/>
              </a:rPr>
              <a:t>新生儿肺动脉高压诊治专家共识</a:t>
            </a:r>
            <a:r>
              <a:rPr lang="en-US" altLang="zh-CN" sz="1000" b="0" i="0" u="none" strike="noStrike" baseline="0" dirty="0">
                <a:latin typeface="仿宋" panose="02010609060101010101" pitchFamily="49" charset="-122"/>
                <a:ea typeface="仿宋" panose="02010609060101010101" pitchFamily="49" charset="-122"/>
              </a:rPr>
              <a:t>》</a:t>
            </a:r>
          </a:p>
        </p:txBody>
      </p:sp>
      <p:sp>
        <p:nvSpPr>
          <p:cNvPr id="30" name="文本框 29"/>
          <p:cNvSpPr txBox="1"/>
          <p:nvPr/>
        </p:nvSpPr>
        <p:spPr>
          <a:xfrm>
            <a:off x="725487" y="5930042"/>
            <a:ext cx="719531" cy="24622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0" i="0" u="none" strike="noStrike" baseline="0" dirty="0">
                <a:latin typeface="仿宋" panose="02010609060101010101" pitchFamily="49" charset="-122"/>
                <a:ea typeface="仿宋" panose="02010609060101010101" pitchFamily="49" charset="-122"/>
              </a:rPr>
              <a:t>数据来源</a:t>
            </a:r>
          </a:p>
        </p:txBody>
      </p:sp>
      <p:sp>
        <p:nvSpPr>
          <p:cNvPr id="4" name="圆角矩形 64"/>
          <p:cNvSpPr/>
          <p:nvPr>
            <p:custDataLst>
              <p:tags r:id="rId4"/>
            </p:custDataLst>
          </p:nvPr>
        </p:nvSpPr>
        <p:spPr>
          <a:xfrm>
            <a:off x="768429" y="4693290"/>
            <a:ext cx="10764066" cy="774100"/>
          </a:xfrm>
          <a:prstGeom prst="roundRect">
            <a:avLst>
              <a:gd name="adj" fmla="val 4196"/>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mn-ea"/>
              </a:rPr>
              <a:t>无同疾病治疗领域的药品，同药理作用的药品</a:t>
            </a:r>
            <a:r>
              <a:rPr lang="zh-CN" altLang="en-US" b="1" dirty="0">
                <a:solidFill>
                  <a:schemeClr val="tx1"/>
                </a:solidFill>
                <a:latin typeface="+mn-ea"/>
              </a:rPr>
              <a:t>没有</a:t>
            </a:r>
            <a:r>
              <a:rPr lang="zh-CN" altLang="en-US" b="1" kern="0" dirty="0">
                <a:solidFill>
                  <a:sysClr val="windowText" lastClr="000000"/>
                </a:solidFill>
                <a:latin typeface="+mn-ea"/>
              </a:rPr>
              <a:t>新生儿持续性肺动脉高压</a:t>
            </a:r>
            <a:r>
              <a:rPr lang="zh-CN" altLang="en-US" dirty="0">
                <a:solidFill>
                  <a:schemeClr val="tx1"/>
                </a:solidFill>
                <a:latin typeface="+mn-ea"/>
              </a:rPr>
              <a:t>适应症。</a:t>
            </a:r>
          </a:p>
        </p:txBody>
      </p:sp>
      <p:sp>
        <p:nvSpPr>
          <p:cNvPr id="3" name="任意多边形: 形状 2"/>
          <p:cNvSpPr/>
          <p:nvPr>
            <p:custDataLst>
              <p:tags r:id="rId5"/>
            </p:custDataLst>
          </p:nvPr>
        </p:nvSpPr>
        <p:spPr>
          <a:xfrm>
            <a:off x="752668" y="4186143"/>
            <a:ext cx="10804316" cy="522897"/>
          </a:xfrm>
          <a:custGeom>
            <a:avLst/>
            <a:gdLst>
              <a:gd name="connsiteX0" fmla="*/ 167744 w 3622873"/>
              <a:gd name="connsiteY0" fmla="*/ 0 h 522897"/>
              <a:gd name="connsiteX1" fmla="*/ 3455129 w 3622873"/>
              <a:gd name="connsiteY1" fmla="*/ 0 h 522897"/>
              <a:gd name="connsiteX2" fmla="*/ 3622873 w 3622873"/>
              <a:gd name="connsiteY2" fmla="*/ 167744 h 522897"/>
              <a:gd name="connsiteX3" fmla="*/ 3622873 w 3622873"/>
              <a:gd name="connsiteY3" fmla="*/ 522897 h 522897"/>
              <a:gd name="connsiteX4" fmla="*/ 0 w 3622873"/>
              <a:gd name="connsiteY4" fmla="*/ 522897 h 522897"/>
              <a:gd name="connsiteX5" fmla="*/ 0 w 3622873"/>
              <a:gd name="connsiteY5" fmla="*/ 167744 h 522897"/>
              <a:gd name="connsiteX6" fmla="*/ 167744 w 3622873"/>
              <a:gd name="connsiteY6" fmla="*/ 0 h 52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2873" h="522897">
                <a:moveTo>
                  <a:pt x="167744" y="0"/>
                </a:moveTo>
                <a:lnTo>
                  <a:pt x="3455129" y="0"/>
                </a:lnTo>
                <a:cubicBezTo>
                  <a:pt x="3547771" y="0"/>
                  <a:pt x="3622873" y="75102"/>
                  <a:pt x="3622873" y="167744"/>
                </a:cubicBezTo>
                <a:lnTo>
                  <a:pt x="3622873" y="522897"/>
                </a:lnTo>
                <a:lnTo>
                  <a:pt x="0" y="522897"/>
                </a:lnTo>
                <a:lnTo>
                  <a:pt x="0" y="167744"/>
                </a:lnTo>
                <a:cubicBezTo>
                  <a:pt x="0" y="75102"/>
                  <a:pt x="75102" y="0"/>
                  <a:pt x="167744"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000" b="1" dirty="0">
                <a:latin typeface="+mn-ea"/>
              </a:rPr>
              <a:t>同疾病治疗领域内或同药理作用药品上市情况</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1599" y="375914"/>
            <a:ext cx="1721894" cy="430530"/>
          </a:xfrm>
          <a:prstGeom prst="rect">
            <a:avLst/>
          </a:prstGeom>
          <a:noFill/>
        </p:spPr>
        <p:txBody>
          <a:bodyPr wrap="square" lIns="0" tIns="0" rIns="0" bIns="0" rtlCol="0">
            <a:spAutoFit/>
          </a:bodyPr>
          <a:lstStyle/>
          <a:p>
            <a:r>
              <a:rPr lang="zh-CN" altLang="en-US" sz="2800" b="1" dirty="0">
                <a:solidFill>
                  <a:schemeClr val="tx1"/>
                </a:solidFill>
                <a:latin typeface="+mn-ea"/>
              </a:rPr>
              <a:t>安全性</a:t>
            </a:r>
          </a:p>
        </p:txBody>
      </p:sp>
      <p:grpSp>
        <p:nvGrpSpPr>
          <p:cNvPr id="3" name="组合 2"/>
          <p:cNvGrpSpPr/>
          <p:nvPr/>
        </p:nvGrpSpPr>
        <p:grpSpPr>
          <a:xfrm>
            <a:off x="495935" y="324485"/>
            <a:ext cx="443230" cy="521335"/>
            <a:chOff x="781" y="511"/>
            <a:chExt cx="698" cy="821"/>
          </a:xfrm>
        </p:grpSpPr>
        <p:sp>
          <p:nvSpPr>
            <p:cNvPr id="4" name="六边形 3"/>
            <p:cNvSpPr/>
            <p:nvPr>
              <p:custDataLst>
                <p:tags r:id="rId6"/>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5" name="六边形 4"/>
            <p:cNvSpPr/>
            <p:nvPr>
              <p:custDataLst>
                <p:tags r:id="rId7"/>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mn-ea"/>
                </a:rPr>
                <a:t>02</a:t>
              </a:r>
            </a:p>
          </p:txBody>
        </p:sp>
      </p:grpSp>
      <p:sp>
        <p:nvSpPr>
          <p:cNvPr id="10" name="文本框 9"/>
          <p:cNvSpPr txBox="1"/>
          <p:nvPr/>
        </p:nvSpPr>
        <p:spPr>
          <a:xfrm>
            <a:off x="1175656" y="6564835"/>
            <a:ext cx="1738366"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00" dirty="0">
                <a:latin typeface="仿宋" panose="02010609060101010101" pitchFamily="49" charset="-122"/>
                <a:ea typeface="仿宋" panose="02010609060101010101" pitchFamily="49" charset="-122"/>
              </a:rPr>
              <a:t>1.</a:t>
            </a:r>
            <a:r>
              <a:rPr lang="zh-CN" altLang="en-US" sz="800" b="0" i="0" u="none" strike="noStrike" baseline="0" dirty="0">
                <a:latin typeface="仿宋" panose="02010609060101010101" pitchFamily="49" charset="-122"/>
                <a:ea typeface="仿宋" panose="02010609060101010101" pitchFamily="49" charset="-122"/>
              </a:rPr>
              <a:t>吸入性一氧化氮药品说明书</a:t>
            </a:r>
            <a:endParaRPr lang="en-US" altLang="zh-CN" sz="800" b="0" i="0" u="none" strike="noStrike" baseline="0" dirty="0">
              <a:latin typeface="仿宋" panose="02010609060101010101" pitchFamily="49" charset="-122"/>
              <a:ea typeface="仿宋" panose="02010609060101010101" pitchFamily="49" charset="-122"/>
            </a:endParaRPr>
          </a:p>
        </p:txBody>
      </p:sp>
      <p:sp>
        <p:nvSpPr>
          <p:cNvPr id="11" name="文本框 10"/>
          <p:cNvSpPr txBox="1"/>
          <p:nvPr/>
        </p:nvSpPr>
        <p:spPr>
          <a:xfrm rot="10800000" flipV="1">
            <a:off x="416201" y="6564835"/>
            <a:ext cx="640249"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仿宋" panose="02010609060101010101" pitchFamily="49" charset="-122"/>
                <a:ea typeface="仿宋" panose="02010609060101010101" pitchFamily="49" charset="-122"/>
              </a:rPr>
              <a:t>数据来源</a:t>
            </a:r>
          </a:p>
        </p:txBody>
      </p:sp>
      <p:sp>
        <p:nvSpPr>
          <p:cNvPr id="15" name="圆角矩形 52"/>
          <p:cNvSpPr/>
          <p:nvPr>
            <p:custDataLst>
              <p:tags r:id="rId2"/>
            </p:custDataLst>
          </p:nvPr>
        </p:nvSpPr>
        <p:spPr>
          <a:xfrm>
            <a:off x="479105" y="857745"/>
            <a:ext cx="5529164" cy="5636584"/>
          </a:xfrm>
          <a:prstGeom prst="roundRect">
            <a:avLst>
              <a:gd name="adj" fmla="val 4782"/>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b="1" kern="0" dirty="0">
                <a:solidFill>
                  <a:srgbClr val="333333"/>
                </a:solidFill>
                <a:latin typeface="+mn-ea"/>
              </a:rPr>
              <a:t>汇总所有临床研究数据</a:t>
            </a:r>
            <a:r>
              <a:rPr lang="zh-CN" altLang="zh-CN" kern="0" dirty="0">
                <a:solidFill>
                  <a:srgbClr val="333333"/>
                </a:solidFill>
                <a:latin typeface="+mn-ea"/>
              </a:rPr>
              <a:t>，</a:t>
            </a:r>
            <a:r>
              <a:rPr lang="zh-CN" altLang="zh-CN" sz="1600" kern="0" dirty="0">
                <a:solidFill>
                  <a:srgbClr val="333333"/>
                </a:solidFill>
                <a:latin typeface="+mn-ea"/>
              </a:rPr>
              <a:t>在这些患者中，未见需要再入院治疗、需要特殊医疗服务、肺病或神经系统后遗症的报告。 </a:t>
            </a:r>
            <a:endParaRPr lang="en-US" altLang="zh-CN" sz="1600" kern="0" dirty="0">
              <a:solidFill>
                <a:srgbClr val="333333"/>
              </a:solidFill>
              <a:latin typeface="+mn-ea"/>
            </a:endParaRPr>
          </a:p>
          <a:p>
            <a:pPr>
              <a:lnSpc>
                <a:spcPct val="150000"/>
              </a:lnSpc>
            </a:pPr>
            <a:endParaRPr lang="zh-CN" altLang="zh-CN" kern="0" dirty="0">
              <a:solidFill>
                <a:srgbClr val="333333"/>
              </a:solidFill>
              <a:latin typeface="+mn-ea"/>
            </a:endParaRPr>
          </a:p>
          <a:p>
            <a:pPr>
              <a:lnSpc>
                <a:spcPct val="150000"/>
              </a:lnSpc>
            </a:pPr>
            <a:r>
              <a:rPr lang="zh-CN" altLang="zh-CN" b="1" kern="0" dirty="0">
                <a:solidFill>
                  <a:srgbClr val="333333"/>
                </a:solidFill>
                <a:latin typeface="+mn-ea"/>
              </a:rPr>
              <a:t>说明书不良反应列表如下：</a:t>
            </a:r>
          </a:p>
          <a:p>
            <a:pPr>
              <a:lnSpc>
                <a:spcPct val="150000"/>
              </a:lnSpc>
            </a:pPr>
            <a:r>
              <a:rPr lang="zh-CN" altLang="zh-CN" sz="1600" kern="0" dirty="0">
                <a:solidFill>
                  <a:srgbClr val="333333"/>
                </a:solidFill>
                <a:latin typeface="+mn-ea"/>
              </a:rPr>
              <a:t>十分常见：血小板减少症；</a:t>
            </a:r>
          </a:p>
          <a:p>
            <a:pPr>
              <a:lnSpc>
                <a:spcPct val="150000"/>
              </a:lnSpc>
            </a:pPr>
            <a:r>
              <a:rPr lang="zh-CN" altLang="zh-CN" sz="1600" kern="0" dirty="0">
                <a:solidFill>
                  <a:srgbClr val="333333"/>
                </a:solidFill>
                <a:latin typeface="+mn-ea"/>
              </a:rPr>
              <a:t>常见：低血压、肺不张；</a:t>
            </a:r>
          </a:p>
          <a:p>
            <a:pPr>
              <a:lnSpc>
                <a:spcPct val="150000"/>
              </a:lnSpc>
            </a:pPr>
            <a:r>
              <a:rPr lang="zh-CN" altLang="zh-CN" sz="1600" kern="0" dirty="0">
                <a:solidFill>
                  <a:srgbClr val="333333"/>
                </a:solidFill>
                <a:latin typeface="+mn-ea"/>
              </a:rPr>
              <a:t>偶见：高铁血红蛋白血症；</a:t>
            </a:r>
          </a:p>
          <a:p>
            <a:pPr>
              <a:lnSpc>
                <a:spcPct val="150000"/>
              </a:lnSpc>
            </a:pPr>
            <a:r>
              <a:rPr lang="zh-CN" altLang="zh-CN" sz="1600" kern="0" dirty="0">
                <a:solidFill>
                  <a:srgbClr val="333333"/>
                </a:solidFill>
                <a:latin typeface="+mn-ea"/>
              </a:rPr>
              <a:t>未知：心动过缓（突然中断治疗后）、缺氧、呼吸困难、胸部不适、咽干、头痛、头晕。</a:t>
            </a:r>
          </a:p>
          <a:p>
            <a:pPr>
              <a:lnSpc>
                <a:spcPct val="150000"/>
              </a:lnSpc>
            </a:pPr>
            <a:endParaRPr lang="zh-CN" altLang="zh-CN" sz="1400" kern="100" dirty="0">
              <a:effectLst/>
              <a:latin typeface="+mj-ea"/>
              <a:ea typeface="+mj-ea"/>
              <a:cs typeface="Times New Roman" panose="02020603050405020304" pitchFamily="18" charset="0"/>
            </a:endParaRPr>
          </a:p>
        </p:txBody>
      </p:sp>
      <p:sp>
        <p:nvSpPr>
          <p:cNvPr id="9" name="圆角矩形 52"/>
          <p:cNvSpPr/>
          <p:nvPr>
            <p:custDataLst>
              <p:tags r:id="rId3"/>
            </p:custDataLst>
          </p:nvPr>
        </p:nvSpPr>
        <p:spPr>
          <a:xfrm>
            <a:off x="6167221" y="833621"/>
            <a:ext cx="5529164" cy="5636584"/>
          </a:xfrm>
          <a:prstGeom prst="roundRect">
            <a:avLst>
              <a:gd name="adj" fmla="val 4782"/>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zh-CN" dirty="0">
              <a:solidFill>
                <a:schemeClr val="tx1"/>
              </a:solidFill>
            </a:endParaRPr>
          </a:p>
          <a:p>
            <a:endParaRPr lang="en-US" altLang="zh-CN" dirty="0">
              <a:solidFill>
                <a:schemeClr val="tx1"/>
              </a:solidFill>
            </a:endParaRPr>
          </a:p>
          <a:p>
            <a:r>
              <a:rPr lang="zh-CN" altLang="en-US" b="1" dirty="0">
                <a:solidFill>
                  <a:schemeClr val="tx1"/>
                </a:solidFill>
                <a:latin typeface="+mn-ea"/>
              </a:rPr>
              <a:t>药品上市后，药监部门没有发布过安全性警告、 黑框警告、撤市等相关信息</a:t>
            </a:r>
            <a:r>
              <a:rPr lang="en-US" altLang="zh-CN" b="1" dirty="0">
                <a:solidFill>
                  <a:schemeClr val="tx1"/>
                </a:solidFill>
                <a:latin typeface="+mn-ea"/>
              </a:rPr>
              <a:t>;</a:t>
            </a:r>
          </a:p>
          <a:p>
            <a:endParaRPr lang="en-US" altLang="zh-CN" dirty="0">
              <a:solidFill>
                <a:schemeClr val="tx1"/>
              </a:solidFill>
              <a:highlight>
                <a:srgbClr val="FFFF00"/>
              </a:highlight>
              <a:latin typeface="+mn-ea"/>
            </a:endParaRPr>
          </a:p>
          <a:p>
            <a:r>
              <a:rPr lang="zh-CN" altLang="en-US" b="1" dirty="0">
                <a:solidFill>
                  <a:schemeClr val="tx1"/>
                </a:solidFill>
                <a:latin typeface="+mn-ea"/>
              </a:rPr>
              <a:t>全球</a:t>
            </a:r>
            <a:r>
              <a:rPr lang="zh-CN" altLang="zh-CN" b="1" dirty="0">
                <a:solidFill>
                  <a:schemeClr val="tx1"/>
                </a:solidFill>
                <a:latin typeface="+mn-ea"/>
              </a:rPr>
              <a:t>上市后</a:t>
            </a:r>
            <a:r>
              <a:rPr lang="zh-CN" altLang="en-US" b="1" dirty="0">
                <a:solidFill>
                  <a:schemeClr val="tx1"/>
                </a:solidFill>
                <a:latin typeface="+mn-ea"/>
              </a:rPr>
              <a:t>不良反应监测：</a:t>
            </a:r>
            <a:endParaRPr lang="en-US" altLang="zh-CN" b="1" dirty="0">
              <a:solidFill>
                <a:schemeClr val="tx1"/>
              </a:solidFill>
              <a:latin typeface="+mn-ea"/>
            </a:endParaRPr>
          </a:p>
          <a:p>
            <a:endParaRPr lang="en-US" altLang="zh-CN" b="1" dirty="0">
              <a:solidFill>
                <a:schemeClr val="tx1"/>
              </a:solidFill>
              <a:latin typeface="+mn-ea"/>
            </a:endParaRPr>
          </a:p>
          <a:p>
            <a:pPr marL="285750" indent="-285750">
              <a:buFont typeface="Arial" panose="020B0604020202020204" pitchFamily="34" charset="0"/>
              <a:buChar char="•"/>
            </a:pPr>
            <a:r>
              <a:rPr lang="en-US" altLang="zh-CN" dirty="0">
                <a:solidFill>
                  <a:schemeClr val="tx1"/>
                </a:solidFill>
                <a:latin typeface="+mn-ea"/>
              </a:rPr>
              <a:t> </a:t>
            </a:r>
            <a:r>
              <a:rPr lang="zh-CN" altLang="en-US" sz="1600" dirty="0">
                <a:solidFill>
                  <a:schemeClr val="tx1"/>
                </a:solidFill>
                <a:latin typeface="+mn-ea"/>
              </a:rPr>
              <a:t>累积</a:t>
            </a:r>
            <a:r>
              <a:rPr lang="zh-CN" altLang="zh-CN" sz="1600" dirty="0">
                <a:solidFill>
                  <a:schemeClr val="tx1"/>
                </a:solidFill>
                <a:latin typeface="+mn-ea"/>
              </a:rPr>
              <a:t>非严重不良事件主要有</a:t>
            </a:r>
            <a:r>
              <a:rPr lang="zh-CN" altLang="en-US" sz="1600" dirty="0">
                <a:solidFill>
                  <a:schemeClr val="tx1"/>
                </a:solidFill>
                <a:latin typeface="+mn-ea"/>
              </a:rPr>
              <a:t>：</a:t>
            </a:r>
            <a:endParaRPr lang="en-US" altLang="zh-CN" sz="1600" dirty="0">
              <a:solidFill>
                <a:schemeClr val="tx1"/>
              </a:solidFill>
              <a:latin typeface="+mn-ea"/>
            </a:endParaRPr>
          </a:p>
          <a:p>
            <a:r>
              <a:rPr lang="en-US" altLang="zh-CN" sz="1600" dirty="0">
                <a:solidFill>
                  <a:schemeClr val="tx1"/>
                </a:solidFill>
                <a:latin typeface="+mn-ea"/>
              </a:rPr>
              <a:t>     </a:t>
            </a:r>
            <a:r>
              <a:rPr lang="zh-CN" altLang="zh-CN" sz="1600" dirty="0">
                <a:solidFill>
                  <a:schemeClr val="tx1"/>
                </a:solidFill>
                <a:latin typeface="+mn-ea"/>
              </a:rPr>
              <a:t>血氧饱和度降低、头痛、头晕等；</a:t>
            </a:r>
            <a:endParaRPr lang="en-US" altLang="zh-CN" sz="1600" dirty="0">
              <a:solidFill>
                <a:schemeClr val="tx1"/>
              </a:solidFill>
              <a:latin typeface="+mn-ea"/>
            </a:endParaRPr>
          </a:p>
          <a:p>
            <a:pPr marL="285750" indent="-285750">
              <a:buFont typeface="Arial" panose="020B0604020202020204" pitchFamily="34" charset="0"/>
              <a:buChar char="•"/>
            </a:pPr>
            <a:endParaRPr lang="en-US" altLang="zh-CN" sz="1600" dirty="0">
              <a:solidFill>
                <a:schemeClr val="tx1"/>
              </a:solidFill>
              <a:latin typeface="+mn-ea"/>
            </a:endParaRPr>
          </a:p>
          <a:p>
            <a:pPr marL="285750" indent="-285750">
              <a:buFont typeface="Arial" panose="020B0604020202020204" pitchFamily="34" charset="0"/>
              <a:buChar char="•"/>
            </a:pPr>
            <a:r>
              <a:rPr lang="zh-CN" altLang="zh-CN" sz="1600" dirty="0">
                <a:solidFill>
                  <a:schemeClr val="tx1"/>
                </a:solidFill>
                <a:latin typeface="+mn-ea"/>
              </a:rPr>
              <a:t>累积严重不良事件主要有</a:t>
            </a:r>
            <a:r>
              <a:rPr lang="zh-CN" altLang="en-US" sz="1600" dirty="0">
                <a:solidFill>
                  <a:schemeClr val="tx1"/>
                </a:solidFill>
                <a:latin typeface="+mn-ea"/>
              </a:rPr>
              <a:t>：</a:t>
            </a:r>
            <a:endParaRPr lang="en-US" altLang="zh-CN" sz="1600" dirty="0">
              <a:solidFill>
                <a:schemeClr val="tx1"/>
              </a:solidFill>
              <a:latin typeface="+mn-ea"/>
            </a:endParaRPr>
          </a:p>
          <a:p>
            <a:r>
              <a:rPr lang="en-US" altLang="zh-CN" sz="1600" dirty="0">
                <a:solidFill>
                  <a:schemeClr val="tx1"/>
                </a:solidFill>
                <a:latin typeface="+mn-ea"/>
              </a:rPr>
              <a:t>     </a:t>
            </a:r>
            <a:r>
              <a:rPr lang="zh-CN" altLang="zh-CN" sz="1600" dirty="0">
                <a:solidFill>
                  <a:schemeClr val="tx1"/>
                </a:solidFill>
                <a:latin typeface="+mn-ea"/>
              </a:rPr>
              <a:t>血氧饱和度降低、心脏停搏、心脏呼吸骤停、多器官功</a:t>
            </a:r>
            <a:r>
              <a:rPr lang="en-US" altLang="zh-CN" sz="1600" dirty="0">
                <a:solidFill>
                  <a:schemeClr val="tx1"/>
                </a:solidFill>
                <a:latin typeface="+mn-ea"/>
              </a:rPr>
              <a:t>     </a:t>
            </a:r>
            <a:r>
              <a:rPr lang="zh-CN" altLang="zh-CN" sz="1600" dirty="0">
                <a:solidFill>
                  <a:schemeClr val="tx1"/>
                </a:solidFill>
                <a:latin typeface="+mn-ea"/>
              </a:rPr>
              <a:t>能不全综合征、缺氧、肺性高血压、肺出血等。 </a:t>
            </a:r>
            <a:endParaRPr lang="en-US" altLang="zh-CN" sz="1600" dirty="0">
              <a:solidFill>
                <a:schemeClr val="tx1"/>
              </a:solidFill>
              <a:latin typeface="+mn-ea"/>
            </a:endParaRPr>
          </a:p>
          <a:p>
            <a:endParaRPr lang="zh-CN" altLang="zh-CN" dirty="0">
              <a:solidFill>
                <a:schemeClr val="tx1"/>
              </a:solidFill>
              <a:latin typeface="+mn-ea"/>
            </a:endParaRPr>
          </a:p>
          <a:p>
            <a:r>
              <a:rPr lang="zh-CN" altLang="zh-CN" b="1" dirty="0">
                <a:solidFill>
                  <a:schemeClr val="tx1"/>
                </a:solidFill>
                <a:latin typeface="+mn-ea"/>
              </a:rPr>
              <a:t>以上统计不良事件不一定与吸入用一氧化氮相关。</a:t>
            </a:r>
            <a:endParaRPr lang="en-US" altLang="zh-CN" b="1" dirty="0">
              <a:solidFill>
                <a:schemeClr val="tx1"/>
              </a:solidFill>
              <a:latin typeface="+mn-ea"/>
            </a:endParaRPr>
          </a:p>
          <a:p>
            <a:endParaRPr lang="zh-CN" altLang="zh-CN" b="1" dirty="0">
              <a:solidFill>
                <a:schemeClr val="tx1"/>
              </a:solidFill>
              <a:latin typeface="+mn-ea"/>
            </a:endParaRPr>
          </a:p>
          <a:p>
            <a:r>
              <a:rPr lang="zh-CN" altLang="zh-CN" b="1" dirty="0">
                <a:solidFill>
                  <a:schemeClr val="tx1"/>
                </a:solidFill>
                <a:latin typeface="+mn-ea"/>
              </a:rPr>
              <a:t>境内尚未收到与吸入用一氧化氮相关的不良反应。</a:t>
            </a:r>
          </a:p>
          <a:p>
            <a:endParaRPr lang="en-US" altLang="zh-CN" dirty="0">
              <a:solidFill>
                <a:schemeClr val="tx1"/>
              </a:solidFill>
              <a:latin typeface="+mn-ea"/>
            </a:endParaRPr>
          </a:p>
          <a:p>
            <a:r>
              <a:rPr lang="en-US" altLang="zh-CN" b="1" dirty="0">
                <a:solidFill>
                  <a:schemeClr val="tx1"/>
                </a:solidFill>
                <a:latin typeface="+mn-ea"/>
              </a:rPr>
              <a:t> </a:t>
            </a:r>
            <a:endParaRPr lang="zh-CN" altLang="zh-CN" dirty="0"/>
          </a:p>
        </p:txBody>
      </p:sp>
      <p:sp>
        <p:nvSpPr>
          <p:cNvPr id="12" name="任意多边形: 形状 11"/>
          <p:cNvSpPr/>
          <p:nvPr>
            <p:custDataLst>
              <p:tags r:id="rId4"/>
            </p:custDataLst>
          </p:nvPr>
        </p:nvSpPr>
        <p:spPr>
          <a:xfrm>
            <a:off x="495617" y="833621"/>
            <a:ext cx="5529164" cy="522897"/>
          </a:xfrm>
          <a:custGeom>
            <a:avLst/>
            <a:gdLst>
              <a:gd name="connsiteX0" fmla="*/ 167744 w 3622873"/>
              <a:gd name="connsiteY0" fmla="*/ 0 h 522897"/>
              <a:gd name="connsiteX1" fmla="*/ 3455129 w 3622873"/>
              <a:gd name="connsiteY1" fmla="*/ 0 h 522897"/>
              <a:gd name="connsiteX2" fmla="*/ 3622873 w 3622873"/>
              <a:gd name="connsiteY2" fmla="*/ 167744 h 522897"/>
              <a:gd name="connsiteX3" fmla="*/ 3622873 w 3622873"/>
              <a:gd name="connsiteY3" fmla="*/ 522897 h 522897"/>
              <a:gd name="connsiteX4" fmla="*/ 0 w 3622873"/>
              <a:gd name="connsiteY4" fmla="*/ 522897 h 522897"/>
              <a:gd name="connsiteX5" fmla="*/ 0 w 3622873"/>
              <a:gd name="connsiteY5" fmla="*/ 167744 h 522897"/>
              <a:gd name="connsiteX6" fmla="*/ 167744 w 3622873"/>
              <a:gd name="connsiteY6" fmla="*/ 0 h 52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2873" h="522897">
                <a:moveTo>
                  <a:pt x="167744" y="0"/>
                </a:moveTo>
                <a:lnTo>
                  <a:pt x="3455129" y="0"/>
                </a:lnTo>
                <a:cubicBezTo>
                  <a:pt x="3547771" y="0"/>
                  <a:pt x="3622873" y="75102"/>
                  <a:pt x="3622873" y="167744"/>
                </a:cubicBezTo>
                <a:lnTo>
                  <a:pt x="3622873" y="522897"/>
                </a:lnTo>
                <a:lnTo>
                  <a:pt x="0" y="522897"/>
                </a:lnTo>
                <a:lnTo>
                  <a:pt x="0" y="167744"/>
                </a:lnTo>
                <a:cubicBezTo>
                  <a:pt x="0" y="75102"/>
                  <a:pt x="75102" y="0"/>
                  <a:pt x="167744"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000" b="1" kern="0" dirty="0">
                <a:latin typeface="+mn-ea"/>
              </a:rPr>
              <a:t>药品说明书收载的安全性信息</a:t>
            </a:r>
            <a:r>
              <a:rPr lang="en-US" altLang="zh-CN" sz="2000" b="1" kern="0" baseline="30000" dirty="0">
                <a:latin typeface="+mn-ea"/>
              </a:rPr>
              <a:t>1</a:t>
            </a:r>
            <a:endParaRPr lang="zh-CN" altLang="en-US" sz="2000" b="1" kern="0" baseline="30000" dirty="0">
              <a:latin typeface="+mn-ea"/>
            </a:endParaRPr>
          </a:p>
        </p:txBody>
      </p:sp>
      <p:sp>
        <p:nvSpPr>
          <p:cNvPr id="13" name="任意多边形: 形状 12"/>
          <p:cNvSpPr/>
          <p:nvPr>
            <p:custDataLst>
              <p:tags r:id="rId5"/>
            </p:custDataLst>
          </p:nvPr>
        </p:nvSpPr>
        <p:spPr>
          <a:xfrm>
            <a:off x="6150709" y="820103"/>
            <a:ext cx="5529164" cy="522897"/>
          </a:xfrm>
          <a:custGeom>
            <a:avLst/>
            <a:gdLst>
              <a:gd name="connsiteX0" fmla="*/ 167744 w 3622873"/>
              <a:gd name="connsiteY0" fmla="*/ 0 h 522897"/>
              <a:gd name="connsiteX1" fmla="*/ 3455129 w 3622873"/>
              <a:gd name="connsiteY1" fmla="*/ 0 h 522897"/>
              <a:gd name="connsiteX2" fmla="*/ 3622873 w 3622873"/>
              <a:gd name="connsiteY2" fmla="*/ 167744 h 522897"/>
              <a:gd name="connsiteX3" fmla="*/ 3622873 w 3622873"/>
              <a:gd name="connsiteY3" fmla="*/ 522897 h 522897"/>
              <a:gd name="connsiteX4" fmla="*/ 0 w 3622873"/>
              <a:gd name="connsiteY4" fmla="*/ 522897 h 522897"/>
              <a:gd name="connsiteX5" fmla="*/ 0 w 3622873"/>
              <a:gd name="connsiteY5" fmla="*/ 167744 h 522897"/>
              <a:gd name="connsiteX6" fmla="*/ 167744 w 3622873"/>
              <a:gd name="connsiteY6" fmla="*/ 0 h 52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2873" h="522897">
                <a:moveTo>
                  <a:pt x="167744" y="0"/>
                </a:moveTo>
                <a:lnTo>
                  <a:pt x="3455129" y="0"/>
                </a:lnTo>
                <a:cubicBezTo>
                  <a:pt x="3547771" y="0"/>
                  <a:pt x="3622873" y="75102"/>
                  <a:pt x="3622873" y="167744"/>
                </a:cubicBezTo>
                <a:lnTo>
                  <a:pt x="3622873" y="522897"/>
                </a:lnTo>
                <a:lnTo>
                  <a:pt x="0" y="522897"/>
                </a:lnTo>
                <a:lnTo>
                  <a:pt x="0" y="167744"/>
                </a:lnTo>
                <a:cubicBezTo>
                  <a:pt x="0" y="75102"/>
                  <a:pt x="75102" y="0"/>
                  <a:pt x="167744"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zh-CN" sz="2000" b="1" kern="0" dirty="0">
                <a:effectLst/>
                <a:latin typeface="+mn-ea"/>
                <a:cs typeface="宋体" panose="02010600030101010101" pitchFamily="2" charset="-122"/>
              </a:rPr>
              <a:t>药品不良反应监测情况和药品安全性研究结果</a:t>
            </a:r>
            <a:endParaRPr lang="zh-CN" altLang="en-US" sz="2000" dirty="0">
              <a:solidFill>
                <a:schemeClr val="bg1"/>
              </a:solidFill>
              <a:latin typeface="+mn-e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52"/>
          <p:cNvSpPr/>
          <p:nvPr>
            <p:custDataLst>
              <p:tags r:id="rId1"/>
            </p:custDataLst>
          </p:nvPr>
        </p:nvSpPr>
        <p:spPr>
          <a:xfrm>
            <a:off x="495299" y="3615460"/>
            <a:ext cx="5544000" cy="2501517"/>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52"/>
          <p:cNvSpPr/>
          <p:nvPr>
            <p:custDataLst>
              <p:tags r:id="rId2"/>
            </p:custDataLst>
          </p:nvPr>
        </p:nvSpPr>
        <p:spPr>
          <a:xfrm>
            <a:off x="6168574" y="3615460"/>
            <a:ext cx="5544000" cy="2465681"/>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有效性（</a:t>
            </a:r>
            <a:r>
              <a:rPr lang="en-US" altLang="zh-CN" sz="2800" b="1" dirty="0">
                <a:solidFill>
                  <a:schemeClr val="tx1"/>
                </a:solidFill>
                <a:latin typeface="+mn-ea"/>
              </a:rPr>
              <a:t>1</a:t>
            </a:r>
            <a:r>
              <a:rPr lang="en-US" altLang="zh-CN" sz="2800" b="1" dirty="0">
                <a:latin typeface="+mn-ea"/>
              </a:rPr>
              <a:t>/3</a:t>
            </a:r>
            <a:r>
              <a:rPr lang="zh-CN" altLang="en-US" sz="2800" b="1" dirty="0">
                <a:latin typeface="+mn-ea"/>
              </a:rPr>
              <a:t>）</a:t>
            </a:r>
            <a:endParaRPr lang="zh-CN" altLang="en-US" sz="2800" b="1" dirty="0">
              <a:solidFill>
                <a:schemeClr val="tx1"/>
              </a:solidFill>
              <a:latin typeface="+mn-ea"/>
            </a:endParaRPr>
          </a:p>
        </p:txBody>
      </p:sp>
      <p:grpSp>
        <p:nvGrpSpPr>
          <p:cNvPr id="8" name="组合 7"/>
          <p:cNvGrpSpPr/>
          <p:nvPr/>
        </p:nvGrpSpPr>
        <p:grpSpPr>
          <a:xfrm>
            <a:off x="495935" y="324485"/>
            <a:ext cx="443230" cy="521335"/>
            <a:chOff x="781" y="511"/>
            <a:chExt cx="698" cy="821"/>
          </a:xfrm>
        </p:grpSpPr>
        <p:sp>
          <p:nvSpPr>
            <p:cNvPr id="9" name="六边形 8"/>
            <p:cNvSpPr/>
            <p:nvPr>
              <p:custDataLst>
                <p:tags r:id="rId5"/>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0" name="六边形 9"/>
            <p:cNvSpPr/>
            <p:nvPr>
              <p:custDataLst>
                <p:tags r:id="rId6"/>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1" name="文本框 10"/>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03</a:t>
              </a:r>
            </a:p>
          </p:txBody>
        </p:sp>
      </p:grpSp>
      <p:sp>
        <p:nvSpPr>
          <p:cNvPr id="12" name="文本框 11"/>
          <p:cNvSpPr txBox="1"/>
          <p:nvPr/>
        </p:nvSpPr>
        <p:spPr>
          <a:xfrm>
            <a:off x="1273238" y="6093206"/>
            <a:ext cx="10464023"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en-US" altLang="zh-CN" sz="800" b="0" i="0" u="none" strike="noStrike" baseline="0" dirty="0">
                <a:latin typeface="仿宋" panose="02010609060101010101" pitchFamily="49" charset="-122"/>
                <a:ea typeface="仿宋" panose="02010609060101010101" pitchFamily="49" charset="-122"/>
              </a:rPr>
              <a:t>Stork E ,  </a:t>
            </a:r>
            <a:r>
              <a:rPr lang="en-US" altLang="zh-CN" sz="800" b="0" i="0" u="none" strike="noStrike" baseline="0" dirty="0" err="1">
                <a:latin typeface="仿宋" panose="02010609060101010101" pitchFamily="49" charset="-122"/>
                <a:ea typeface="仿宋" panose="02010609060101010101" pitchFamily="49" charset="-122"/>
              </a:rPr>
              <a:t>Gorjanc</a:t>
            </a:r>
            <a:r>
              <a:rPr lang="en-US" altLang="zh-CN" sz="800" b="0" i="0" u="none" strike="noStrike" baseline="0" dirty="0">
                <a:latin typeface="仿宋" panose="02010609060101010101" pitchFamily="49" charset="-122"/>
                <a:ea typeface="仿宋" panose="02010609060101010101" pitchFamily="49" charset="-122"/>
              </a:rPr>
              <a:t> E ,  </a:t>
            </a:r>
            <a:r>
              <a:rPr lang="en-US" altLang="zh-CN" sz="800" b="0" i="0" u="none" strike="noStrike" baseline="0" dirty="0" err="1">
                <a:latin typeface="仿宋" panose="02010609060101010101" pitchFamily="49" charset="-122"/>
                <a:ea typeface="仿宋" panose="02010609060101010101" pitchFamily="49" charset="-122"/>
              </a:rPr>
              <a:t>Verter</a:t>
            </a:r>
            <a:r>
              <a:rPr lang="en-US" altLang="zh-CN" sz="800" b="0" i="0" u="none" strike="noStrike" baseline="0" dirty="0">
                <a:latin typeface="仿宋" panose="02010609060101010101" pitchFamily="49" charset="-122"/>
                <a:ea typeface="仿宋" panose="02010609060101010101" pitchFamily="49" charset="-122"/>
              </a:rPr>
              <a:t> J , et al. Inhaled Nitric Oxide in Full-Term and Nearly Full-Term Infants with Hypoxic Respiratory Failure[J]. New England Journal of Medicine, 1997, 336(9):597-604.</a:t>
            </a:r>
          </a:p>
          <a:p>
            <a:pPr marL="228600" indent="-228600">
              <a:buFont typeface="+mj-lt"/>
              <a:buAutoNum type="arabicPeriod"/>
            </a:pPr>
            <a:r>
              <a:rPr lang="en-US" altLang="zh-CN" sz="800" b="0" i="0" u="none" strike="noStrike" baseline="0" dirty="0">
                <a:latin typeface="仿宋" panose="02010609060101010101" pitchFamily="49" charset="-122"/>
                <a:ea typeface="仿宋" panose="02010609060101010101" pitchFamily="49" charset="-122"/>
              </a:rPr>
              <a:t>Clark R . Low-dose nitric oxide therapy for persistent pulmonary hypertension of the newborn. Clinical Inhaled Nitric Oxide Research Group.[J]. N Engl J Med, 2000, 342</a:t>
            </a:r>
          </a:p>
        </p:txBody>
      </p:sp>
      <p:sp>
        <p:nvSpPr>
          <p:cNvPr id="13" name="文本框 12"/>
          <p:cNvSpPr txBox="1"/>
          <p:nvPr/>
        </p:nvSpPr>
        <p:spPr>
          <a:xfrm>
            <a:off x="454740" y="6154761"/>
            <a:ext cx="641198"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仿宋" panose="02010609060101010101" pitchFamily="49" charset="-122"/>
                <a:ea typeface="仿宋" panose="02010609060101010101" pitchFamily="49" charset="-122"/>
              </a:rPr>
              <a:t>数据来源</a:t>
            </a:r>
          </a:p>
        </p:txBody>
      </p:sp>
      <p:sp>
        <p:nvSpPr>
          <p:cNvPr id="15" name="圆角矩形 52"/>
          <p:cNvSpPr/>
          <p:nvPr>
            <p:custDataLst>
              <p:tags r:id="rId3"/>
            </p:custDataLst>
          </p:nvPr>
        </p:nvSpPr>
        <p:spPr>
          <a:xfrm>
            <a:off x="495299" y="956937"/>
            <a:ext cx="11217275" cy="2559507"/>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4"/>
            </p:custDataLst>
          </p:nvPr>
        </p:nvSpPr>
        <p:spPr>
          <a:xfrm>
            <a:off x="520700" y="973076"/>
            <a:ext cx="11159173" cy="396583"/>
          </a:xfrm>
          <a:prstGeom prst="rect">
            <a:avLst/>
          </a:prstGeom>
          <a:noFill/>
        </p:spPr>
        <p:txBody>
          <a:bodyPr wrap="square">
            <a:spAutoFit/>
          </a:bodyPr>
          <a:lstStyle/>
          <a:p>
            <a:pPr marL="0" lvl="1" algn="ctr" fontAlgn="auto">
              <a:lnSpc>
                <a:spcPct val="120000"/>
              </a:lnSpc>
            </a:pPr>
            <a:r>
              <a:rPr lang="zh-CN" altLang="en-US" b="1" kern="0" dirty="0">
                <a:solidFill>
                  <a:schemeClr val="tx1"/>
                </a:solidFill>
                <a:latin typeface="+mn-ea"/>
              </a:rPr>
              <a:t>美国上市前关键性临床临床研究：吸入用一氧化氮能有效降低新生儿</a:t>
            </a:r>
            <a:r>
              <a:rPr lang="zh-CN" altLang="en-US" b="1" kern="0" dirty="0">
                <a:solidFill>
                  <a:srgbClr val="FF0000"/>
                </a:solidFill>
                <a:latin typeface="+mn-ea"/>
              </a:rPr>
              <a:t>死亡率</a:t>
            </a:r>
            <a:r>
              <a:rPr lang="zh-CN" altLang="en-US" b="1" kern="0" dirty="0">
                <a:solidFill>
                  <a:schemeClr val="tx1"/>
                </a:solidFill>
                <a:latin typeface="+mn-ea"/>
              </a:rPr>
              <a:t>和或</a:t>
            </a:r>
            <a:r>
              <a:rPr lang="zh-CN" altLang="en-US" b="1" kern="0" dirty="0">
                <a:solidFill>
                  <a:srgbClr val="FF0000"/>
                </a:solidFill>
                <a:latin typeface="+mn-ea"/>
              </a:rPr>
              <a:t>对体外膜肺氧合</a:t>
            </a:r>
            <a:r>
              <a:rPr lang="zh-CN" altLang="en-US" b="1" kern="0" dirty="0">
                <a:solidFill>
                  <a:schemeClr val="tx1"/>
                </a:solidFill>
                <a:latin typeface="+mn-ea"/>
              </a:rPr>
              <a:t>的需求。</a:t>
            </a:r>
          </a:p>
        </p:txBody>
      </p:sp>
      <p:graphicFrame>
        <p:nvGraphicFramePr>
          <p:cNvPr id="17" name="表格 16"/>
          <p:cNvGraphicFramePr>
            <a:graphicFrameLocks noGrp="1"/>
          </p:cNvGraphicFramePr>
          <p:nvPr/>
        </p:nvGraphicFramePr>
        <p:xfrm>
          <a:off x="512127" y="1368415"/>
          <a:ext cx="11194441" cy="2135965"/>
        </p:xfrm>
        <a:graphic>
          <a:graphicData uri="http://schemas.openxmlformats.org/drawingml/2006/table">
            <a:tbl>
              <a:tblPr firstRow="1" bandRow="1"/>
              <a:tblGrid>
                <a:gridCol w="1276084">
                  <a:extLst>
                    <a:ext uri="{9D8B030D-6E8A-4147-A177-3AD203B41FA5}">
                      <a16:colId xmlns:a16="http://schemas.microsoft.com/office/drawing/2014/main" val="20000"/>
                    </a:ext>
                  </a:extLst>
                </a:gridCol>
                <a:gridCol w="2906032">
                  <a:extLst>
                    <a:ext uri="{9D8B030D-6E8A-4147-A177-3AD203B41FA5}">
                      <a16:colId xmlns:a16="http://schemas.microsoft.com/office/drawing/2014/main" val="20001"/>
                    </a:ext>
                  </a:extLst>
                </a:gridCol>
                <a:gridCol w="1293091">
                  <a:extLst>
                    <a:ext uri="{9D8B030D-6E8A-4147-A177-3AD203B41FA5}">
                      <a16:colId xmlns:a16="http://schemas.microsoft.com/office/drawing/2014/main" val="20002"/>
                    </a:ext>
                  </a:extLst>
                </a:gridCol>
                <a:gridCol w="1080655">
                  <a:extLst>
                    <a:ext uri="{9D8B030D-6E8A-4147-A177-3AD203B41FA5}">
                      <a16:colId xmlns:a16="http://schemas.microsoft.com/office/drawing/2014/main" val="20003"/>
                    </a:ext>
                  </a:extLst>
                </a:gridCol>
                <a:gridCol w="803563">
                  <a:extLst>
                    <a:ext uri="{9D8B030D-6E8A-4147-A177-3AD203B41FA5}">
                      <a16:colId xmlns:a16="http://schemas.microsoft.com/office/drawing/2014/main" val="20004"/>
                    </a:ext>
                  </a:extLst>
                </a:gridCol>
                <a:gridCol w="3835016">
                  <a:extLst>
                    <a:ext uri="{9D8B030D-6E8A-4147-A177-3AD203B41FA5}">
                      <a16:colId xmlns:a16="http://schemas.microsoft.com/office/drawing/2014/main" val="20005"/>
                    </a:ext>
                  </a:extLst>
                </a:gridCol>
              </a:tblGrid>
              <a:tr h="327511">
                <a:tc row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sz="1200" kern="100" dirty="0">
                          <a:effectLst/>
                          <a:latin typeface="Arial" panose="020B0604020202020204" pitchFamily="34" charset="0"/>
                          <a:ea typeface="思源黑体 CN Bold" panose="020B0800000000000000" charset="-122"/>
                        </a:rPr>
                        <a:t>研究</a:t>
                      </a:r>
                      <a:endParaRPr lang="zh-CN" sz="1200" kern="100" dirty="0">
                        <a:solidFill>
                          <a:schemeClr val="tx1"/>
                        </a:solidFill>
                        <a:effectLst/>
                        <a:latin typeface="Arial" panose="020B0604020202020204" pitchFamily="34" charset="0"/>
                        <a:ea typeface="思源黑体 CN Bold" panose="020B0800000000000000" charset="-122"/>
                        <a:cs typeface="Times New Roman" panose="02020603050405020304" pitchFamily="18" charset="0"/>
                      </a:endParaRPr>
                    </a:p>
                  </a:txBody>
                  <a:tcPr marL="51435" marR="51435" marT="0" marB="0" anchor="ctr">
                    <a:lnL w="6350" cap="flat" cmpd="sng" algn="ctr">
                      <a:solidFill>
                        <a:srgbClr val="5B9BD5"/>
                      </a:solidFill>
                      <a:prstDash val="solid"/>
                      <a:miter lim="800000"/>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row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200" b="1" kern="100" dirty="0">
                          <a:solidFill>
                            <a:schemeClr val="lt1"/>
                          </a:solidFill>
                          <a:effectLst/>
                          <a:latin typeface="Arial" panose="020B0604020202020204" pitchFamily="34" charset="0"/>
                          <a:ea typeface="思源黑体 CN Bold" panose="020B0800000000000000" charset="-122"/>
                          <a:cs typeface="+mn-cs"/>
                        </a:rPr>
                        <a:t>研究目的</a:t>
                      </a: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grid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altLang="en-US" sz="1200" kern="100" dirty="0">
                          <a:effectLst/>
                          <a:latin typeface="Arial" panose="020B0604020202020204" pitchFamily="34" charset="0"/>
                          <a:ea typeface="思源黑体 CN Bold" panose="020B0800000000000000" charset="-122"/>
                        </a:rPr>
                        <a:t>主要终点：</a:t>
                      </a:r>
                      <a:r>
                        <a:rPr lang="zh-CN" sz="1200" kern="100" dirty="0">
                          <a:effectLst/>
                          <a:latin typeface="Arial" panose="020B0604020202020204" pitchFamily="34" charset="0"/>
                          <a:ea typeface="思源黑体 CN Bold" panose="020B0800000000000000" charset="-122"/>
                        </a:rPr>
                        <a:t>死亡和</a:t>
                      </a:r>
                      <a:r>
                        <a:rPr lang="en-US" sz="1200" kern="100" dirty="0">
                          <a:effectLst/>
                          <a:latin typeface="Arial" panose="020B0604020202020204" pitchFamily="34" charset="0"/>
                          <a:ea typeface="思源黑体 CN Bold" panose="020B0800000000000000" charset="-122"/>
                        </a:rPr>
                        <a:t>/</a:t>
                      </a:r>
                      <a:r>
                        <a:rPr lang="zh-CN" sz="1200" kern="100" dirty="0">
                          <a:effectLst/>
                          <a:latin typeface="Arial" panose="020B0604020202020204" pitchFamily="34" charset="0"/>
                          <a:ea typeface="思源黑体 CN Bold" panose="020B0800000000000000" charset="-122"/>
                        </a:rPr>
                        <a:t>或</a:t>
                      </a:r>
                      <a:r>
                        <a:rPr lang="en-US" sz="1200" kern="100" dirty="0">
                          <a:effectLst/>
                          <a:latin typeface="Arial" panose="020B0604020202020204" pitchFamily="34" charset="0"/>
                          <a:ea typeface="思源黑体 CN Bold" panose="020B0800000000000000" charset="-122"/>
                        </a:rPr>
                        <a:t>ECMO</a:t>
                      </a:r>
                      <a:r>
                        <a:rPr lang="zh-CN" sz="1200" kern="100" dirty="0">
                          <a:effectLst/>
                          <a:latin typeface="Arial" panose="020B0604020202020204" pitchFamily="34" charset="0"/>
                          <a:ea typeface="思源黑体 CN Bold" panose="020B0800000000000000" charset="-122"/>
                        </a:rPr>
                        <a:t>治疗</a:t>
                      </a:r>
                      <a:endParaRPr lang="zh-CN" sz="1200" kern="100" dirty="0">
                        <a:solidFill>
                          <a:schemeClr val="tx1"/>
                        </a:solidFill>
                        <a:effectLst/>
                        <a:latin typeface="Arial" panose="020B0604020202020204" pitchFamily="34" charset="0"/>
                        <a:ea typeface="思源黑体 CN Bold" panose="020B0800000000000000" charset="-122"/>
                        <a:cs typeface="Times New Roman" panose="02020603050405020304" pitchFamily="18" charset="0"/>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2D8"/>
                    </a:solidFill>
                  </a:tcPr>
                </a:tc>
                <a:tc hMerge="1">
                  <a:txBody>
                    <a:bodyPr/>
                    <a:lstStyle/>
                    <a:p>
                      <a:endParaRPr lang="zh-CN"/>
                    </a:p>
                  </a:txBody>
                  <a:tcPr>
                    <a:lnL>
                      <a:noFill/>
                    </a:lnL>
                    <a:lnR>
                      <a:noFill/>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row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en-US" sz="1200" kern="100" dirty="0">
                          <a:effectLst/>
                          <a:latin typeface="Arial" panose="020B0604020202020204" pitchFamily="34" charset="0"/>
                          <a:ea typeface="思源黑体 CN Bold" panose="020B0800000000000000" charset="-122"/>
                        </a:rPr>
                        <a:t>p</a:t>
                      </a:r>
                      <a:r>
                        <a:rPr lang="zh-CN" sz="1200" kern="100" dirty="0">
                          <a:effectLst/>
                          <a:latin typeface="Arial" panose="020B0604020202020204" pitchFamily="34" charset="0"/>
                          <a:ea typeface="思源黑体 CN Bold" panose="020B0800000000000000" charset="-122"/>
                        </a:rPr>
                        <a:t>值</a:t>
                      </a:r>
                      <a:endParaRPr lang="zh-CN" sz="1200" kern="100" dirty="0">
                        <a:solidFill>
                          <a:schemeClr val="tx1"/>
                        </a:solidFill>
                        <a:effectLst/>
                        <a:latin typeface="Arial" panose="020B0604020202020204" pitchFamily="34" charset="0"/>
                        <a:ea typeface="思源黑体 CN Bold" panose="020B0800000000000000" charset="-122"/>
                        <a:cs typeface="Times New Roman" panose="02020603050405020304" pitchFamily="18" charset="0"/>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row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altLang="en-US" sz="1200" b="1" kern="100" dirty="0">
                          <a:solidFill>
                            <a:schemeClr val="lt1"/>
                          </a:solidFill>
                          <a:effectLst/>
                          <a:latin typeface="Arial" panose="020B0604020202020204" pitchFamily="34" charset="0"/>
                          <a:ea typeface="思源黑体 CN Bold" panose="020B0800000000000000" charset="-122"/>
                        </a:rPr>
                        <a:t>主要结果</a:t>
                      </a:r>
                      <a:endParaRPr lang="zh-CN" altLang="en-US" sz="1200" b="1" kern="100" dirty="0">
                        <a:solidFill>
                          <a:schemeClr val="lt1"/>
                        </a:solidFill>
                        <a:effectLst/>
                        <a:latin typeface="Arial" panose="020B0604020202020204" pitchFamily="34" charset="0"/>
                        <a:ea typeface="思源黑体 CN Bold" panose="020B0800000000000000" charset="-122"/>
                        <a:cs typeface="+mn-cs"/>
                      </a:endParaRPr>
                    </a:p>
                  </a:txBody>
                  <a:tcPr marL="51435" marR="51435" marT="0" marB="0" anchor="ctr">
                    <a:lnL w="9525" cap="flat" cmpd="sng" algn="ctr">
                      <a:solidFill>
                        <a:schemeClr val="bg1"/>
                      </a:solidFill>
                      <a:prstDash val="solid"/>
                      <a:round/>
                      <a:headEnd type="none" w="med" len="med"/>
                      <a:tailEnd type="none" w="med" len="med"/>
                    </a:lnL>
                    <a:lnR>
                      <a:noFill/>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extLst>
                  <a:ext uri="{0D108BD9-81ED-4DB2-BD59-A6C34878D82A}">
                    <a16:rowId xmlns:a16="http://schemas.microsoft.com/office/drawing/2014/main" val="10000"/>
                  </a:ext>
                </a:extLst>
              </a:tr>
              <a:tr h="330271">
                <a:tc vMerge="1">
                  <a:txBody>
                    <a:bodyPr/>
                    <a:lstStyle/>
                    <a:p>
                      <a:endParaRPr lang="zh-CN"/>
                    </a:p>
                  </a:txBody>
                  <a:tcPr>
                    <a:lnL w="6350" cap="flat" cmpd="sng" algn="ctr">
                      <a:solidFill>
                        <a:srgbClr val="5B9BD5"/>
                      </a:solidFill>
                      <a:prstDash val="solid"/>
                      <a:miter lim="800000"/>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vMerge="1">
                  <a:txBody>
                    <a:bodyPr/>
                    <a:lstStyle/>
                    <a:p>
                      <a:endParaRPr lang="zh-CN"/>
                    </a:p>
                  </a:txBody>
                  <a:tcPr>
                    <a:lnL w="6350" cap="flat" cmpd="sng" algn="ctr">
                      <a:noFill/>
                      <a:prstDash val="solid"/>
                      <a:miter lim="800000"/>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Aft>
                          <a:spcPts val="0"/>
                        </a:spcAft>
                      </a:pPr>
                      <a:r>
                        <a:rPr lang="zh-CN" altLang="en-US" sz="1200" b="1" kern="100" dirty="0">
                          <a:solidFill>
                            <a:schemeClr val="bg1"/>
                          </a:solidFill>
                          <a:effectLst/>
                          <a:latin typeface="Arial" panose="020B0604020202020204" pitchFamily="34" charset="0"/>
                          <a:ea typeface="思源黑体 CN Bold" panose="020B0800000000000000" charset="-122"/>
                        </a:rPr>
                        <a:t>对照</a:t>
                      </a:r>
                      <a:endParaRPr lang="zh-CN" altLang="en-US" sz="1200" b="1" kern="100" dirty="0">
                        <a:solidFill>
                          <a:schemeClr val="bg1"/>
                        </a:solidFill>
                        <a:effectLst/>
                        <a:latin typeface="Arial" panose="020B0604020202020204" pitchFamily="34" charset="0"/>
                        <a:ea typeface="思源黑体 CN Bold" panose="020B0800000000000000" charset="-122"/>
                        <a:cs typeface="+mn-cs"/>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Aft>
                          <a:spcPts val="0"/>
                        </a:spcAft>
                      </a:pPr>
                      <a:r>
                        <a:rPr lang="zh-CN" altLang="en-US" sz="1200" b="1" kern="100" dirty="0">
                          <a:solidFill>
                            <a:schemeClr val="bg1"/>
                          </a:solidFill>
                          <a:effectLst/>
                          <a:latin typeface="Arial" panose="020B0604020202020204" pitchFamily="34" charset="0"/>
                          <a:ea typeface="思源黑体 CN Bold" panose="020B0800000000000000" charset="-122"/>
                        </a:rPr>
                        <a:t>吸入用</a:t>
                      </a:r>
                      <a:r>
                        <a:rPr lang="en-US" sz="1200" b="1" kern="100" dirty="0">
                          <a:solidFill>
                            <a:schemeClr val="bg1"/>
                          </a:solidFill>
                          <a:effectLst/>
                          <a:latin typeface="Arial" panose="020B0604020202020204" pitchFamily="34" charset="0"/>
                          <a:ea typeface="思源黑体 CN Bold" panose="020B0800000000000000" charset="-122"/>
                        </a:rPr>
                        <a:t>NO</a:t>
                      </a:r>
                      <a:endParaRPr lang="zh-CN" altLang="en-US" sz="1200" b="1" kern="100" dirty="0">
                        <a:solidFill>
                          <a:schemeClr val="bg1"/>
                        </a:solidFill>
                        <a:effectLst/>
                        <a:latin typeface="Arial" panose="020B0604020202020204" pitchFamily="34" charset="0"/>
                        <a:ea typeface="思源黑体 CN Bold" panose="020B0800000000000000" charset="-122"/>
                        <a:cs typeface="+mn-cs"/>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vMerge="1">
                  <a:txBody>
                    <a:bodyPr/>
                    <a:lstStyle/>
                    <a:p>
                      <a:endParaRPr lang="zh-CN"/>
                    </a:p>
                  </a:txBody>
                  <a:tcPr>
                    <a:lnL>
                      <a:noFill/>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vMerge="1">
                  <a:txBody>
                    <a:bodyPr/>
                    <a:lstStyle/>
                    <a:p>
                      <a:endParaRPr lang="zh-CN"/>
                    </a:p>
                  </a:txBody>
                  <a:tcPr>
                    <a:lnL>
                      <a:noFill/>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266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100" b="1" dirty="0">
                          <a:latin typeface="+mn-ea"/>
                          <a:ea typeface="+mn-ea"/>
                        </a:rPr>
                        <a:t>吸入性 </a:t>
                      </a:r>
                      <a:r>
                        <a:rPr lang="en-US" altLang="zh-CN" sz="1100" b="1" dirty="0">
                          <a:latin typeface="+mn-ea"/>
                          <a:ea typeface="+mn-ea"/>
                        </a:rPr>
                        <a:t>NO </a:t>
                      </a:r>
                      <a:r>
                        <a:rPr lang="zh-CN" altLang="en-US" sz="1100" b="1" dirty="0">
                          <a:latin typeface="+mn-ea"/>
                          <a:ea typeface="+mn-ea"/>
                        </a:rPr>
                        <a:t>用于低氧性呼吸衰竭的足月和近足月婴儿</a:t>
                      </a:r>
                      <a:r>
                        <a:rPr lang="en-US" altLang="zh-CN" sz="1100" b="1" kern="1200" baseline="30000" dirty="0">
                          <a:solidFill>
                            <a:schemeClr val="tx1"/>
                          </a:solidFill>
                          <a:latin typeface="+mn-ea"/>
                          <a:ea typeface="+mn-ea"/>
                        </a:rPr>
                        <a:t>1</a:t>
                      </a:r>
                      <a:endParaRPr lang="zh-CN" altLang="en-US" sz="1100" b="1" kern="1200" baseline="30000" dirty="0">
                        <a:solidFill>
                          <a:schemeClr val="tx1"/>
                        </a:solidFill>
                        <a:latin typeface="+mn-ea"/>
                        <a:ea typeface="+mn-ea"/>
                        <a:cs typeface="+mn-cs"/>
                      </a:endParaRPr>
                    </a:p>
                  </a:txBody>
                  <a:tcPr anchor="ctr">
                    <a:lnL w="6350" cap="flat" cmpd="sng" algn="ctr">
                      <a:solidFill>
                        <a:srgbClr val="5B9BD5"/>
                      </a:solidFill>
                      <a:prstDash val="solid"/>
                      <a:miter lim="800000"/>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700"/>
                        </a:lnSpc>
                        <a:spcBef>
                          <a:spcPts val="0"/>
                        </a:spcBef>
                        <a:spcAft>
                          <a:spcPts val="0"/>
                        </a:spcAft>
                        <a:buClrTx/>
                        <a:buSzTx/>
                        <a:buFontTx/>
                        <a:buNone/>
                        <a:defRPr/>
                      </a:pPr>
                      <a:r>
                        <a:rPr lang="zh-CN" altLang="en-US" sz="1200" kern="1200" dirty="0">
                          <a:solidFill>
                            <a:schemeClr val="dk1"/>
                          </a:solidFill>
                          <a:latin typeface="+mn-ea"/>
                          <a:ea typeface="+mn-ea"/>
                          <a:cs typeface="+mn-cs"/>
                        </a:rPr>
                        <a:t>观察本品</a:t>
                      </a:r>
                      <a:r>
                        <a:rPr lang="en-US" altLang="zh-CN" sz="1200" kern="1200" dirty="0">
                          <a:solidFill>
                            <a:schemeClr val="dk1"/>
                          </a:solidFill>
                          <a:latin typeface="+mn-ea"/>
                          <a:ea typeface="+mn-ea"/>
                          <a:cs typeface="+mn-cs"/>
                        </a:rPr>
                        <a:t>是否减少常规治疗无效的低氧性呼吸衰竭患</a:t>
                      </a:r>
                      <a:r>
                        <a:rPr lang="zh-CN" altLang="en-US" sz="1200" kern="1200" dirty="0">
                          <a:solidFill>
                            <a:schemeClr val="dk1"/>
                          </a:solidFill>
                          <a:latin typeface="+mn-ea"/>
                          <a:ea typeface="+mn-ea"/>
                          <a:cs typeface="+mn-cs"/>
                        </a:rPr>
                        <a:t>儿的</a:t>
                      </a:r>
                      <a:r>
                        <a:rPr lang="en-US" altLang="zh-CN" sz="1200" kern="1200" dirty="0">
                          <a:solidFill>
                            <a:schemeClr val="dk1"/>
                          </a:solidFill>
                          <a:latin typeface="+mn-ea"/>
                          <a:ea typeface="+mn-ea"/>
                          <a:cs typeface="+mn-cs"/>
                        </a:rPr>
                        <a:t>死亡率和/或体外膜肺氧合（ECMO）的需要。</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ea typeface="+mn-ea"/>
                        </a:rPr>
                        <a:t>77</a:t>
                      </a:r>
                      <a:r>
                        <a:rPr lang="zh-CN" altLang="en-US" sz="1200" dirty="0">
                          <a:latin typeface="+mn-ea"/>
                          <a:ea typeface="+mn-ea"/>
                        </a:rPr>
                        <a:t>（</a:t>
                      </a:r>
                      <a:r>
                        <a:rPr lang="en-US" altLang="zh-CN" sz="1200" dirty="0">
                          <a:latin typeface="+mn-ea"/>
                          <a:ea typeface="+mn-ea"/>
                        </a:rPr>
                        <a:t>64%</a:t>
                      </a:r>
                      <a:r>
                        <a:rPr lang="zh-CN" altLang="en-US" sz="1200" dirty="0">
                          <a:latin typeface="+mn-ea"/>
                          <a:ea typeface="+mn-ea"/>
                        </a:rPr>
                        <a:t>）</a:t>
                      </a: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ea typeface="+mn-ea"/>
                        </a:rPr>
                        <a:t>52</a:t>
                      </a:r>
                      <a:r>
                        <a:rPr lang="zh-CN" altLang="en-US" sz="1200" dirty="0">
                          <a:latin typeface="+mn-ea"/>
                          <a:ea typeface="+mn-ea"/>
                        </a:rPr>
                        <a:t>（</a:t>
                      </a:r>
                      <a:r>
                        <a:rPr lang="en-US" altLang="zh-CN" sz="1200" dirty="0">
                          <a:latin typeface="+mn-ea"/>
                          <a:ea typeface="+mn-ea"/>
                        </a:rPr>
                        <a:t>46%</a:t>
                      </a:r>
                      <a:r>
                        <a:rPr lang="zh-CN" altLang="en-US" sz="1200" dirty="0">
                          <a:latin typeface="+mn-ea"/>
                          <a:ea typeface="+mn-ea"/>
                        </a:rPr>
                        <a:t>）</a:t>
                      </a: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ea typeface="+mn-ea"/>
                        </a:rPr>
                        <a:t>0.006</a:t>
                      </a: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50000"/>
                        </a:lnSpc>
                        <a:buFont typeface="Wingdings" panose="05000000000000000000" pitchFamily="2" charset="2"/>
                        <a:buNone/>
                      </a:pPr>
                      <a:r>
                        <a:rPr lang="zh-CN" altLang="en-US" sz="1200" strike="noStrike" kern="1200" dirty="0">
                          <a:solidFill>
                            <a:schemeClr val="dk1"/>
                          </a:solidFill>
                          <a:latin typeface="+mn-ea"/>
                          <a:ea typeface="+mn-ea"/>
                        </a:rPr>
                        <a:t>与对照组相比，一氧化氮组的主要结局发生率（</a:t>
                      </a:r>
                      <a:r>
                        <a:rPr lang="en-US" altLang="zh-CN" sz="1200" strike="noStrike" kern="1200" dirty="0">
                          <a:solidFill>
                            <a:schemeClr val="dk1"/>
                          </a:solidFill>
                          <a:latin typeface="+mn-ea"/>
                          <a:ea typeface="+mn-ea"/>
                        </a:rPr>
                        <a:t>120</a:t>
                      </a:r>
                      <a:r>
                        <a:rPr lang="zh-CN" altLang="en-US" sz="1200" strike="noStrike" kern="1200" dirty="0">
                          <a:solidFill>
                            <a:schemeClr val="dk1"/>
                          </a:solidFill>
                          <a:latin typeface="+mn-ea"/>
                          <a:ea typeface="+mn-ea"/>
                        </a:rPr>
                        <a:t>天死亡或开始体外膜肺氧合）显著降低（</a:t>
                      </a:r>
                      <a:r>
                        <a:rPr lang="en-US" altLang="zh-CN" sz="1200" strike="noStrike" kern="1200" dirty="0">
                          <a:solidFill>
                            <a:schemeClr val="dk1"/>
                          </a:solidFill>
                          <a:latin typeface="+mn-ea"/>
                          <a:ea typeface="+mn-ea"/>
                        </a:rPr>
                        <a:t>46%</a:t>
                      </a:r>
                      <a:r>
                        <a:rPr lang="zh-CN" altLang="en-US" sz="1200" strike="noStrike" kern="1200" dirty="0">
                          <a:solidFill>
                            <a:schemeClr val="dk1"/>
                          </a:solidFill>
                          <a:latin typeface="+mn-ea"/>
                          <a:ea typeface="+mn-ea"/>
                        </a:rPr>
                        <a:t>对</a:t>
                      </a:r>
                      <a:r>
                        <a:rPr lang="en-US" altLang="zh-CN" sz="1200" strike="noStrike" kern="1200" dirty="0">
                          <a:solidFill>
                            <a:schemeClr val="dk1"/>
                          </a:solidFill>
                          <a:latin typeface="+mn-ea"/>
                          <a:ea typeface="+mn-ea"/>
                        </a:rPr>
                        <a:t>64%</a:t>
                      </a:r>
                      <a:r>
                        <a:rPr lang="zh-CN" altLang="en-US" sz="1200" strike="noStrike" kern="1200" dirty="0">
                          <a:solidFill>
                            <a:schemeClr val="dk1"/>
                          </a:solidFill>
                          <a:latin typeface="+mn-ea"/>
                          <a:ea typeface="+mn-ea"/>
                        </a:rPr>
                        <a:t>）</a:t>
                      </a:r>
                      <a:endParaRPr lang="en-US" altLang="zh-CN" sz="1200" strike="noStrike" kern="1200" dirty="0">
                        <a:solidFill>
                          <a:schemeClr val="dk1"/>
                        </a:solidFill>
                        <a:latin typeface="+mn-ea"/>
                        <a:ea typeface="+mn-ea"/>
                        <a:cs typeface="+mn-cs"/>
                      </a:endParaRPr>
                    </a:p>
                  </a:txBody>
                  <a:tcPr marL="51435" marR="51435" marT="0" marB="0" anchor="ctr">
                    <a:lnL w="9525" cap="flat" cmpd="sng" algn="ctr">
                      <a:solidFill>
                        <a:schemeClr val="bg1">
                          <a:lumMod val="75000"/>
                        </a:schemeClr>
                      </a:solidFill>
                      <a:prstDash val="solid"/>
                      <a:round/>
                      <a:headEnd type="none" w="med" len="med"/>
                      <a:tailEnd type="none" w="med" len="med"/>
                    </a:lnL>
                    <a:lnR>
                      <a:noFill/>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6183">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100" b="1" dirty="0">
                          <a:latin typeface="+mn-ea"/>
                          <a:ea typeface="+mn-ea"/>
                        </a:rPr>
                        <a:t>低剂量 </a:t>
                      </a:r>
                      <a:r>
                        <a:rPr lang="en-US" altLang="zh-CN" sz="1100" b="1" dirty="0">
                          <a:latin typeface="+mn-ea"/>
                          <a:ea typeface="+mn-ea"/>
                        </a:rPr>
                        <a:t>NO </a:t>
                      </a:r>
                      <a:r>
                        <a:rPr lang="zh-CN" altLang="en-US" sz="1100" b="1" dirty="0">
                          <a:latin typeface="+mn-ea"/>
                          <a:ea typeface="+mn-ea"/>
                        </a:rPr>
                        <a:t>治疗新生儿持续性肺高压</a:t>
                      </a:r>
                      <a:r>
                        <a:rPr lang="en-US" altLang="zh-CN" sz="1100" b="1" kern="1200" baseline="30000" dirty="0">
                          <a:solidFill>
                            <a:schemeClr val="tx1"/>
                          </a:solidFill>
                          <a:latin typeface="+mn-ea"/>
                          <a:ea typeface="+mn-ea"/>
                        </a:rPr>
                        <a:t>2</a:t>
                      </a:r>
                      <a:endParaRPr lang="en-US" altLang="zh-CN" sz="1100" b="1" kern="1200" baseline="30000" dirty="0">
                        <a:solidFill>
                          <a:schemeClr val="tx1"/>
                        </a:solidFill>
                        <a:latin typeface="+mn-ea"/>
                        <a:ea typeface="+mn-ea"/>
                        <a:cs typeface="+mn-cs"/>
                      </a:endParaRPr>
                    </a:p>
                  </a:txBody>
                  <a:tcPr anchor="ctr">
                    <a:lnL w="6350" cap="flat" cmpd="sng" algn="ctr">
                      <a:solidFill>
                        <a:srgbClr val="5B9BD5"/>
                      </a:solidFill>
                      <a:prstDash val="solid"/>
                      <a:miter lim="800000"/>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900"/>
                        </a:lnSpc>
                        <a:spcBef>
                          <a:spcPts val="0"/>
                        </a:spcBef>
                        <a:spcAft>
                          <a:spcPts val="0"/>
                        </a:spcAft>
                        <a:buClrTx/>
                        <a:buSzTx/>
                        <a:buFontTx/>
                        <a:buNone/>
                        <a:defRPr/>
                      </a:pPr>
                      <a:r>
                        <a:rPr lang="zh-CN" altLang="en-US" sz="1200" kern="1200" dirty="0">
                          <a:solidFill>
                            <a:schemeClr val="dk1"/>
                          </a:solidFill>
                          <a:latin typeface="+mn-ea"/>
                          <a:ea typeface="+mn-ea"/>
                          <a:cs typeface="+mn-cs"/>
                        </a:rPr>
                        <a:t>观察本品是否减少</a:t>
                      </a:r>
                      <a:r>
                        <a:rPr lang="en-US" altLang="zh-CN" sz="1200" kern="1200" dirty="0">
                          <a:solidFill>
                            <a:schemeClr val="dk1"/>
                          </a:solidFill>
                          <a:latin typeface="+mn-ea"/>
                          <a:ea typeface="+mn-ea"/>
                          <a:cs typeface="+mn-cs"/>
                        </a:rPr>
                        <a:t>PPHN</a:t>
                      </a:r>
                      <a:r>
                        <a:rPr lang="zh-CN" altLang="en-US" sz="1200" kern="1200" dirty="0">
                          <a:solidFill>
                            <a:schemeClr val="dk1"/>
                          </a:solidFill>
                          <a:latin typeface="+mn-ea"/>
                          <a:ea typeface="+mn-ea"/>
                          <a:cs typeface="+mn-cs"/>
                        </a:rPr>
                        <a:t>且</a:t>
                      </a:r>
                      <a:r>
                        <a:rPr lang="en-US" altLang="zh-CN" sz="1200" kern="1200" dirty="0">
                          <a:solidFill>
                            <a:schemeClr val="dk1"/>
                          </a:solidFill>
                          <a:latin typeface="+mn-ea"/>
                          <a:ea typeface="+mn-ea"/>
                          <a:cs typeface="+mn-cs"/>
                        </a:rPr>
                        <a:t>OI</a:t>
                      </a:r>
                      <a:r>
                        <a:rPr lang="zh-CN" altLang="en-US" sz="1200" kern="1200" dirty="0">
                          <a:solidFill>
                            <a:schemeClr val="dk1"/>
                          </a:solidFill>
                          <a:latin typeface="+mn-ea"/>
                          <a:ea typeface="+mn-ea"/>
                          <a:cs typeface="+mn-cs"/>
                        </a:rPr>
                        <a:t>≥</a:t>
                      </a:r>
                      <a:r>
                        <a:rPr lang="en-US" altLang="zh-CN" sz="1200" kern="1200" dirty="0">
                          <a:solidFill>
                            <a:schemeClr val="dk1"/>
                          </a:solidFill>
                          <a:latin typeface="+mn-ea"/>
                          <a:ea typeface="+mn-ea"/>
                          <a:cs typeface="+mn-cs"/>
                        </a:rPr>
                        <a:t>25</a:t>
                      </a:r>
                      <a:r>
                        <a:rPr lang="zh-CN" altLang="en-US" sz="1200" kern="1200" dirty="0">
                          <a:solidFill>
                            <a:schemeClr val="dk1"/>
                          </a:solidFill>
                          <a:latin typeface="+mn-ea"/>
                          <a:ea typeface="+mn-ea"/>
                          <a:cs typeface="+mn-cs"/>
                        </a:rPr>
                        <a:t>且的近足月新生儿的体外膜肺氧合的使用率。</a:t>
                      </a:r>
                      <a:endParaRPr lang="en-US" altLang="zh-CN" sz="1200" kern="1200" dirty="0">
                        <a:solidFill>
                          <a:schemeClr val="dk1"/>
                        </a:solidFill>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ea typeface="+mn-ea"/>
                        </a:rPr>
                        <a:t>78/122</a:t>
                      </a:r>
                      <a:r>
                        <a:rPr lang="zh-CN" altLang="en-US" sz="1200" dirty="0">
                          <a:latin typeface="+mn-ea"/>
                          <a:ea typeface="+mn-ea"/>
                        </a:rPr>
                        <a:t>（</a:t>
                      </a:r>
                      <a:r>
                        <a:rPr lang="en-US" altLang="zh-CN" sz="1200" dirty="0">
                          <a:latin typeface="+mn-ea"/>
                          <a:ea typeface="+mn-ea"/>
                        </a:rPr>
                        <a:t>64%</a:t>
                      </a:r>
                      <a:r>
                        <a:rPr lang="zh-CN" altLang="en-US" sz="1200" dirty="0">
                          <a:latin typeface="+mn-ea"/>
                          <a:ea typeface="+mn-ea"/>
                        </a:rPr>
                        <a:t>）</a:t>
                      </a:r>
                      <a:endParaRPr lang="zh-CN" altLang="en-US" dirty="0">
                        <a:latin typeface="+mn-ea"/>
                        <a:ea typeface="+mn-ea"/>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ea typeface="+mn-ea"/>
                        </a:rPr>
                        <a:t>48/126</a:t>
                      </a:r>
                      <a:r>
                        <a:rPr lang="zh-CN" altLang="en-US" sz="1200" dirty="0">
                          <a:latin typeface="+mn-ea"/>
                          <a:ea typeface="+mn-ea"/>
                        </a:rPr>
                        <a:t>（</a:t>
                      </a:r>
                      <a:r>
                        <a:rPr lang="en-US" altLang="zh-CN" sz="1200" dirty="0">
                          <a:latin typeface="+mn-ea"/>
                          <a:ea typeface="+mn-ea"/>
                        </a:rPr>
                        <a:t>38%</a:t>
                      </a:r>
                      <a:r>
                        <a:rPr lang="zh-CN" altLang="en-US" sz="1200" dirty="0">
                          <a:latin typeface="+mn-ea"/>
                          <a:ea typeface="+mn-ea"/>
                        </a:rPr>
                        <a:t>）</a:t>
                      </a:r>
                      <a:endParaRPr lang="zh-CN" altLang="en-US" dirty="0">
                        <a:latin typeface="+mn-ea"/>
                        <a:ea typeface="+mn-ea"/>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mn-ea"/>
                          <a:ea typeface="+mn-ea"/>
                        </a:rPr>
                        <a:t>＜</a:t>
                      </a:r>
                      <a:r>
                        <a:rPr lang="en-US" altLang="zh-CN" sz="1200" dirty="0">
                          <a:latin typeface="+mn-ea"/>
                          <a:ea typeface="+mn-ea"/>
                        </a:rPr>
                        <a:t>0.001</a:t>
                      </a:r>
                      <a:endParaRPr lang="zh-CN" altLang="en-US" dirty="0">
                        <a:latin typeface="+mn-ea"/>
                        <a:ea typeface="+mn-ea"/>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50000"/>
                        </a:lnSpc>
                        <a:buFont typeface="Wingdings" panose="05000000000000000000" pitchFamily="2" charset="2"/>
                        <a:buNone/>
                      </a:pPr>
                      <a:r>
                        <a:rPr lang="zh-CN" altLang="en-US" sz="1200" strike="noStrike" kern="1200" dirty="0">
                          <a:solidFill>
                            <a:schemeClr val="dk1"/>
                          </a:solidFill>
                          <a:latin typeface="+mn-ea"/>
                          <a:ea typeface="+mn-ea"/>
                        </a:rPr>
                        <a:t>一氧化氮</a:t>
                      </a:r>
                      <a:r>
                        <a:rPr lang="en-US" altLang="zh-CN" sz="1200" strike="noStrike" kern="1200" dirty="0">
                          <a:solidFill>
                            <a:schemeClr val="dk1"/>
                          </a:solidFill>
                          <a:latin typeface="+mn-ea"/>
                          <a:ea typeface="+mn-ea"/>
                        </a:rPr>
                        <a:t>组</a:t>
                      </a:r>
                      <a:r>
                        <a:rPr lang="zh-CN" altLang="en-US" sz="1200" strike="noStrike" kern="1200" dirty="0">
                          <a:solidFill>
                            <a:schemeClr val="dk1"/>
                          </a:solidFill>
                          <a:latin typeface="+mn-ea"/>
                          <a:ea typeface="+mn-ea"/>
                        </a:rPr>
                        <a:t>对</a:t>
                      </a:r>
                      <a:r>
                        <a:rPr lang="en-US" altLang="zh-CN" sz="1200" strike="noStrike" kern="1200" dirty="0">
                          <a:solidFill>
                            <a:schemeClr val="dk1"/>
                          </a:solidFill>
                          <a:latin typeface="+mn-ea"/>
                          <a:ea typeface="+mn-ea"/>
                        </a:rPr>
                        <a:t>体外膜肺氧合的</a:t>
                      </a:r>
                      <a:r>
                        <a:rPr lang="zh-CN" altLang="en-US" sz="1200" strike="noStrike" kern="1200" dirty="0">
                          <a:solidFill>
                            <a:schemeClr val="dk1"/>
                          </a:solidFill>
                          <a:latin typeface="+mn-ea"/>
                          <a:ea typeface="+mn-ea"/>
                        </a:rPr>
                        <a:t>需求</a:t>
                      </a:r>
                      <a:r>
                        <a:rPr lang="en-US" altLang="zh-CN" sz="1200" strike="noStrike" kern="1200" dirty="0" err="1">
                          <a:solidFill>
                            <a:schemeClr val="dk1"/>
                          </a:solidFill>
                          <a:latin typeface="+mn-ea"/>
                          <a:ea typeface="+mn-ea"/>
                        </a:rPr>
                        <a:t>显著少于</a:t>
                      </a:r>
                      <a:r>
                        <a:rPr lang="zh-CN" altLang="en-US" sz="1200" strike="noStrike" kern="1200" dirty="0">
                          <a:solidFill>
                            <a:schemeClr val="dk1"/>
                          </a:solidFill>
                          <a:latin typeface="+mn-ea"/>
                          <a:ea typeface="+mn-ea"/>
                        </a:rPr>
                        <a:t>对照</a:t>
                      </a:r>
                      <a:r>
                        <a:rPr lang="en-US" altLang="zh-CN" sz="1200" strike="noStrike" kern="1200" dirty="0">
                          <a:solidFill>
                            <a:schemeClr val="dk1"/>
                          </a:solidFill>
                          <a:latin typeface="+mn-ea"/>
                          <a:ea typeface="+mn-ea"/>
                        </a:rPr>
                        <a:t>组（38%vs64%）</a:t>
                      </a:r>
                      <a:r>
                        <a:rPr lang="zh-CN" altLang="en-US" sz="1200" strike="noStrike" kern="1200" dirty="0">
                          <a:solidFill>
                            <a:schemeClr val="dk1"/>
                          </a:solidFill>
                          <a:latin typeface="+mn-ea"/>
                          <a:ea typeface="+mn-ea"/>
                        </a:rPr>
                        <a:t>。</a:t>
                      </a:r>
                      <a:endParaRPr lang="en-US" altLang="zh-CN" sz="1200" strike="noStrike" kern="1200" dirty="0">
                        <a:solidFill>
                          <a:schemeClr val="dk1"/>
                        </a:solidFill>
                        <a:latin typeface="+mn-ea"/>
                        <a:ea typeface="+mn-ea"/>
                      </a:endParaRPr>
                    </a:p>
                  </a:txBody>
                  <a:tcPr marL="51435" marR="51435"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8" name="图片 17" descr="图表, 条形图&#10;&#10;描述已自动生成"/>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a:off x="3347979" y="3786561"/>
            <a:ext cx="2544942" cy="2296726"/>
          </a:xfrm>
          <a:prstGeom prst="rect">
            <a:avLst/>
          </a:prstGeom>
        </p:spPr>
      </p:pic>
      <p:sp>
        <p:nvSpPr>
          <p:cNvPr id="25" name="文本框 24"/>
          <p:cNvSpPr txBox="1"/>
          <p:nvPr/>
        </p:nvSpPr>
        <p:spPr>
          <a:xfrm>
            <a:off x="653559" y="4138373"/>
            <a:ext cx="2500486" cy="929640"/>
          </a:xfrm>
          <a:prstGeom prst="rect">
            <a:avLst/>
          </a:prstGeom>
          <a:noFill/>
        </p:spPr>
        <p:txBody>
          <a:bodyPr wrap="square">
            <a:spAutoFit/>
          </a:bodyPr>
          <a:lstStyle/>
          <a:p>
            <a:pPr>
              <a:lnSpc>
                <a:spcPct val="130000"/>
              </a:lnSpc>
            </a:pPr>
            <a:r>
              <a:rPr lang="zh-CN" altLang="en-US" sz="1400" dirty="0">
                <a:latin typeface="+mn-ea"/>
              </a:rPr>
              <a:t>研究</a:t>
            </a:r>
            <a:r>
              <a:rPr lang="en-US" altLang="zh-CN" sz="1400" dirty="0">
                <a:latin typeface="+mn-ea"/>
              </a:rPr>
              <a:t>1</a:t>
            </a:r>
            <a:r>
              <a:rPr lang="zh-CN" altLang="en-US" sz="1400" dirty="0">
                <a:latin typeface="+mn-ea"/>
              </a:rPr>
              <a:t>：使用</a:t>
            </a:r>
            <a:r>
              <a:rPr lang="en-US" altLang="zh-CN" sz="1400" dirty="0">
                <a:latin typeface="+mn-ea"/>
              </a:rPr>
              <a:t>INOmax</a:t>
            </a:r>
            <a:r>
              <a:rPr lang="zh-CN" altLang="en-US" sz="1400" dirty="0">
                <a:latin typeface="+mn-ea"/>
              </a:rPr>
              <a:t>显著降低新生儿</a:t>
            </a:r>
            <a:r>
              <a:rPr lang="zh-CN" altLang="en-US" sz="1400" dirty="0">
                <a:latin typeface="+mn-ea"/>
                <a:sym typeface="+mn-ea"/>
              </a:rPr>
              <a:t>死亡和/或ECMO使用</a:t>
            </a:r>
            <a:endParaRPr lang="zh-CN" altLang="en-US" sz="1400" dirty="0">
              <a:latin typeface="+mn-ea"/>
            </a:endParaRPr>
          </a:p>
        </p:txBody>
      </p:sp>
      <p:sp>
        <p:nvSpPr>
          <p:cNvPr id="27" name="文本框 26"/>
          <p:cNvSpPr txBox="1"/>
          <p:nvPr/>
        </p:nvSpPr>
        <p:spPr>
          <a:xfrm>
            <a:off x="6303790" y="4138373"/>
            <a:ext cx="2208713" cy="1209675"/>
          </a:xfrm>
          <a:prstGeom prst="rect">
            <a:avLst/>
          </a:prstGeom>
          <a:noFill/>
        </p:spPr>
        <p:txBody>
          <a:bodyPr wrap="square">
            <a:spAutoFit/>
          </a:bodyPr>
          <a:lstStyle/>
          <a:p>
            <a:pPr>
              <a:lnSpc>
                <a:spcPct val="130000"/>
              </a:lnSpc>
            </a:pPr>
            <a:r>
              <a:rPr lang="zh-CN" altLang="en-US" sz="1400" dirty="0">
                <a:latin typeface="+mn-ea"/>
              </a:rPr>
              <a:t>研究</a:t>
            </a:r>
            <a:r>
              <a:rPr lang="en-US" altLang="zh-CN" sz="1400" dirty="0">
                <a:latin typeface="+mn-ea"/>
              </a:rPr>
              <a:t>2</a:t>
            </a:r>
            <a:r>
              <a:rPr lang="zh-CN" altLang="en-US" sz="1400" dirty="0">
                <a:latin typeface="+mn-ea"/>
              </a:rPr>
              <a:t>：</a:t>
            </a:r>
            <a:r>
              <a:rPr lang="zh-CN" altLang="en-US" sz="1400" dirty="0">
                <a:latin typeface="+mn-ea"/>
                <a:sym typeface="+mn-ea"/>
              </a:rPr>
              <a:t>使用</a:t>
            </a:r>
            <a:r>
              <a:rPr lang="en-US" altLang="zh-CN" sz="1400" dirty="0">
                <a:latin typeface="+mn-ea"/>
                <a:sym typeface="+mn-ea"/>
              </a:rPr>
              <a:t>INOmax</a:t>
            </a:r>
            <a:r>
              <a:rPr lang="zh-CN" altLang="en-US" sz="1400" dirty="0">
                <a:latin typeface="+mn-ea"/>
                <a:sym typeface="+mn-ea"/>
              </a:rPr>
              <a:t>显著降低新生儿死亡和/或ECMO使用同时降低慢性肺病发生率</a:t>
            </a:r>
            <a:endParaRPr lang="zh-CN" altLang="en-US" sz="1400" dirty="0">
              <a:latin typeface="+mn-ea"/>
            </a:endParaRPr>
          </a:p>
        </p:txBody>
      </p:sp>
      <p:sp>
        <p:nvSpPr>
          <p:cNvPr id="29" name="矩形: 圆角 28"/>
          <p:cNvSpPr/>
          <p:nvPr/>
        </p:nvSpPr>
        <p:spPr>
          <a:xfrm>
            <a:off x="7038975" y="1360447"/>
            <a:ext cx="866775" cy="2191439"/>
          </a:xfrm>
          <a:prstGeom prst="round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图表 1"/>
          <p:cNvGraphicFramePr/>
          <p:nvPr/>
        </p:nvGraphicFramePr>
        <p:xfrm>
          <a:off x="8512503" y="3711890"/>
          <a:ext cx="3046258" cy="2268544"/>
        </p:xfrm>
        <a:graphic>
          <a:graphicData uri="http://schemas.openxmlformats.org/drawingml/2006/chart">
            <c:chart xmlns:c="http://schemas.openxmlformats.org/drawingml/2006/chart" xmlns:r="http://schemas.openxmlformats.org/officeDocument/2006/relationships" r:id="rId9"/>
          </a:graphicData>
        </a:graphic>
      </p:graphicFrame>
      <p:sp>
        <p:nvSpPr>
          <p:cNvPr id="3" name="矩形 2"/>
          <p:cNvSpPr/>
          <p:nvPr/>
        </p:nvSpPr>
        <p:spPr>
          <a:xfrm>
            <a:off x="3804833" y="4138373"/>
            <a:ext cx="621523" cy="188658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940574" y="4014477"/>
            <a:ext cx="740754" cy="188658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有效性（</a:t>
            </a:r>
            <a:r>
              <a:rPr lang="en-US" altLang="zh-CN" sz="2800" b="1" dirty="0">
                <a:solidFill>
                  <a:schemeClr val="tx1"/>
                </a:solidFill>
                <a:latin typeface="+mn-ea"/>
              </a:rPr>
              <a:t>2</a:t>
            </a:r>
            <a:r>
              <a:rPr lang="en-US" altLang="zh-CN" sz="2800" b="1" dirty="0">
                <a:latin typeface="+mn-ea"/>
              </a:rPr>
              <a:t>/3</a:t>
            </a:r>
            <a:r>
              <a:rPr lang="zh-CN" altLang="en-US" sz="2800" b="1" dirty="0">
                <a:latin typeface="+mn-ea"/>
              </a:rPr>
              <a:t>）</a:t>
            </a:r>
            <a:endParaRPr lang="zh-CN" altLang="en-US" sz="2800" b="1" dirty="0">
              <a:solidFill>
                <a:schemeClr val="tx1"/>
              </a:solidFill>
              <a:latin typeface="+mn-ea"/>
            </a:endParaRPr>
          </a:p>
        </p:txBody>
      </p:sp>
      <p:grpSp>
        <p:nvGrpSpPr>
          <p:cNvPr id="8" name="组合 7"/>
          <p:cNvGrpSpPr/>
          <p:nvPr/>
        </p:nvGrpSpPr>
        <p:grpSpPr>
          <a:xfrm>
            <a:off x="495935" y="324485"/>
            <a:ext cx="443230" cy="521335"/>
            <a:chOff x="781" y="511"/>
            <a:chExt cx="698" cy="821"/>
          </a:xfrm>
        </p:grpSpPr>
        <p:sp>
          <p:nvSpPr>
            <p:cNvPr id="9" name="六边形 8"/>
            <p:cNvSpPr/>
            <p:nvPr>
              <p:custDataLst>
                <p:tags r:id="rId4"/>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0" name="六边形 9"/>
            <p:cNvSpPr/>
            <p:nvPr>
              <p:custDataLst>
                <p:tags r:id="rId5"/>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1" name="文本框 10"/>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03</a:t>
              </a:r>
            </a:p>
          </p:txBody>
        </p:sp>
      </p:grpSp>
      <p:sp>
        <p:nvSpPr>
          <p:cNvPr id="12" name="文本框 11"/>
          <p:cNvSpPr txBox="1"/>
          <p:nvPr/>
        </p:nvSpPr>
        <p:spPr>
          <a:xfrm>
            <a:off x="1434489" y="6219935"/>
            <a:ext cx="10141522"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en-US" altLang="zh-CN" sz="800" b="0" i="0" u="none" strike="noStrike" baseline="0" dirty="0">
                <a:latin typeface="仿宋" panose="02010609060101010101" pitchFamily="49" charset="-122"/>
                <a:ea typeface="仿宋" panose="02010609060101010101" pitchFamily="49" charset="-122"/>
              </a:rPr>
              <a:t>Satoshi Suzuki, Efficacy of inhaled nitric oxide in neonates with hypoxic respiratory failure and pulmonary hypertension: the Japanese experience [J]. Journal of Perinatal Medicine, 2017-0040</a:t>
            </a:r>
          </a:p>
        </p:txBody>
      </p:sp>
      <p:sp>
        <p:nvSpPr>
          <p:cNvPr id="13" name="文本框 12"/>
          <p:cNvSpPr txBox="1"/>
          <p:nvPr/>
        </p:nvSpPr>
        <p:spPr>
          <a:xfrm>
            <a:off x="615990" y="6219935"/>
            <a:ext cx="641198"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仿宋" panose="02010609060101010101" pitchFamily="49" charset="-122"/>
                <a:ea typeface="仿宋" panose="02010609060101010101" pitchFamily="49" charset="-122"/>
              </a:rPr>
              <a:t>数据来源</a:t>
            </a:r>
          </a:p>
        </p:txBody>
      </p:sp>
      <p:sp>
        <p:nvSpPr>
          <p:cNvPr id="15" name="圆角矩形 52"/>
          <p:cNvSpPr/>
          <p:nvPr>
            <p:custDataLst>
              <p:tags r:id="rId1"/>
            </p:custDataLst>
          </p:nvPr>
        </p:nvSpPr>
        <p:spPr>
          <a:xfrm>
            <a:off x="495299" y="956938"/>
            <a:ext cx="11217275" cy="1739558"/>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2"/>
            </p:custDataLst>
          </p:nvPr>
        </p:nvSpPr>
        <p:spPr>
          <a:xfrm>
            <a:off x="1540043" y="992326"/>
            <a:ext cx="9471258" cy="393569"/>
          </a:xfrm>
          <a:prstGeom prst="rect">
            <a:avLst/>
          </a:prstGeom>
          <a:noFill/>
        </p:spPr>
        <p:txBody>
          <a:bodyPr wrap="square">
            <a:spAutoFit/>
          </a:bodyPr>
          <a:lstStyle/>
          <a:p>
            <a:pPr marL="0" lvl="1" algn="ctr" fontAlgn="auto">
              <a:lnSpc>
                <a:spcPct val="120000"/>
              </a:lnSpc>
            </a:pPr>
            <a:r>
              <a:rPr lang="zh-CN" altLang="en-US" b="1" kern="0" dirty="0">
                <a:solidFill>
                  <a:schemeClr val="tx1"/>
                </a:solidFill>
                <a:latin typeface="+mn-ea"/>
              </a:rPr>
              <a:t>日本上市后真实世界研究：吸入用一氧化氮</a:t>
            </a:r>
            <a:r>
              <a:rPr lang="zh-CN" altLang="en-US" b="1" kern="0" dirty="0">
                <a:solidFill>
                  <a:srgbClr val="C00000"/>
                </a:solidFill>
                <a:latin typeface="+mn-ea"/>
              </a:rPr>
              <a:t>迅速、持续、有效</a:t>
            </a:r>
            <a:r>
              <a:rPr lang="zh-CN" altLang="en-US" b="1" kern="0" dirty="0">
                <a:solidFill>
                  <a:schemeClr val="tx1"/>
                </a:solidFill>
                <a:latin typeface="+mn-ea"/>
              </a:rPr>
              <a:t>的改善患儿氧合指数</a:t>
            </a:r>
            <a:r>
              <a:rPr lang="en-US" altLang="zh-CN" b="1" kern="0" dirty="0">
                <a:solidFill>
                  <a:schemeClr val="tx1"/>
                </a:solidFill>
                <a:latin typeface="+mn-ea"/>
              </a:rPr>
              <a:t>OI</a:t>
            </a:r>
            <a:r>
              <a:rPr lang="zh-CN" altLang="en-US" b="1" kern="0" dirty="0">
                <a:solidFill>
                  <a:schemeClr val="tx1"/>
                </a:solidFill>
                <a:latin typeface="Arial" panose="020B0604020202020204" pitchFamily="34" charset="0"/>
                <a:ea typeface="思源黑体 CN Bold" panose="020B0800000000000000" charset="-122"/>
              </a:rPr>
              <a:t>。</a:t>
            </a:r>
            <a:endParaRPr lang="zh-CN" altLang="en-US" b="1" kern="0" dirty="0">
              <a:solidFill>
                <a:srgbClr val="00B050"/>
              </a:solidFill>
              <a:latin typeface="Arial" panose="020B0604020202020204" pitchFamily="34" charset="0"/>
              <a:ea typeface="思源黑体 CN Bold" panose="020B0800000000000000" charset="-122"/>
            </a:endParaRPr>
          </a:p>
        </p:txBody>
      </p:sp>
      <p:graphicFrame>
        <p:nvGraphicFramePr>
          <p:cNvPr id="17" name="表格 16"/>
          <p:cNvGraphicFramePr>
            <a:graphicFrameLocks noGrp="1"/>
          </p:cNvGraphicFramePr>
          <p:nvPr>
            <p:extLst>
              <p:ext uri="{D42A27DB-BD31-4B8C-83A1-F6EECF244321}">
                <p14:modId xmlns:p14="http://schemas.microsoft.com/office/powerpoint/2010/main" val="2829365047"/>
              </p:ext>
            </p:extLst>
          </p:nvPr>
        </p:nvGraphicFramePr>
        <p:xfrm>
          <a:off x="477078" y="1382873"/>
          <a:ext cx="11236556" cy="1209590"/>
        </p:xfrm>
        <a:graphic>
          <a:graphicData uri="http://schemas.openxmlformats.org/drawingml/2006/table">
            <a:tbl>
              <a:tblPr firstRow="1" bandRow="1"/>
              <a:tblGrid>
                <a:gridCol w="1702704">
                  <a:extLst>
                    <a:ext uri="{9D8B030D-6E8A-4147-A177-3AD203B41FA5}">
                      <a16:colId xmlns:a16="http://schemas.microsoft.com/office/drawing/2014/main" val="20000"/>
                    </a:ext>
                  </a:extLst>
                </a:gridCol>
                <a:gridCol w="2918691">
                  <a:extLst>
                    <a:ext uri="{9D8B030D-6E8A-4147-A177-3AD203B41FA5}">
                      <a16:colId xmlns:a16="http://schemas.microsoft.com/office/drawing/2014/main" val="20001"/>
                    </a:ext>
                  </a:extLst>
                </a:gridCol>
                <a:gridCol w="1043709">
                  <a:extLst>
                    <a:ext uri="{9D8B030D-6E8A-4147-A177-3AD203B41FA5}">
                      <a16:colId xmlns:a16="http://schemas.microsoft.com/office/drawing/2014/main" val="20002"/>
                    </a:ext>
                  </a:extLst>
                </a:gridCol>
                <a:gridCol w="1163782">
                  <a:extLst>
                    <a:ext uri="{9D8B030D-6E8A-4147-A177-3AD203B41FA5}">
                      <a16:colId xmlns:a16="http://schemas.microsoft.com/office/drawing/2014/main" val="20003"/>
                    </a:ext>
                  </a:extLst>
                </a:gridCol>
                <a:gridCol w="923636">
                  <a:extLst>
                    <a:ext uri="{9D8B030D-6E8A-4147-A177-3AD203B41FA5}">
                      <a16:colId xmlns:a16="http://schemas.microsoft.com/office/drawing/2014/main" val="20004"/>
                    </a:ext>
                  </a:extLst>
                </a:gridCol>
                <a:gridCol w="3484034">
                  <a:extLst>
                    <a:ext uri="{9D8B030D-6E8A-4147-A177-3AD203B41FA5}">
                      <a16:colId xmlns:a16="http://schemas.microsoft.com/office/drawing/2014/main" val="20005"/>
                    </a:ext>
                  </a:extLst>
                </a:gridCol>
              </a:tblGrid>
              <a:tr h="327511">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sz="1400" kern="100" dirty="0">
                          <a:effectLst/>
                          <a:latin typeface="+mn-ea"/>
                          <a:ea typeface="+mn-ea"/>
                        </a:rPr>
                        <a:t>研究</a:t>
                      </a:r>
                      <a:endParaRPr lang="zh-CN" sz="1400" kern="100" dirty="0">
                        <a:solidFill>
                          <a:schemeClr val="tx1"/>
                        </a:solidFill>
                        <a:effectLst/>
                        <a:latin typeface="+mn-ea"/>
                        <a:ea typeface="+mn-ea"/>
                        <a:cs typeface="Times New Roman" panose="02020603050405020304" pitchFamily="18" charset="0"/>
                      </a:endParaRPr>
                    </a:p>
                  </a:txBody>
                  <a:tcPr marL="51435" marR="51435" marT="0" marB="0" anchor="ctr">
                    <a:lnL w="6350" cap="flat" cmpd="sng" algn="ctr">
                      <a:solidFill>
                        <a:srgbClr val="5B9BD5"/>
                      </a:solidFill>
                      <a:prstDash val="solid"/>
                      <a:miter lim="800000"/>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400" b="1" kern="100" dirty="0">
                          <a:solidFill>
                            <a:schemeClr val="lt1"/>
                          </a:solidFill>
                          <a:effectLst/>
                          <a:latin typeface="+mn-ea"/>
                          <a:ea typeface="+mn-ea"/>
                          <a:cs typeface="+mn-cs"/>
                        </a:rPr>
                        <a:t>研究目的</a:t>
                      </a: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grid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altLang="en-US" sz="1400" b="1" kern="100" dirty="0">
                          <a:solidFill>
                            <a:schemeClr val="lt1"/>
                          </a:solidFill>
                          <a:effectLst/>
                          <a:latin typeface="+mn-ea"/>
                          <a:ea typeface="+mn-ea"/>
                        </a:rPr>
                        <a:t>治疗分组</a:t>
                      </a:r>
                      <a:endParaRPr lang="zh-CN" altLang="en-US" sz="1400" b="1" kern="100" dirty="0">
                        <a:solidFill>
                          <a:schemeClr val="lt1"/>
                        </a:solidFill>
                        <a:effectLst/>
                        <a:latin typeface="+mn-ea"/>
                        <a:ea typeface="+mn-ea"/>
                        <a:cs typeface="+mn-cs"/>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2D8"/>
                    </a:solidFill>
                  </a:tcPr>
                </a:tc>
                <a:tc hMerge="1">
                  <a:txBody>
                    <a:bodyPr/>
                    <a:lstStyle/>
                    <a:p>
                      <a:endParaRPr lang="zh-CN"/>
                    </a:p>
                  </a:txBody>
                  <a:tcPr>
                    <a:lnL>
                      <a:noFill/>
                    </a:lnL>
                    <a:lnR>
                      <a:noFill/>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en-US" sz="1400" kern="100" dirty="0">
                          <a:effectLst/>
                          <a:latin typeface="+mn-ea"/>
                          <a:ea typeface="+mn-ea"/>
                        </a:rPr>
                        <a:t>p</a:t>
                      </a:r>
                      <a:r>
                        <a:rPr lang="zh-CN" sz="1400" kern="100" dirty="0">
                          <a:effectLst/>
                          <a:latin typeface="+mn-ea"/>
                          <a:ea typeface="+mn-ea"/>
                        </a:rPr>
                        <a:t>值</a:t>
                      </a:r>
                      <a:endParaRPr lang="zh-CN" sz="1400" kern="100" dirty="0">
                        <a:solidFill>
                          <a:schemeClr val="tx1"/>
                        </a:solidFill>
                        <a:effectLst/>
                        <a:latin typeface="+mn-ea"/>
                        <a:ea typeface="+mn-ea"/>
                        <a:cs typeface="Times New Roman" panose="02020603050405020304" pitchFamily="18" charset="0"/>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altLang="en-US" sz="1400" b="1" kern="100" dirty="0">
                          <a:solidFill>
                            <a:schemeClr val="lt1"/>
                          </a:solidFill>
                          <a:effectLst/>
                          <a:latin typeface="+mn-ea"/>
                          <a:ea typeface="+mn-ea"/>
                        </a:rPr>
                        <a:t>主要结果</a:t>
                      </a:r>
                      <a:endParaRPr lang="zh-CN" altLang="en-US" sz="1400" b="1" kern="100" dirty="0">
                        <a:solidFill>
                          <a:schemeClr val="lt1"/>
                        </a:solidFill>
                        <a:effectLst/>
                        <a:latin typeface="+mn-ea"/>
                        <a:ea typeface="+mn-ea"/>
                        <a:cs typeface="+mn-cs"/>
                      </a:endParaRPr>
                    </a:p>
                  </a:txBody>
                  <a:tcPr marL="51435" marR="51435" marT="0" marB="0" anchor="ctr">
                    <a:lnL w="9525" cap="flat" cmpd="sng" algn="ctr">
                      <a:solidFill>
                        <a:schemeClr val="bg1"/>
                      </a:solidFill>
                      <a:prstDash val="solid"/>
                      <a:round/>
                      <a:headEnd type="none" w="med" len="med"/>
                      <a:tailEnd type="none" w="med" len="med"/>
                    </a:lnL>
                    <a:lnR>
                      <a:noFill/>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extLst>
                  <a:ext uri="{0D108BD9-81ED-4DB2-BD59-A6C34878D82A}">
                    <a16:rowId xmlns:a16="http://schemas.microsoft.com/office/drawing/2014/main" val="10000"/>
                  </a:ext>
                </a:extLst>
              </a:tr>
              <a:tr h="67266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300" b="1" strike="noStrike" kern="1200" dirty="0">
                          <a:solidFill>
                            <a:schemeClr val="dk1"/>
                          </a:solidFill>
                          <a:latin typeface="+mn-ea"/>
                          <a:ea typeface="+mn-ea"/>
                          <a:cs typeface="+mn-cs"/>
                        </a:rPr>
                        <a:t>日本真实世界研究</a:t>
                      </a:r>
                      <a:r>
                        <a:rPr lang="en-US" altLang="zh-CN" sz="1300" b="1" strike="noStrike" kern="1200" baseline="30000" dirty="0">
                          <a:solidFill>
                            <a:schemeClr val="dk1"/>
                          </a:solidFill>
                          <a:latin typeface="+mn-ea"/>
                          <a:ea typeface="+mn-ea"/>
                          <a:cs typeface="+mn-cs"/>
                        </a:rPr>
                        <a:t>1</a:t>
                      </a:r>
                    </a:p>
                  </a:txBody>
                  <a:tcPr anchor="ctr">
                    <a:lnL w="6350" cap="flat" cmpd="sng" algn="ctr">
                      <a:solidFill>
                        <a:srgbClr val="5B9BD5"/>
                      </a:solidFill>
                      <a:prstDash val="solid"/>
                      <a:miter lim="800000"/>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200" strike="noStrike" kern="1200" dirty="0">
                          <a:solidFill>
                            <a:schemeClr val="dk1"/>
                          </a:solidFill>
                          <a:latin typeface="+mn-ea"/>
                          <a:ea typeface="+mn-ea"/>
                          <a:cs typeface="+mn-cs"/>
                        </a:rPr>
                        <a:t>比较吸入一氧化氮（</a:t>
                      </a:r>
                      <a:r>
                        <a:rPr lang="en-US" altLang="zh-CN" sz="1200" strike="noStrike" kern="1200" dirty="0">
                          <a:solidFill>
                            <a:schemeClr val="dk1"/>
                          </a:solidFill>
                          <a:latin typeface="+mn-ea"/>
                          <a:ea typeface="+mn-ea"/>
                          <a:cs typeface="+mn-cs"/>
                        </a:rPr>
                        <a:t>iNO</a:t>
                      </a:r>
                      <a:r>
                        <a:rPr lang="zh-CN" altLang="en-US" sz="1200" strike="noStrike" kern="1200" dirty="0">
                          <a:solidFill>
                            <a:schemeClr val="dk1"/>
                          </a:solidFill>
                          <a:latin typeface="+mn-ea"/>
                          <a:ea typeface="+mn-ea"/>
                          <a:cs typeface="+mn-cs"/>
                        </a:rPr>
                        <a:t>）对胎龄</a:t>
                      </a:r>
                      <a:r>
                        <a:rPr lang="en-US" altLang="zh-CN" sz="1200" strike="noStrike" kern="1200" dirty="0">
                          <a:solidFill>
                            <a:schemeClr val="dk1"/>
                          </a:solidFill>
                          <a:latin typeface="+mn-ea"/>
                          <a:ea typeface="+mn-ea"/>
                          <a:cs typeface="+mn-cs"/>
                        </a:rPr>
                        <a:t>&lt;34</a:t>
                      </a:r>
                      <a:r>
                        <a:rPr lang="zh-CN" altLang="en-US" sz="1200" strike="noStrike" kern="1200" dirty="0">
                          <a:solidFill>
                            <a:schemeClr val="dk1"/>
                          </a:solidFill>
                          <a:latin typeface="+mn-ea"/>
                          <a:ea typeface="+mn-ea"/>
                          <a:cs typeface="+mn-cs"/>
                        </a:rPr>
                        <a:t>周与≥</a:t>
                      </a:r>
                      <a:r>
                        <a:rPr lang="en-US" altLang="zh-CN" sz="1200" strike="noStrike" kern="1200" dirty="0">
                          <a:solidFill>
                            <a:schemeClr val="dk1"/>
                          </a:solidFill>
                          <a:latin typeface="+mn-ea"/>
                          <a:ea typeface="+mn-ea"/>
                          <a:cs typeface="+mn-cs"/>
                        </a:rPr>
                        <a:t>34</a:t>
                      </a:r>
                      <a:r>
                        <a:rPr lang="zh-CN" altLang="en-US" sz="1200" strike="noStrike" kern="1200" dirty="0">
                          <a:solidFill>
                            <a:schemeClr val="dk1"/>
                          </a:solidFill>
                          <a:latin typeface="+mn-ea"/>
                          <a:ea typeface="+mn-ea"/>
                          <a:cs typeface="+mn-cs"/>
                        </a:rPr>
                        <a:t>周的缺氧性呼吸衰竭合并肺动脉高压新生儿的的疗效与安全性。</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kern="1200" dirty="0">
                          <a:solidFill>
                            <a:schemeClr val="dk1"/>
                          </a:solidFill>
                          <a:latin typeface="+mn-ea"/>
                          <a:ea typeface="+mn-ea"/>
                        </a:rPr>
                        <a:t>胎龄＞</a:t>
                      </a:r>
                      <a:r>
                        <a:rPr lang="en-US" altLang="zh-CN" sz="1200" kern="1200" dirty="0">
                          <a:solidFill>
                            <a:schemeClr val="dk1"/>
                          </a:solidFill>
                          <a:latin typeface="+mn-ea"/>
                          <a:ea typeface="+mn-ea"/>
                        </a:rPr>
                        <a:t>34</a:t>
                      </a:r>
                      <a:r>
                        <a:rPr lang="zh-CN" altLang="en-US" sz="1200" kern="1200" dirty="0">
                          <a:solidFill>
                            <a:schemeClr val="dk1"/>
                          </a:solidFill>
                          <a:latin typeface="+mn-ea"/>
                          <a:ea typeface="+mn-ea"/>
                        </a:rPr>
                        <a:t>周</a:t>
                      </a:r>
                      <a:endParaRPr lang="en-US" altLang="zh-CN" sz="1200" kern="1200" dirty="0">
                        <a:solidFill>
                          <a:schemeClr val="dk1"/>
                        </a:solidFill>
                        <a:latin typeface="+mn-ea"/>
                        <a:ea typeface="+mn-ea"/>
                      </a:endParaRPr>
                    </a:p>
                    <a:p>
                      <a:pPr algn="ctr"/>
                      <a:r>
                        <a:rPr lang="en-US" altLang="zh-CN" sz="1200" b="0" i="0" kern="1200" dirty="0">
                          <a:solidFill>
                            <a:schemeClr val="tx1"/>
                          </a:solidFill>
                          <a:effectLst/>
                          <a:latin typeface="+mn-ea"/>
                          <a:ea typeface="+mn-ea"/>
                          <a:cs typeface="+mn-cs"/>
                        </a:rPr>
                        <a:t>(n=675)</a:t>
                      </a:r>
                      <a:r>
                        <a:rPr lang="en-US" altLang="zh-CN" sz="1200" dirty="0">
                          <a:latin typeface="+mn-ea"/>
                          <a:ea typeface="+mn-ea"/>
                        </a:rPr>
                        <a:t> </a:t>
                      </a:r>
                      <a:br>
                        <a:rPr lang="en-US" altLang="zh-CN" sz="1200" dirty="0">
                          <a:latin typeface="+mn-ea"/>
                          <a:ea typeface="+mn-ea"/>
                        </a:rPr>
                      </a:br>
                      <a:endParaRPr lang="zh-CN" altLang="en-US" sz="1200" kern="1200" dirty="0">
                        <a:solidFill>
                          <a:schemeClr val="dk1"/>
                        </a:solidFill>
                        <a:latin typeface="+mn-ea"/>
                        <a:ea typeface="+mn-ea"/>
                        <a:cs typeface="+mn-cs"/>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kern="1200" dirty="0">
                          <a:solidFill>
                            <a:schemeClr val="dk1"/>
                          </a:solidFill>
                          <a:latin typeface="+mn-ea"/>
                          <a:ea typeface="+mn-ea"/>
                        </a:rPr>
                        <a:t>胎龄＜</a:t>
                      </a:r>
                      <a:r>
                        <a:rPr lang="en-US" altLang="zh-CN" sz="1200" kern="1200" dirty="0">
                          <a:solidFill>
                            <a:schemeClr val="dk1"/>
                          </a:solidFill>
                          <a:latin typeface="+mn-ea"/>
                          <a:ea typeface="+mn-ea"/>
                        </a:rPr>
                        <a:t>34</a:t>
                      </a:r>
                      <a:r>
                        <a:rPr lang="zh-CN" altLang="en-US" sz="1200" kern="1200" dirty="0">
                          <a:solidFill>
                            <a:schemeClr val="dk1"/>
                          </a:solidFill>
                          <a:latin typeface="+mn-ea"/>
                          <a:ea typeface="+mn-ea"/>
                        </a:rPr>
                        <a:t>周</a:t>
                      </a:r>
                      <a:endParaRPr lang="en-US" altLang="zh-CN" sz="1200" kern="1200" dirty="0">
                        <a:solidFill>
                          <a:schemeClr val="dk1"/>
                        </a:solidFill>
                        <a:latin typeface="+mn-ea"/>
                        <a:ea typeface="+mn-ea"/>
                      </a:endParaRPr>
                    </a:p>
                    <a:p>
                      <a:pPr algn="ctr"/>
                      <a:r>
                        <a:rPr lang="en-US" altLang="zh-CN" sz="1200" b="0" i="0" kern="1200" dirty="0">
                          <a:solidFill>
                            <a:schemeClr val="tx1"/>
                          </a:solidFill>
                          <a:effectLst/>
                          <a:latin typeface="+mn-ea"/>
                          <a:ea typeface="+mn-ea"/>
                          <a:cs typeface="+mn-cs"/>
                        </a:rPr>
                        <a:t>(n=431)</a:t>
                      </a:r>
                      <a:r>
                        <a:rPr lang="en-US" altLang="zh-CN" sz="1200" dirty="0">
                          <a:latin typeface="+mn-ea"/>
                          <a:ea typeface="+mn-ea"/>
                        </a:rPr>
                        <a:t> </a:t>
                      </a:r>
                      <a:br>
                        <a:rPr lang="en-US" altLang="zh-CN" sz="1200" dirty="0">
                          <a:latin typeface="+mn-ea"/>
                          <a:ea typeface="+mn-ea"/>
                        </a:rPr>
                      </a:br>
                      <a:endParaRPr lang="zh-CN" altLang="en-US" sz="1200" kern="1200" dirty="0">
                        <a:solidFill>
                          <a:schemeClr val="dk1"/>
                        </a:solidFill>
                        <a:latin typeface="+mn-ea"/>
                        <a:ea typeface="+mn-ea"/>
                        <a:cs typeface="+mn-cs"/>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300" kern="1200" dirty="0">
                          <a:solidFill>
                            <a:schemeClr val="dk1"/>
                          </a:solidFill>
                          <a:latin typeface="+mn-ea"/>
                          <a:ea typeface="+mn-ea"/>
                        </a:rPr>
                        <a:t>&lt; 0.05</a:t>
                      </a:r>
                      <a:endParaRPr lang="en-US" altLang="zh-CN" sz="1300" kern="1200" dirty="0">
                        <a:solidFill>
                          <a:schemeClr val="dk1"/>
                        </a:solidFill>
                        <a:latin typeface="+mn-ea"/>
                        <a:ea typeface="+mn-ea"/>
                        <a:cs typeface="+mn-cs"/>
                      </a:endParaRP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zh-CN" altLang="en-US" sz="1300" strike="noStrike" kern="1200" dirty="0">
                          <a:solidFill>
                            <a:schemeClr val="dk1"/>
                          </a:solidFill>
                          <a:latin typeface="+mn-ea"/>
                          <a:ea typeface="+mn-ea"/>
                        </a:rPr>
                        <a:t>吸入一氧化氮使两组患者的</a:t>
                      </a:r>
                      <a:r>
                        <a:rPr lang="en-US" altLang="zh-CN" sz="1300" strike="noStrike" kern="1200" dirty="0">
                          <a:solidFill>
                            <a:srgbClr val="FF0000"/>
                          </a:solidFill>
                          <a:latin typeface="+mn-ea"/>
                          <a:ea typeface="+mn-ea"/>
                        </a:rPr>
                        <a:t>OI</a:t>
                      </a:r>
                      <a:r>
                        <a:rPr lang="zh-CN" altLang="en-US" sz="1300" strike="noStrike" kern="1200" dirty="0">
                          <a:solidFill>
                            <a:srgbClr val="FF0000"/>
                          </a:solidFill>
                          <a:latin typeface="+mn-ea"/>
                          <a:ea typeface="+mn-ea"/>
                        </a:rPr>
                        <a:t>值迅速且持续下降</a:t>
                      </a:r>
                      <a:r>
                        <a:rPr lang="zh-CN" altLang="en-US" sz="1300" strike="noStrike" kern="1200" dirty="0">
                          <a:solidFill>
                            <a:schemeClr val="dk1"/>
                          </a:solidFill>
                          <a:latin typeface="+mn-ea"/>
                          <a:ea typeface="+mn-ea"/>
                        </a:rPr>
                        <a:t>。在</a:t>
                      </a:r>
                      <a:r>
                        <a:rPr lang="zh-CN" altLang="en-US" sz="1300" kern="1200" dirty="0">
                          <a:solidFill>
                            <a:schemeClr val="dk1"/>
                          </a:solidFill>
                          <a:latin typeface="+mn-ea"/>
                          <a:ea typeface="+mn-ea"/>
                        </a:rPr>
                        <a:t>＜</a:t>
                      </a:r>
                      <a:r>
                        <a:rPr lang="en-US" altLang="zh-CN" sz="1300" kern="1200" dirty="0">
                          <a:solidFill>
                            <a:schemeClr val="dk1"/>
                          </a:solidFill>
                          <a:latin typeface="+mn-ea"/>
                          <a:ea typeface="+mn-ea"/>
                        </a:rPr>
                        <a:t>34</a:t>
                      </a:r>
                      <a:r>
                        <a:rPr lang="zh-CN" altLang="en-US" sz="1300" kern="1200" dirty="0">
                          <a:solidFill>
                            <a:schemeClr val="dk1"/>
                          </a:solidFill>
                          <a:latin typeface="+mn-ea"/>
                          <a:ea typeface="+mn-ea"/>
                        </a:rPr>
                        <a:t>周的亚组下降幅度更显著，吸入一氧化氮</a:t>
                      </a:r>
                      <a:r>
                        <a:rPr lang="en-US" altLang="zh-CN" sz="1300" kern="1200" dirty="0">
                          <a:solidFill>
                            <a:schemeClr val="dk1"/>
                          </a:solidFill>
                          <a:latin typeface="+mn-ea"/>
                          <a:ea typeface="+mn-ea"/>
                        </a:rPr>
                        <a:t>1</a:t>
                      </a:r>
                      <a:r>
                        <a:rPr lang="zh-CN" altLang="en-US" sz="1300" kern="1200" dirty="0">
                          <a:solidFill>
                            <a:schemeClr val="dk1"/>
                          </a:solidFill>
                          <a:latin typeface="+mn-ea"/>
                          <a:ea typeface="+mn-ea"/>
                        </a:rPr>
                        <a:t>小时，</a:t>
                      </a:r>
                      <a:r>
                        <a:rPr lang="en-US" altLang="zh-CN" sz="1300" kern="1200" dirty="0">
                          <a:solidFill>
                            <a:schemeClr val="dk1"/>
                          </a:solidFill>
                          <a:latin typeface="+mn-ea"/>
                          <a:ea typeface="+mn-ea"/>
                        </a:rPr>
                        <a:t>OI</a:t>
                      </a:r>
                      <a:r>
                        <a:rPr lang="zh-CN" altLang="en-US" sz="1300" kern="1200" dirty="0">
                          <a:solidFill>
                            <a:schemeClr val="dk1"/>
                          </a:solidFill>
                          <a:latin typeface="+mn-ea"/>
                          <a:ea typeface="+mn-ea"/>
                        </a:rPr>
                        <a:t>值下降</a:t>
                      </a:r>
                      <a:r>
                        <a:rPr lang="en-US" altLang="zh-CN" sz="1300" kern="1200" dirty="0">
                          <a:solidFill>
                            <a:schemeClr val="dk1"/>
                          </a:solidFill>
                          <a:latin typeface="+mn-ea"/>
                          <a:ea typeface="+mn-ea"/>
                        </a:rPr>
                        <a:t>28%</a:t>
                      </a:r>
                      <a:r>
                        <a:rPr lang="zh-CN" altLang="en-US" sz="1300" kern="1200" dirty="0">
                          <a:solidFill>
                            <a:schemeClr val="dk1"/>
                          </a:solidFill>
                          <a:latin typeface="+mn-ea"/>
                          <a:ea typeface="+mn-ea"/>
                        </a:rPr>
                        <a:t>。</a:t>
                      </a:r>
                      <a:endParaRPr lang="en-US" altLang="zh-CN" sz="1300" strike="noStrike" kern="1200" dirty="0">
                        <a:solidFill>
                          <a:schemeClr val="dk1"/>
                        </a:solidFill>
                        <a:latin typeface="+mn-ea"/>
                        <a:ea typeface="+mn-ea"/>
                        <a:cs typeface="+mn-cs"/>
                      </a:endParaRPr>
                    </a:p>
                  </a:txBody>
                  <a:tcPr marL="51435" marR="51435" marT="0" marB="0" anchor="ctr">
                    <a:lnL w="9525" cap="flat" cmpd="sng" algn="ctr">
                      <a:solidFill>
                        <a:schemeClr val="bg1">
                          <a:lumMod val="75000"/>
                        </a:schemeClr>
                      </a:solidFill>
                      <a:prstDash val="solid"/>
                      <a:round/>
                      <a:headEnd type="none" w="med" len="med"/>
                      <a:tailEnd type="none" w="med" len="med"/>
                    </a:lnL>
                    <a:lnR>
                      <a:noFill/>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8" name="圆角矩形 52"/>
          <p:cNvSpPr/>
          <p:nvPr>
            <p:custDataLst>
              <p:tags r:id="rId3"/>
            </p:custDataLst>
          </p:nvPr>
        </p:nvSpPr>
        <p:spPr>
          <a:xfrm>
            <a:off x="479425" y="2853333"/>
            <a:ext cx="11233150" cy="3279611"/>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25487" y="3564261"/>
            <a:ext cx="4568681" cy="1857753"/>
          </a:xfrm>
          <a:prstGeom prst="rect">
            <a:avLst/>
          </a:prstGeom>
          <a:noFill/>
        </p:spPr>
        <p:txBody>
          <a:bodyPr wrap="square">
            <a:spAutoFit/>
          </a:bodyPr>
          <a:lstStyle/>
          <a:p>
            <a:pPr>
              <a:lnSpc>
                <a:spcPct val="130000"/>
              </a:lnSpc>
            </a:pPr>
            <a:r>
              <a:rPr lang="zh-CN" altLang="en-US" dirty="0">
                <a:latin typeface="+mn-ea"/>
              </a:rPr>
              <a:t>在日本进行的真实世界研究中，</a:t>
            </a:r>
            <a:r>
              <a:rPr lang="zh-CN" altLang="en-US" dirty="0"/>
              <a:t>共纳入</a:t>
            </a:r>
            <a:r>
              <a:rPr lang="en-US" altLang="zh-CN" dirty="0"/>
              <a:t>1114</a:t>
            </a:r>
            <a:r>
              <a:rPr lang="zh-CN" altLang="en-US" dirty="0"/>
              <a:t>名新生儿 </a:t>
            </a:r>
            <a:r>
              <a:rPr lang="en-US" altLang="zh-CN" dirty="0"/>
              <a:t>,</a:t>
            </a:r>
            <a:r>
              <a:rPr lang="zh-CN" altLang="en-US" b="1" dirty="0">
                <a:solidFill>
                  <a:srgbClr val="C00000"/>
                </a:solidFill>
                <a:latin typeface="+mn-ea"/>
              </a:rPr>
              <a:t>不同胎龄的患儿吸入一氧化氮后，</a:t>
            </a:r>
            <a:r>
              <a:rPr lang="en-US" altLang="zh-CN" b="1" dirty="0">
                <a:solidFill>
                  <a:srgbClr val="C00000"/>
                </a:solidFill>
                <a:latin typeface="+mn-ea"/>
              </a:rPr>
              <a:t>OI</a:t>
            </a:r>
            <a:r>
              <a:rPr lang="zh-CN" altLang="en-US" b="1" dirty="0">
                <a:solidFill>
                  <a:srgbClr val="C00000"/>
                </a:solidFill>
                <a:latin typeface="+mn-ea"/>
              </a:rPr>
              <a:t>值均得到明显且持续的下降</a:t>
            </a:r>
            <a:r>
              <a:rPr lang="zh-CN" altLang="en-US" dirty="0">
                <a:latin typeface="+mn-ea"/>
              </a:rPr>
              <a:t>。同一</a:t>
            </a:r>
            <a:r>
              <a:rPr lang="en-US" altLang="zh-CN" dirty="0">
                <a:latin typeface="+mn-ea"/>
              </a:rPr>
              <a:t>OI</a:t>
            </a:r>
            <a:r>
              <a:rPr lang="zh-CN" altLang="en-US" dirty="0">
                <a:latin typeface="+mn-ea"/>
              </a:rPr>
              <a:t>水平中， 小于</a:t>
            </a:r>
            <a:r>
              <a:rPr lang="en-US" altLang="zh-CN" dirty="0">
                <a:latin typeface="+mn-ea"/>
              </a:rPr>
              <a:t>34</a:t>
            </a:r>
            <a:r>
              <a:rPr lang="zh-CN" altLang="en-US" dirty="0">
                <a:latin typeface="+mn-ea"/>
              </a:rPr>
              <a:t>周与大于</a:t>
            </a:r>
            <a:r>
              <a:rPr lang="en-US" altLang="zh-CN" dirty="0">
                <a:latin typeface="+mn-ea"/>
              </a:rPr>
              <a:t>34</a:t>
            </a:r>
            <a:r>
              <a:rPr lang="zh-CN" altLang="en-US" dirty="0">
                <a:latin typeface="+mn-ea"/>
              </a:rPr>
              <a:t>周两组患儿的</a:t>
            </a:r>
            <a:r>
              <a:rPr lang="en-US" altLang="zh-CN" dirty="0">
                <a:latin typeface="+mn-ea"/>
              </a:rPr>
              <a:t>OI</a:t>
            </a:r>
            <a:r>
              <a:rPr lang="zh-CN" altLang="en-US" dirty="0">
                <a:latin typeface="+mn-ea"/>
              </a:rPr>
              <a:t>降幅相近。</a:t>
            </a:r>
          </a:p>
        </p:txBody>
      </p:sp>
      <p:pic>
        <p:nvPicPr>
          <p:cNvPr id="20" name="图片 19" descr="图表, 条形图&#10;&#10;描述已自动生成"/>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0230" y="2909122"/>
            <a:ext cx="5818912" cy="3168032"/>
          </a:xfrm>
          <a:prstGeom prst="rect">
            <a:avLst/>
          </a:prstGeom>
        </p:spPr>
      </p:pic>
      <p:sp>
        <p:nvSpPr>
          <p:cNvPr id="21" name="矩形: 圆角 20"/>
          <p:cNvSpPr/>
          <p:nvPr/>
        </p:nvSpPr>
        <p:spPr>
          <a:xfrm>
            <a:off x="7378700" y="1360447"/>
            <a:ext cx="774700" cy="1390687"/>
          </a:xfrm>
          <a:prstGeom prst="round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有效性</a:t>
            </a:r>
            <a:r>
              <a:rPr kumimoji="0" lang="zh-CN" altLang="en-US" sz="2800" b="1" i="0" u="none" strike="noStrike" kern="1200" cap="none" spc="0" normalizeH="0" baseline="0" noProof="0" dirty="0">
                <a:ln>
                  <a:noFill/>
                </a:ln>
                <a:solidFill>
                  <a:prstClr val="black"/>
                </a:solidFill>
                <a:effectLst/>
                <a:uLnTx/>
                <a:uFillTx/>
                <a:latin typeface="+mn-ea"/>
                <a:cs typeface="+mn-cs"/>
              </a:rPr>
              <a:t>（</a:t>
            </a:r>
            <a:r>
              <a:rPr kumimoji="0" lang="en-US" altLang="zh-CN" sz="2800" b="1" i="0" u="none" strike="noStrike" kern="1200" cap="none" spc="0" normalizeH="0" baseline="0" noProof="0" dirty="0">
                <a:ln>
                  <a:noFill/>
                </a:ln>
                <a:solidFill>
                  <a:prstClr val="black"/>
                </a:solidFill>
                <a:effectLst/>
                <a:uLnTx/>
                <a:uFillTx/>
                <a:latin typeface="+mn-ea"/>
                <a:cs typeface="+mn-cs"/>
              </a:rPr>
              <a:t>3/3</a:t>
            </a:r>
            <a:r>
              <a:rPr kumimoji="0" lang="zh-CN" altLang="en-US" sz="2800" b="1" i="0" u="none" strike="noStrike" kern="1200" cap="none" spc="0" normalizeH="0" baseline="0" noProof="0" dirty="0">
                <a:ln>
                  <a:noFill/>
                </a:ln>
                <a:solidFill>
                  <a:prstClr val="black"/>
                </a:solidFill>
                <a:effectLst/>
                <a:uLnTx/>
                <a:uFillTx/>
                <a:latin typeface="+mn-ea"/>
                <a:cs typeface="+mn-cs"/>
              </a:rPr>
              <a:t>）</a:t>
            </a:r>
            <a:endParaRPr lang="zh-CN" altLang="en-US" sz="2800" b="1" dirty="0">
              <a:solidFill>
                <a:schemeClr val="tx1"/>
              </a:solidFill>
              <a:latin typeface="+mn-ea"/>
            </a:endParaRPr>
          </a:p>
        </p:txBody>
      </p:sp>
      <p:grpSp>
        <p:nvGrpSpPr>
          <p:cNvPr id="3" name="组合 2"/>
          <p:cNvGrpSpPr/>
          <p:nvPr/>
        </p:nvGrpSpPr>
        <p:grpSpPr>
          <a:xfrm>
            <a:off x="495935" y="324485"/>
            <a:ext cx="443230" cy="521335"/>
            <a:chOff x="781" y="511"/>
            <a:chExt cx="698" cy="821"/>
          </a:xfrm>
        </p:grpSpPr>
        <p:sp>
          <p:nvSpPr>
            <p:cNvPr id="4" name="六边形 3"/>
            <p:cNvSpPr/>
            <p:nvPr>
              <p:custDataLst>
                <p:tags r:id="rId4"/>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5" name="六边形 4"/>
            <p:cNvSpPr/>
            <p:nvPr>
              <p:custDataLst>
                <p:tags r:id="rId5"/>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03</a:t>
              </a:r>
            </a:p>
          </p:txBody>
        </p:sp>
      </p:grpSp>
      <p:sp>
        <p:nvSpPr>
          <p:cNvPr id="7" name="文本框 6"/>
          <p:cNvSpPr txBox="1"/>
          <p:nvPr/>
        </p:nvSpPr>
        <p:spPr>
          <a:xfrm>
            <a:off x="1366685" y="5859840"/>
            <a:ext cx="4049377" cy="70788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en-US" altLang="zh-CN" sz="800" dirty="0">
                <a:latin typeface="Arial" panose="020B0604020202020204" pitchFamily="34" charset="0"/>
                <a:ea typeface="思源黑体 CN Bold" panose="020B0800000000000000" charset="-122"/>
                <a:sym typeface="+mn-ea"/>
              </a:rPr>
              <a:t>Circulation. 2015 Nov 3.</a:t>
            </a:r>
            <a:endParaRPr lang="en-US" altLang="zh-CN" sz="800" b="0" i="0" u="none" strike="noStrike" baseline="0" dirty="0">
              <a:latin typeface="Arial" panose="020B0604020202020204" pitchFamily="34" charset="0"/>
              <a:ea typeface="思源黑体 CN Bold" panose="020B0800000000000000" charset="-122"/>
            </a:endParaRPr>
          </a:p>
          <a:p>
            <a:pPr marL="228600" indent="-228600">
              <a:buFont typeface="+mj-lt"/>
              <a:buAutoNum type="arabicPeriod"/>
            </a:pPr>
            <a:r>
              <a:rPr lang="en-US" altLang="zh-CN" sz="800" dirty="0">
                <a:latin typeface="Arial" panose="020B0604020202020204" pitchFamily="34" charset="0"/>
                <a:ea typeface="思源黑体 CN Bold" panose="020B0800000000000000" charset="-122"/>
                <a:sym typeface="+mn-ea"/>
              </a:rPr>
              <a:t>J Heart Lung Transplant. 2019 Sep;38(9):879-901</a:t>
            </a:r>
            <a:endParaRPr lang="en-US" altLang="zh-CN" sz="800" b="0" i="0" u="none" strike="noStrike" baseline="0" dirty="0">
              <a:latin typeface="Arial" panose="020B0604020202020204" pitchFamily="34" charset="0"/>
              <a:ea typeface="思源黑体 CN Bold" panose="020B0800000000000000" charset="-122"/>
            </a:endParaRPr>
          </a:p>
          <a:p>
            <a:pPr marL="228600" indent="-228600">
              <a:buFont typeface="+mj-lt"/>
              <a:buAutoNum type="arabicPeriod"/>
            </a:pPr>
            <a:r>
              <a:rPr lang="zh-CN" altLang="en-US" sz="800" b="0" i="0" u="none" strike="noStrike" baseline="0" dirty="0">
                <a:latin typeface="Arial" panose="020B0604020202020204" pitchFamily="34" charset="0"/>
                <a:ea typeface="思源黑体 CN Bold" panose="020B0800000000000000" charset="-122"/>
              </a:rPr>
              <a:t>《</a:t>
            </a:r>
            <a:r>
              <a:rPr lang="en-US" altLang="zh-CN" sz="800" dirty="0">
                <a:effectLst/>
                <a:latin typeface="+mn-ea"/>
                <a:sym typeface="+mn-ea"/>
              </a:rPr>
              <a:t>86 </a:t>
            </a:r>
            <a:r>
              <a:rPr lang="zh-CN" altLang="en-US" sz="800" dirty="0">
                <a:effectLst/>
                <a:latin typeface="+mn-ea"/>
                <a:sym typeface="+mn-ea"/>
              </a:rPr>
              <a:t>个罕见病病种诊疗指南（</a:t>
            </a:r>
            <a:r>
              <a:rPr lang="en-US" altLang="zh-CN" sz="800" dirty="0">
                <a:effectLst/>
                <a:latin typeface="+mn-ea"/>
                <a:sym typeface="+mn-ea"/>
              </a:rPr>
              <a:t>2025 </a:t>
            </a:r>
            <a:r>
              <a:rPr lang="zh-CN" altLang="en-US" sz="800" dirty="0">
                <a:effectLst/>
                <a:latin typeface="+mn-ea"/>
                <a:sym typeface="+mn-ea"/>
              </a:rPr>
              <a:t>年版）</a:t>
            </a:r>
            <a:r>
              <a:rPr lang="zh-CN" altLang="en-US" sz="800" b="0" i="0" u="none" strike="noStrike" baseline="0" dirty="0">
                <a:latin typeface="Arial" panose="020B0604020202020204" pitchFamily="34" charset="0"/>
                <a:ea typeface="思源黑体 CN Bold" panose="020B0800000000000000" charset="-122"/>
              </a:rPr>
              <a:t>》</a:t>
            </a:r>
            <a:endParaRPr lang="en-US" altLang="zh-CN" sz="800" b="0" i="0" u="none" strike="noStrike" baseline="0" dirty="0">
              <a:latin typeface="Arial" panose="020B0604020202020204" pitchFamily="34" charset="0"/>
              <a:ea typeface="思源黑体 CN Bold" panose="020B0800000000000000" charset="-122"/>
            </a:endParaRPr>
          </a:p>
          <a:p>
            <a:pPr marL="228600" indent="-228600">
              <a:buFont typeface="+mj-lt"/>
              <a:buAutoNum type="arabicPeriod"/>
            </a:pPr>
            <a:r>
              <a:rPr lang="en-US" altLang="zh-CN" sz="800" dirty="0">
                <a:latin typeface="Arial" panose="020B0604020202020204" pitchFamily="34" charset="0"/>
                <a:ea typeface="思源黑体 CN Bold" panose="020B0800000000000000" charset="-122"/>
                <a:sym typeface="+mn-ea"/>
              </a:rPr>
              <a:t>《</a:t>
            </a:r>
            <a:r>
              <a:rPr lang="zh-CN" altLang="en-US" sz="800" dirty="0">
                <a:latin typeface="Arial" panose="020B0604020202020204" pitchFamily="34" charset="0"/>
                <a:ea typeface="思源黑体 CN Bold" panose="020B0800000000000000" charset="-122"/>
                <a:sym typeface="+mn-ea"/>
              </a:rPr>
              <a:t>发育医学电子杂志 </a:t>
            </a:r>
            <a:r>
              <a:rPr lang="en-US" altLang="zh-CN" sz="800" dirty="0">
                <a:latin typeface="Arial" panose="020B0604020202020204" pitchFamily="34" charset="0"/>
                <a:ea typeface="思源黑体 CN Bold" panose="020B0800000000000000" charset="-122"/>
                <a:sym typeface="+mn-ea"/>
              </a:rPr>
              <a:t>》.2019,7(4):241-248.</a:t>
            </a:r>
            <a:endParaRPr lang="en-US" altLang="zh-CN" sz="800" b="0" i="0" u="none" strike="noStrike" baseline="0" dirty="0">
              <a:latin typeface="Arial" panose="020B0604020202020204" pitchFamily="34" charset="0"/>
              <a:ea typeface="思源黑体 CN Bold" panose="020B0800000000000000" charset="-122"/>
            </a:endParaRPr>
          </a:p>
          <a:p>
            <a:pPr marL="228600" indent="-228600">
              <a:buFont typeface="+mj-lt"/>
              <a:buAutoNum type="arabicPeriod"/>
            </a:pPr>
            <a:r>
              <a:rPr lang="zh-CN" altLang="en-US" sz="800" dirty="0">
                <a:sym typeface="+mn-ea"/>
              </a:rPr>
              <a:t>中华医学杂志 </a:t>
            </a:r>
            <a:r>
              <a:rPr lang="en-US" altLang="zh-CN" sz="800" dirty="0">
                <a:sym typeface="+mn-ea"/>
              </a:rPr>
              <a:t>.2024 ,104(26):2386-2400</a:t>
            </a:r>
            <a:endParaRPr lang="en-US" altLang="zh-CN" sz="800" b="0" i="0" u="none" strike="noStrike" baseline="0" dirty="0">
              <a:latin typeface="Arial" panose="020B0604020202020204" pitchFamily="34" charset="0"/>
              <a:ea typeface="思源黑体 CN Bold" panose="020B0800000000000000" charset="-122"/>
            </a:endParaRPr>
          </a:p>
        </p:txBody>
      </p:sp>
      <p:sp>
        <p:nvSpPr>
          <p:cNvPr id="8" name="文本框 7"/>
          <p:cNvSpPr txBox="1"/>
          <p:nvPr/>
        </p:nvSpPr>
        <p:spPr>
          <a:xfrm>
            <a:off x="725487" y="6106219"/>
            <a:ext cx="641198" cy="21399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Arial" panose="020B0604020202020204" pitchFamily="34" charset="0"/>
                <a:ea typeface="思源黑体 CN Bold" panose="020B0800000000000000" charset="-122"/>
              </a:rPr>
              <a:t>数据来源</a:t>
            </a:r>
          </a:p>
        </p:txBody>
      </p:sp>
      <p:sp>
        <p:nvSpPr>
          <p:cNvPr id="10" name="圆角矩形 52"/>
          <p:cNvSpPr/>
          <p:nvPr>
            <p:custDataLst>
              <p:tags r:id="rId1"/>
            </p:custDataLst>
          </p:nvPr>
        </p:nvSpPr>
        <p:spPr>
          <a:xfrm>
            <a:off x="495300" y="956937"/>
            <a:ext cx="7419910" cy="4794707"/>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2"/>
            </p:custDataLst>
          </p:nvPr>
        </p:nvSpPr>
        <p:spPr>
          <a:xfrm>
            <a:off x="938849" y="1129117"/>
            <a:ext cx="6751736" cy="728982"/>
          </a:xfrm>
          <a:prstGeom prst="rect">
            <a:avLst/>
          </a:prstGeom>
          <a:noFill/>
        </p:spPr>
        <p:txBody>
          <a:bodyPr wrap="square">
            <a:spAutoFit/>
          </a:bodyPr>
          <a:lstStyle/>
          <a:p>
            <a:pPr marL="0" lvl="1" fontAlgn="auto">
              <a:lnSpc>
                <a:spcPct val="120000"/>
              </a:lnSpc>
            </a:pPr>
            <a:r>
              <a:rPr lang="zh-CN" altLang="en-US" b="1" kern="0" dirty="0">
                <a:solidFill>
                  <a:schemeClr val="tx1"/>
                </a:solidFill>
                <a:latin typeface="+mn-ea"/>
              </a:rPr>
              <a:t>临床指南</a:t>
            </a:r>
            <a:r>
              <a:rPr lang="en-US" altLang="zh-CN" b="1" kern="0" dirty="0">
                <a:solidFill>
                  <a:schemeClr val="tx1"/>
                </a:solidFill>
                <a:latin typeface="+mn-ea"/>
              </a:rPr>
              <a:t>/</a:t>
            </a:r>
            <a:r>
              <a:rPr lang="zh-CN" altLang="en-US" b="1" kern="0" dirty="0">
                <a:solidFill>
                  <a:schemeClr val="tx1"/>
                </a:solidFill>
                <a:latin typeface="+mn-ea"/>
              </a:rPr>
              <a:t>专家共识推荐：</a:t>
            </a:r>
            <a:r>
              <a:rPr lang="zh-CN" altLang="en-US" b="1" kern="0" dirty="0">
                <a:solidFill>
                  <a:srgbClr val="0092D8"/>
                </a:solidFill>
                <a:latin typeface="+mn-ea"/>
              </a:rPr>
              <a:t>在中国、欧美指南中，吸入性一氧化氮治疗均为新生儿持续性肺动脉高压的</a:t>
            </a:r>
            <a:r>
              <a:rPr lang="zh-CN" altLang="en-US" b="1" kern="0" dirty="0">
                <a:solidFill>
                  <a:srgbClr val="C00000"/>
                </a:solidFill>
                <a:latin typeface="+mn-ea"/>
              </a:rPr>
              <a:t>首选治疗方案（</a:t>
            </a:r>
            <a:r>
              <a:rPr lang="en-US" altLang="zh-CN" b="1" kern="0" dirty="0">
                <a:solidFill>
                  <a:srgbClr val="C00000"/>
                </a:solidFill>
                <a:latin typeface="+mn-ea"/>
              </a:rPr>
              <a:t>IA</a:t>
            </a:r>
            <a:r>
              <a:rPr lang="zh-CN" altLang="en-US" b="1" kern="0" dirty="0">
                <a:solidFill>
                  <a:srgbClr val="C00000"/>
                </a:solidFill>
                <a:latin typeface="+mn-ea"/>
              </a:rPr>
              <a:t>类推荐）</a:t>
            </a:r>
          </a:p>
        </p:txBody>
      </p:sp>
      <p:graphicFrame>
        <p:nvGraphicFramePr>
          <p:cNvPr id="12" name="表格 11"/>
          <p:cNvGraphicFramePr>
            <a:graphicFrameLocks noGrp="1"/>
          </p:cNvGraphicFramePr>
          <p:nvPr>
            <p:extLst>
              <p:ext uri="{D42A27DB-BD31-4B8C-83A1-F6EECF244321}">
                <p14:modId xmlns:p14="http://schemas.microsoft.com/office/powerpoint/2010/main" val="3661861224"/>
              </p:ext>
            </p:extLst>
          </p:nvPr>
        </p:nvGraphicFramePr>
        <p:xfrm>
          <a:off x="492369" y="1960586"/>
          <a:ext cx="7422840" cy="3707593"/>
        </p:xfrm>
        <a:graphic>
          <a:graphicData uri="http://schemas.openxmlformats.org/drawingml/2006/table">
            <a:tbl>
              <a:tblPr firstRow="1" bandRow="1"/>
              <a:tblGrid>
                <a:gridCol w="1597688">
                  <a:extLst>
                    <a:ext uri="{9D8B030D-6E8A-4147-A177-3AD203B41FA5}">
                      <a16:colId xmlns:a16="http://schemas.microsoft.com/office/drawing/2014/main" val="20000"/>
                    </a:ext>
                  </a:extLst>
                </a:gridCol>
                <a:gridCol w="3862859">
                  <a:extLst>
                    <a:ext uri="{9D8B030D-6E8A-4147-A177-3AD203B41FA5}">
                      <a16:colId xmlns:a16="http://schemas.microsoft.com/office/drawing/2014/main" val="20001"/>
                    </a:ext>
                  </a:extLst>
                </a:gridCol>
                <a:gridCol w="1962293">
                  <a:extLst>
                    <a:ext uri="{9D8B030D-6E8A-4147-A177-3AD203B41FA5}">
                      <a16:colId xmlns:a16="http://schemas.microsoft.com/office/drawing/2014/main" val="20002"/>
                    </a:ext>
                  </a:extLst>
                </a:gridCol>
              </a:tblGrid>
              <a:tr h="294379">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r>
                        <a:rPr lang="zh-CN" altLang="en-US" sz="1400" dirty="0">
                          <a:latin typeface="Arial" panose="020B0604020202020204" pitchFamily="34" charset="0"/>
                          <a:ea typeface="思源黑体 CN Bold" panose="020B0800000000000000" charset="-122"/>
                        </a:rPr>
                        <a:t>机构</a:t>
                      </a:r>
                    </a:p>
                  </a:txBody>
                  <a:tcPr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r>
                        <a:rPr lang="zh-CN" altLang="en-US" sz="1400" dirty="0">
                          <a:latin typeface="Arial" panose="020B0604020202020204" pitchFamily="34" charset="0"/>
                          <a:ea typeface="思源黑体 CN Bold" panose="020B0800000000000000" charset="-122"/>
                        </a:rPr>
                        <a:t>名称</a:t>
                      </a:r>
                    </a:p>
                  </a:txBody>
                  <a:tcPr anchor="ctr">
                    <a:lnL>
                      <a:noFill/>
                    </a:lnL>
                    <a:lnR>
                      <a:noFill/>
                    </a:lnR>
                    <a:lnT w="9525" cap="flat" cmpd="sng" algn="ctr">
                      <a:no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r>
                        <a:rPr lang="zh-CN" altLang="en-US" sz="1400" dirty="0">
                          <a:latin typeface="Arial" panose="020B0604020202020204" pitchFamily="34" charset="0"/>
                          <a:ea typeface="思源黑体 CN Bold" panose="020B0800000000000000" charset="-122"/>
                        </a:rPr>
                        <a:t>推荐等级</a:t>
                      </a:r>
                      <a:r>
                        <a:rPr lang="en-US" altLang="zh-CN" sz="1400" dirty="0">
                          <a:latin typeface="Arial" panose="020B0604020202020204" pitchFamily="34" charset="0"/>
                          <a:ea typeface="思源黑体 CN Bold" panose="020B0800000000000000" charset="-122"/>
                        </a:rPr>
                        <a:t>/</a:t>
                      </a:r>
                      <a:r>
                        <a:rPr lang="zh-CN" altLang="en-US" sz="1400" dirty="0">
                          <a:latin typeface="Arial" panose="020B0604020202020204" pitchFamily="34" charset="0"/>
                          <a:ea typeface="思源黑体 CN Bold" panose="020B0800000000000000" charset="-122"/>
                        </a:rPr>
                        <a:t>评价</a:t>
                      </a:r>
                    </a:p>
                  </a:txBody>
                  <a:tcPr anchor="ctr">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extLst>
                  <a:ext uri="{0D108BD9-81ED-4DB2-BD59-A6C34878D82A}">
                    <a16:rowId xmlns:a16="http://schemas.microsoft.com/office/drawing/2014/main" val="10000"/>
                  </a:ext>
                </a:extLst>
              </a:tr>
              <a:tr h="49466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dirty="0">
                          <a:latin typeface="+mn-ea"/>
                          <a:sym typeface="+mn-ea"/>
                        </a:rPr>
                        <a:t>美国</a:t>
                      </a:r>
                      <a:r>
                        <a:rPr lang="en-US" altLang="zh-CN" sz="1200" b="1" dirty="0">
                          <a:latin typeface="+mn-ea"/>
                          <a:sym typeface="+mn-ea"/>
                        </a:rPr>
                        <a:t>AHA/ATS</a:t>
                      </a:r>
                      <a:endParaRPr lang="en-US" altLang="zh-CN" sz="1200" b="1" kern="1200" dirty="0">
                        <a:solidFill>
                          <a:schemeClr val="tx1"/>
                        </a:solidFill>
                        <a:latin typeface="+mn-ea"/>
                        <a:ea typeface="+mn-ea"/>
                        <a:cs typeface="+mn-cs"/>
                      </a:endParaRPr>
                    </a:p>
                    <a:p>
                      <a:pPr algn="ctr"/>
                      <a:endParaRPr lang="zh-CN" altLang="en-US" sz="1200" b="1" dirty="0">
                        <a:solidFill>
                          <a:schemeClr val="tx1"/>
                        </a:solidFill>
                        <a:latin typeface="+mn-ea"/>
                        <a:ea typeface="+mn-ea"/>
                      </a:endParaRPr>
                    </a:p>
                  </a:txBody>
                  <a:tcPr anchor="ctr">
                    <a:lnL w="9525" cap="flat" cmpd="sng" algn="ctr">
                      <a:noFill/>
                      <a:prstDash val="solid"/>
                      <a:round/>
                      <a:headEnd type="none" w="med" len="med"/>
                      <a:tailEnd type="none" w="med" len="med"/>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sym typeface="+mn-ea"/>
                        </a:rPr>
                        <a:t>Pediatric Pulmonary Hypertension: Guidelines From the American Heart Association and American Thoracic Society</a:t>
                      </a:r>
                      <a:r>
                        <a:rPr lang="en-US" altLang="zh-CN" sz="1200" baseline="30000" dirty="0">
                          <a:latin typeface="+mn-ea"/>
                          <a:sym typeface="+mn-ea"/>
                        </a:rPr>
                        <a:t>1</a:t>
                      </a:r>
                      <a:endParaRPr lang="zh-CN" altLang="en-US" sz="1200" b="0" baseline="30000" dirty="0">
                        <a:solidFill>
                          <a:schemeClr val="tx1"/>
                        </a:solidFill>
                        <a:latin typeface="+mn-ea"/>
                        <a:ea typeface="+mn-ea"/>
                      </a:endParaRPr>
                    </a:p>
                  </a:txBody>
                  <a:tcPr anchor="ctr">
                    <a:lnL>
                      <a:noFill/>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sym typeface="+mn-ea"/>
                        </a:rPr>
                        <a:t>IA</a:t>
                      </a:r>
                      <a:endParaRPr lang="en-US" altLang="zh-CN" sz="1200" b="0" kern="1200" dirty="0">
                        <a:solidFill>
                          <a:schemeClr val="tx1"/>
                        </a:solidFill>
                        <a:latin typeface="+mn-ea"/>
                        <a:ea typeface="+mn-ea"/>
                        <a:cs typeface="+mn-cs"/>
                      </a:endParaRPr>
                    </a:p>
                    <a:p>
                      <a:pPr algn="ctr"/>
                      <a:endParaRPr lang="tr-TR" altLang="zh-CN" sz="1200" b="0" kern="1200" dirty="0">
                        <a:solidFill>
                          <a:schemeClr val="tx1"/>
                        </a:solidFill>
                        <a:latin typeface="+mn-ea"/>
                        <a:ea typeface="+mn-ea"/>
                        <a:cs typeface="+mn-cs"/>
                      </a:endParaRPr>
                    </a:p>
                  </a:txBody>
                  <a:tcPr anchor="ctr">
                    <a:lnL>
                      <a:noFill/>
                    </a:lnL>
                    <a:lnR w="9525" cap="flat" cmpd="sng" algn="ctr">
                      <a:noFill/>
                      <a:prstDash val="solid"/>
                      <a:round/>
                      <a:headEnd type="none" w="med" len="med"/>
                      <a:tailEnd type="none" w="med" len="med"/>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3873">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dirty="0">
                          <a:latin typeface="+mn-ea"/>
                          <a:sym typeface="+mn-ea"/>
                        </a:rPr>
                        <a:t>欧洲</a:t>
                      </a:r>
                      <a:r>
                        <a:rPr lang="en-US" altLang="zh-CN" sz="1200" b="1" dirty="0">
                          <a:latin typeface="+mn-ea"/>
                          <a:sym typeface="+mn-ea"/>
                        </a:rPr>
                        <a:t>AEPC, ESPR and ISHLT</a:t>
                      </a:r>
                      <a:endParaRPr lang="zh-CN" altLang="en-US" sz="1200" b="1" dirty="0">
                        <a:solidFill>
                          <a:schemeClr val="tx1"/>
                        </a:solidFill>
                        <a:latin typeface="+mn-ea"/>
                        <a:ea typeface="+mn-ea"/>
                      </a:endParaRPr>
                    </a:p>
                  </a:txBody>
                  <a:tcPr anchor="ctr">
                    <a:lnL w="9525" cap="flat" cmpd="sng" algn="ctr">
                      <a:noFill/>
                      <a:prstDash val="solid"/>
                      <a:round/>
                      <a:headEnd type="none" w="med" len="med"/>
                      <a:tailEnd type="none" w="med" len="med"/>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Tx/>
                        <a:buSzTx/>
                        <a:buFontTx/>
                      </a:pPr>
                      <a:r>
                        <a:rPr lang="en-US" altLang="zh-CN" sz="1200" dirty="0">
                          <a:latin typeface="+mn-ea"/>
                          <a:sym typeface="+mn-ea"/>
                        </a:rPr>
                        <a:t>2019 updated consensus statement on the diagnosis and treatment of pediatric pulmonary hypertension: The European Pediatric Pulmonary Vascular Disease Network (EPPVDN), endorsed by AEPC, ESPR and ISHLT</a:t>
                      </a:r>
                      <a:r>
                        <a:rPr lang="en-US" altLang="zh-CN" sz="1200" baseline="30000" dirty="0">
                          <a:latin typeface="+mn-ea"/>
                          <a:sym typeface="+mn-ea"/>
                        </a:rPr>
                        <a:t>2</a:t>
                      </a:r>
                      <a:endParaRPr lang="en-US" altLang="zh-CN" sz="1200" b="0" kern="1200" baseline="30000" dirty="0">
                        <a:solidFill>
                          <a:schemeClr val="tx1"/>
                        </a:solidFill>
                        <a:latin typeface="+mn-ea"/>
                        <a:ea typeface="+mn-ea"/>
                        <a:cs typeface="+mn-cs"/>
                      </a:endParaRPr>
                    </a:p>
                  </a:txBody>
                  <a:tcPr anchor="ctr">
                    <a:lnL>
                      <a:noFill/>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sym typeface="+mn-ea"/>
                        </a:rPr>
                        <a:t>IA</a:t>
                      </a:r>
                      <a:endParaRPr lang="en-US" altLang="zh-CN" sz="1200" b="0" kern="1200" dirty="0">
                        <a:solidFill>
                          <a:schemeClr val="tx1"/>
                        </a:solidFill>
                        <a:latin typeface="+mn-ea"/>
                        <a:ea typeface="+mn-ea"/>
                        <a:cs typeface="+mn-cs"/>
                      </a:endParaRPr>
                    </a:p>
                    <a:p>
                      <a:pPr algn="ctr"/>
                      <a:endParaRPr lang="zh-CN" altLang="en-US" sz="1200" b="0" kern="1200" dirty="0">
                        <a:solidFill>
                          <a:schemeClr val="tx1"/>
                        </a:solidFill>
                        <a:latin typeface="+mn-ea"/>
                        <a:ea typeface="+mn-ea"/>
                        <a:cs typeface="+mn-cs"/>
                      </a:endParaRPr>
                    </a:p>
                  </a:txBody>
                  <a:tcPr anchor="ctr">
                    <a:lnL>
                      <a:noFill/>
                    </a:lnL>
                    <a:lnR w="9525" cap="flat" cmpd="sng" algn="ctr">
                      <a:noFill/>
                      <a:prstDash val="solid"/>
                      <a:round/>
                      <a:headEnd type="none" w="med" len="med"/>
                      <a:tailEnd type="none" w="med" len="med"/>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292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kern="1200" dirty="0">
                          <a:solidFill>
                            <a:schemeClr val="tx1"/>
                          </a:solidFill>
                          <a:latin typeface="+mn-ea"/>
                          <a:ea typeface="+mn-ea"/>
                          <a:cs typeface="+mn-cs"/>
                        </a:rPr>
                        <a:t>中国国家卫健委</a:t>
                      </a:r>
                    </a:p>
                  </a:txBody>
                  <a:tcPr anchor="ctr">
                    <a:lnL w="9525" cap="flat" cmpd="sng" algn="ctr">
                      <a:noFill/>
                      <a:prstDash val="solid"/>
                      <a:round/>
                      <a:headEnd type="none" w="med" len="med"/>
                      <a:tailEnd type="none" w="med" len="med"/>
                    </a:lnL>
                    <a:lnR>
                      <a:noFill/>
                    </a:lnR>
                    <a:lnT w="6350" cap="flat" cmpd="sng" algn="ctr">
                      <a:solidFill>
                        <a:srgbClr val="5B9BD5"/>
                      </a:solidFill>
                      <a:prstDash val="solid"/>
                      <a:miter lim="800000"/>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Tx/>
                        <a:buSzTx/>
                        <a:buFontTx/>
                      </a:pPr>
                      <a:r>
                        <a:rPr lang="en-US" altLang="zh-CN" sz="1200" dirty="0">
                          <a:effectLst/>
                          <a:latin typeface="+mn-ea"/>
                          <a:sym typeface="+mn-ea"/>
                        </a:rPr>
                        <a:t>86 </a:t>
                      </a:r>
                      <a:r>
                        <a:rPr lang="zh-CN" altLang="en-US" sz="1200" dirty="0">
                          <a:effectLst/>
                          <a:latin typeface="+mn-ea"/>
                          <a:sym typeface="+mn-ea"/>
                        </a:rPr>
                        <a:t>个罕见病病种诊疗指南（</a:t>
                      </a:r>
                      <a:r>
                        <a:rPr lang="en-US" altLang="zh-CN" sz="1200" dirty="0">
                          <a:effectLst/>
                          <a:latin typeface="+mn-ea"/>
                          <a:sym typeface="+mn-ea"/>
                        </a:rPr>
                        <a:t>2025 </a:t>
                      </a:r>
                      <a:r>
                        <a:rPr lang="zh-CN" altLang="en-US" sz="1200" dirty="0">
                          <a:effectLst/>
                          <a:latin typeface="+mn-ea"/>
                          <a:sym typeface="+mn-ea"/>
                        </a:rPr>
                        <a:t>年版）</a:t>
                      </a:r>
                      <a:r>
                        <a:rPr lang="en-US" altLang="zh-CN" sz="1200" baseline="30000" dirty="0">
                          <a:latin typeface="+mn-ea"/>
                          <a:sym typeface="+mn-ea"/>
                        </a:rPr>
                        <a:t>3</a:t>
                      </a:r>
                      <a:endParaRPr lang="en-US" altLang="zh-CN" sz="1200" b="0" kern="1200" baseline="30000" dirty="0">
                        <a:solidFill>
                          <a:schemeClr val="tx1"/>
                        </a:solidFill>
                        <a:latin typeface="+mn-ea"/>
                        <a:ea typeface="+mn-ea"/>
                        <a:cs typeface="+mn-cs"/>
                        <a:sym typeface="+mn-ea"/>
                      </a:endParaRPr>
                    </a:p>
                  </a:txBody>
                  <a:tcPr anchor="ctr">
                    <a:lnL>
                      <a:noFill/>
                    </a:lnL>
                    <a:lnR>
                      <a:noFill/>
                    </a:lnR>
                    <a:lnT w="6350" cap="flat" cmpd="sng" algn="ctr">
                      <a:solidFill>
                        <a:srgbClr val="5B9BD5"/>
                      </a:solidFill>
                      <a:prstDash val="solid"/>
                      <a:miter lim="800000"/>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mn-ea"/>
                          <a:sym typeface="+mn-ea"/>
                        </a:rPr>
                        <a:t>强推荐，高质量</a:t>
                      </a:r>
                      <a:endParaRPr lang="en-US" altLang="zh-CN" sz="1200" b="0" kern="1200" dirty="0">
                        <a:solidFill>
                          <a:schemeClr val="tx1"/>
                        </a:solidFill>
                        <a:latin typeface="+mn-ea"/>
                        <a:ea typeface="+mn-ea"/>
                        <a:cs typeface="+mn-cs"/>
                      </a:endParaRPr>
                    </a:p>
                  </a:txBody>
                  <a:tcPr anchor="ctr">
                    <a:lnL>
                      <a:noFill/>
                    </a:lnL>
                    <a:lnR w="9525" cap="flat" cmpd="sng" algn="ctr">
                      <a:no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925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dirty="0">
                          <a:latin typeface="+mn-ea"/>
                          <a:sym typeface="+mn-ea"/>
                        </a:rPr>
                        <a:t>中国医师协会新生儿科医师分会</a:t>
                      </a:r>
                      <a:endParaRPr lang="zh-CN" altLang="en-US" sz="1200" b="1" dirty="0">
                        <a:effectLst/>
                      </a:endParaRPr>
                    </a:p>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1200" b="1" kern="1200" dirty="0">
                        <a:solidFill>
                          <a:schemeClr val="tx1"/>
                        </a:solidFill>
                        <a:latin typeface="+mn-ea"/>
                        <a:ea typeface="+mn-ea"/>
                        <a:cs typeface="+mn-cs"/>
                      </a:endParaRPr>
                    </a:p>
                  </a:txBody>
                  <a:tcPr anchor="ctr">
                    <a:lnL w="9525" cap="flat" cmpd="sng" algn="ctr">
                      <a:noFill/>
                      <a:prstDash val="solid"/>
                      <a:round/>
                      <a:headEnd type="none" w="med" len="med"/>
                      <a:tailEnd type="none" w="med" len="med"/>
                    </a:lnL>
                    <a:lnR>
                      <a:noFill/>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latin typeface="+mn-ea"/>
                          <a:sym typeface="+mn-ea"/>
                        </a:rPr>
                        <a:t>一氧化氮吸入治疗在新生儿重症监护病房的应用指南（</a:t>
                      </a:r>
                      <a:r>
                        <a:rPr lang="en-US" altLang="zh-CN" sz="1200" dirty="0">
                          <a:latin typeface="+mn-ea"/>
                          <a:sym typeface="+mn-ea"/>
                        </a:rPr>
                        <a:t>2019</a:t>
                      </a:r>
                      <a:r>
                        <a:rPr lang="zh-CN" altLang="en-US" sz="1200" dirty="0">
                          <a:latin typeface="+mn-ea"/>
                          <a:sym typeface="+mn-ea"/>
                        </a:rPr>
                        <a:t>版</a:t>
                      </a:r>
                      <a:r>
                        <a:rPr lang="en-US" altLang="zh-CN" sz="1200" dirty="0">
                          <a:latin typeface="+mn-ea"/>
                          <a:sym typeface="+mn-ea"/>
                        </a:rPr>
                        <a:t>)</a:t>
                      </a:r>
                      <a:r>
                        <a:rPr lang="en-US" altLang="zh-CN" sz="1200" baseline="30000" dirty="0">
                          <a:latin typeface="+mn-ea"/>
                          <a:sym typeface="+mn-ea"/>
                        </a:rPr>
                        <a:t>4</a:t>
                      </a:r>
                      <a:endParaRPr lang="en-US" altLang="zh-CN" sz="1200" b="0" kern="1200" baseline="30000" dirty="0">
                        <a:solidFill>
                          <a:schemeClr val="tx1"/>
                        </a:solidFill>
                        <a:latin typeface="+mn-ea"/>
                        <a:ea typeface="+mn-ea"/>
                        <a:cs typeface="+mn-cs"/>
                        <a:sym typeface="+mn-ea"/>
                      </a:endParaRPr>
                    </a:p>
                  </a:txBody>
                  <a:tcPr anchor="ctr">
                    <a:lnL>
                      <a:noFill/>
                    </a:lnL>
                    <a:lnR>
                      <a:noFill/>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latin typeface="+mn-ea"/>
                          <a:sym typeface="+mn-ea"/>
                        </a:rPr>
                        <a:t>强推荐，高质量</a:t>
                      </a:r>
                      <a:endParaRPr lang="en-US" altLang="zh-CN" sz="1200" b="0" kern="1200" dirty="0">
                        <a:solidFill>
                          <a:schemeClr val="tx1"/>
                        </a:solidFill>
                        <a:latin typeface="+mn-ea"/>
                        <a:ea typeface="+mn-ea"/>
                        <a:cs typeface="+mn-cs"/>
                      </a:endParaRPr>
                    </a:p>
                    <a:p>
                      <a:pPr algn="ctr"/>
                      <a:endParaRPr lang="en-US" altLang="zh-CN" sz="1200" b="0" kern="1200" dirty="0">
                        <a:solidFill>
                          <a:schemeClr val="tx1"/>
                        </a:solidFill>
                        <a:latin typeface="+mn-ea"/>
                        <a:ea typeface="+mn-ea"/>
                        <a:cs typeface="+mn-cs"/>
                      </a:endParaRPr>
                    </a:p>
                  </a:txBody>
                  <a:tcPr anchor="ctr">
                    <a:lnL>
                      <a:noFill/>
                    </a:lnL>
                    <a:lnR w="9525" cap="flat" cmpd="sng" algn="ctr">
                      <a:no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13873">
                <a:tc>
                  <a:txBody>
                    <a:bodyPr/>
                    <a:lstStyle/>
                    <a:p>
                      <a:pPr algn="ctr"/>
                      <a:r>
                        <a:rPr lang="zh-CN" altLang="en-US" sz="1200" b="1" dirty="0">
                          <a:solidFill>
                            <a:srgbClr val="242021"/>
                          </a:solidFill>
                          <a:effectLst/>
                          <a:latin typeface="FZKTK--GBK1-0"/>
                          <a:sym typeface="+mn-ea"/>
                        </a:rPr>
                        <a:t>中华医学会呼吸病学分会呼吸治疗学组</a:t>
                      </a:r>
                      <a:endParaRPr lang="zh-CN" altLang="en-US" sz="1200" b="1" dirty="0">
                        <a:effectLst/>
                      </a:endParaRPr>
                    </a:p>
                  </a:txBody>
                  <a:tcPr anchor="ctr">
                    <a:lnL w="9525" cap="flat" cmpd="sng" algn="ctr">
                      <a:noFill/>
                      <a:prstDash val="solid"/>
                      <a:round/>
                      <a:headEnd type="none" w="med" len="med"/>
                      <a:tailEnd type="none" w="med" len="med"/>
                    </a:lnL>
                    <a:lnR>
                      <a:noFill/>
                    </a:lnR>
                    <a:lnT w="6350" cap="flat" cmpd="sng" algn="ctr">
                      <a:solidFill>
                        <a:srgbClr val="5B9BD5"/>
                      </a:solid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effectLst/>
                          <a:latin typeface="+mn-ea"/>
                          <a:sym typeface="+mn-ea"/>
                        </a:rPr>
                        <a:t>一氧化氮吸入疗法临床应用专家共识（</a:t>
                      </a:r>
                      <a:r>
                        <a:rPr lang="en-US" altLang="zh-CN" sz="1200" dirty="0">
                          <a:effectLst/>
                          <a:latin typeface="+mn-ea"/>
                          <a:sym typeface="+mn-ea"/>
                        </a:rPr>
                        <a:t>2024</a:t>
                      </a:r>
                      <a:r>
                        <a:rPr lang="zh-CN" altLang="en-US" sz="1200" dirty="0">
                          <a:effectLst/>
                          <a:latin typeface="+mn-ea"/>
                          <a:sym typeface="+mn-ea"/>
                        </a:rPr>
                        <a:t>版）</a:t>
                      </a:r>
                      <a:r>
                        <a:rPr lang="en-US" altLang="zh-CN" sz="1200" baseline="30000" dirty="0">
                          <a:latin typeface="+mn-ea"/>
                          <a:sym typeface="+mn-ea"/>
                        </a:rPr>
                        <a:t>5</a:t>
                      </a:r>
                      <a:endParaRPr lang="en-US" altLang="zh-CN" sz="1200" b="0" kern="1200" baseline="30000" dirty="0">
                        <a:solidFill>
                          <a:schemeClr val="tx1"/>
                        </a:solidFill>
                        <a:latin typeface="+mn-ea"/>
                        <a:ea typeface="+mn-ea"/>
                        <a:cs typeface="+mn-cs"/>
                        <a:sym typeface="+mn-ea"/>
                      </a:endParaRPr>
                    </a:p>
                  </a:txBody>
                  <a:tcPr anchor="ctr">
                    <a:lnL>
                      <a:noFill/>
                    </a:lnL>
                    <a:lnR>
                      <a:noFill/>
                    </a:lnR>
                    <a:lnT w="6350" cap="flat" cmpd="sng" algn="ctr">
                      <a:solidFill>
                        <a:srgbClr val="5B9BD5"/>
                      </a:solid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dirty="0">
                          <a:effectLst/>
                          <a:latin typeface="+mn-ea"/>
                          <a:sym typeface="+mn-ea"/>
                        </a:rPr>
                        <a:t>iNO </a:t>
                      </a:r>
                      <a:r>
                        <a:rPr lang="zh-CN" altLang="en-US" sz="1200" dirty="0">
                          <a:effectLst/>
                          <a:latin typeface="+mn-ea"/>
                          <a:sym typeface="+mn-ea"/>
                        </a:rPr>
                        <a:t>疗法唯一批准的适应证为</a:t>
                      </a:r>
                      <a:r>
                        <a:rPr lang="en-US" altLang="zh-CN" sz="1200" dirty="0">
                          <a:effectLst/>
                          <a:latin typeface="+mn-ea"/>
                          <a:sym typeface="+mn-ea"/>
                        </a:rPr>
                        <a:t>PPHN</a:t>
                      </a:r>
                      <a:r>
                        <a:rPr lang="zh-CN" altLang="en-US" sz="1200" dirty="0">
                          <a:effectLst/>
                          <a:latin typeface="+mn-ea"/>
                          <a:sym typeface="+mn-ea"/>
                        </a:rPr>
                        <a:t>。</a:t>
                      </a:r>
                      <a:endParaRPr lang="en-US" altLang="zh-CN" sz="1200" b="0" kern="1200" dirty="0">
                        <a:solidFill>
                          <a:schemeClr val="tx1"/>
                        </a:solidFill>
                        <a:latin typeface="+mn-ea"/>
                        <a:ea typeface="+mn-ea"/>
                        <a:cs typeface="+mn-cs"/>
                      </a:endParaRPr>
                    </a:p>
                  </a:txBody>
                  <a:tcPr anchor="ctr">
                    <a:lnL>
                      <a:noFill/>
                    </a:lnL>
                    <a:lnR w="9525" cap="flat" cmpd="sng" algn="ctr">
                      <a:noFill/>
                      <a:prstDash val="solid"/>
                      <a:round/>
                      <a:headEnd type="none" w="med" len="med"/>
                      <a:tailEnd type="none" w="med" len="med"/>
                    </a:lnR>
                    <a:lnT w="6350" cap="flat" cmpd="sng" algn="ctr">
                      <a:solidFill>
                        <a:srgbClr val="5B9BD5"/>
                      </a:solid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3" name="圆角矩形 52"/>
          <p:cNvSpPr/>
          <p:nvPr>
            <p:custDataLst>
              <p:tags r:id="rId3"/>
            </p:custDataLst>
          </p:nvPr>
        </p:nvSpPr>
        <p:spPr>
          <a:xfrm>
            <a:off x="8020050" y="956937"/>
            <a:ext cx="3676651" cy="4794707"/>
          </a:xfrm>
          <a:prstGeom prst="roundRect">
            <a:avLst>
              <a:gd name="adj" fmla="val 3260"/>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pic>
        <p:nvPicPr>
          <p:cNvPr id="14" name="图片 13" descr="文本, 信件&#10;&#10;描述已自动生成"/>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8206740" y="1129117"/>
            <a:ext cx="3303270" cy="2813516"/>
          </a:xfrm>
          <a:prstGeom prst="rect">
            <a:avLst/>
          </a:prstGeom>
          <a:ln>
            <a:noFill/>
          </a:ln>
          <a:effectLst>
            <a:outerShdw blurRad="190500" algn="tl" rotWithShape="0">
              <a:srgbClr val="0092D8">
                <a:alpha val="70000"/>
              </a:srgbClr>
            </a:outerShdw>
          </a:effectLst>
        </p:spPr>
      </p:pic>
      <p:sp>
        <p:nvSpPr>
          <p:cNvPr id="15" name="文本框 9"/>
          <p:cNvSpPr txBox="1"/>
          <p:nvPr/>
        </p:nvSpPr>
        <p:spPr>
          <a:xfrm>
            <a:off x="8206740" y="4114630"/>
            <a:ext cx="3303270" cy="14890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just">
              <a:lnSpc>
                <a:spcPct val="130000"/>
              </a:lnSpc>
            </a:pPr>
            <a:r>
              <a:rPr lang="zh-CN" altLang="en-US" sz="1400" dirty="0">
                <a:latin typeface="+mn-ea"/>
              </a:rPr>
              <a:t>“本品已在境外上市，具备较为充分的临床研究证据及上市后应用资料，支持本品临床使用的安全性及有效性，并且，从目前获得的临床研究证据看，</a:t>
            </a:r>
            <a:r>
              <a:rPr lang="zh-CN" altLang="en-US" sz="1400" b="1" dirty="0">
                <a:solidFill>
                  <a:srgbClr val="C00000"/>
                </a:solidFill>
                <a:latin typeface="+mn-ea"/>
              </a:rPr>
              <a:t>本品相比于其他治疗手段具有明显临床优势</a:t>
            </a:r>
            <a:r>
              <a:rPr lang="zh-CN" altLang="en-US" sz="1400" dirty="0">
                <a:latin typeface="+mn-ea"/>
              </a:rPr>
              <a:t>。</a:t>
            </a:r>
            <a:r>
              <a:rPr lang="zh-CN" altLang="en-US" sz="1400" dirty="0">
                <a:latin typeface="Arial" panose="020B0604020202020204" pitchFamily="34" charset="0"/>
                <a:ea typeface="思源黑体 CN Bold" panose="020B0800000000000000" charset="-122"/>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创新性</a:t>
            </a:r>
          </a:p>
        </p:txBody>
      </p:sp>
      <p:grpSp>
        <p:nvGrpSpPr>
          <p:cNvPr id="3" name="组合 2"/>
          <p:cNvGrpSpPr/>
          <p:nvPr/>
        </p:nvGrpSpPr>
        <p:grpSpPr>
          <a:xfrm>
            <a:off x="495935" y="324485"/>
            <a:ext cx="443230" cy="521335"/>
            <a:chOff x="781" y="511"/>
            <a:chExt cx="698" cy="821"/>
          </a:xfrm>
        </p:grpSpPr>
        <p:sp>
          <p:nvSpPr>
            <p:cNvPr id="4" name="六边形 3"/>
            <p:cNvSpPr/>
            <p:nvPr>
              <p:custDataLst>
                <p:tags r:id="rId7"/>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5" name="六边形 4"/>
            <p:cNvSpPr/>
            <p:nvPr>
              <p:custDataLst>
                <p:tags r:id="rId8"/>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04</a:t>
              </a:r>
            </a:p>
          </p:txBody>
        </p:sp>
      </p:grpSp>
      <p:sp>
        <p:nvSpPr>
          <p:cNvPr id="20" name="圆角矩形 52"/>
          <p:cNvSpPr/>
          <p:nvPr>
            <p:custDataLst>
              <p:tags r:id="rId1"/>
            </p:custDataLst>
          </p:nvPr>
        </p:nvSpPr>
        <p:spPr>
          <a:xfrm>
            <a:off x="524034" y="807420"/>
            <a:ext cx="11216957" cy="2219656"/>
          </a:xfrm>
          <a:prstGeom prst="roundRect">
            <a:avLst>
              <a:gd name="adj" fmla="val 590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custDataLst>
              <p:tags r:id="rId2"/>
            </p:custDataLst>
          </p:nvPr>
        </p:nvSpPr>
        <p:spPr>
          <a:xfrm>
            <a:off x="669884" y="909321"/>
            <a:ext cx="8327104" cy="1895904"/>
          </a:xfrm>
          <a:prstGeom prst="rect">
            <a:avLst/>
          </a:prstGeom>
          <a:noFill/>
        </p:spPr>
        <p:txBody>
          <a:bodyPr wrap="square">
            <a:spAutoFit/>
          </a:bodyPr>
          <a:lstStyle/>
          <a:p>
            <a:pPr marL="0" lvl="1" algn="just" fontAlgn="auto">
              <a:lnSpc>
                <a:spcPct val="120000"/>
              </a:lnSpc>
            </a:pPr>
            <a:r>
              <a:rPr lang="zh-CN" altLang="en-US" b="1" kern="0" dirty="0">
                <a:solidFill>
                  <a:schemeClr val="tx1"/>
                </a:solidFill>
                <a:latin typeface="+mn-ea"/>
              </a:rPr>
              <a:t>创新程度：</a:t>
            </a:r>
            <a:endParaRPr lang="en-US" altLang="zh-CN" b="1" kern="0" dirty="0">
              <a:solidFill>
                <a:schemeClr val="tx1"/>
              </a:solidFill>
              <a:latin typeface="+mn-ea"/>
            </a:endParaRPr>
          </a:p>
          <a:p>
            <a:r>
              <a:rPr lang="en-US" altLang="zh-CN" sz="1600" dirty="0"/>
              <a:t>1</a:t>
            </a:r>
            <a:r>
              <a:rPr lang="zh-CN" altLang="en-US" sz="1600" dirty="0"/>
              <a:t>：</a:t>
            </a:r>
            <a:r>
              <a:rPr lang="zh-CN" altLang="zh-CN" sz="1600" dirty="0">
                <a:latin typeface="+mn-ea"/>
              </a:rPr>
              <a:t>吸入用一氧化氮气体是国内唯一获得批准的</a:t>
            </a:r>
            <a:r>
              <a:rPr lang="zh-CN" altLang="zh-CN" sz="1600" b="1" dirty="0">
                <a:latin typeface="+mn-ea"/>
              </a:rPr>
              <a:t>医用一氧化氮气体</a:t>
            </a:r>
            <a:r>
              <a:rPr lang="zh-CN" altLang="zh-CN" sz="1600" dirty="0">
                <a:latin typeface="+mn-ea"/>
              </a:rPr>
              <a:t>。</a:t>
            </a:r>
            <a:endParaRPr lang="en-US" altLang="zh-CN" sz="1600" dirty="0">
              <a:latin typeface="+mn-ea"/>
            </a:endParaRPr>
          </a:p>
          <a:p>
            <a:r>
              <a:rPr lang="en-US" altLang="zh-CN" sz="1600" dirty="0">
                <a:latin typeface="+mn-ea"/>
              </a:rPr>
              <a:t>2</a:t>
            </a:r>
            <a:r>
              <a:rPr lang="zh-CN" altLang="en-US" sz="1600" dirty="0">
                <a:latin typeface="+mn-ea"/>
              </a:rPr>
              <a:t>：</a:t>
            </a:r>
            <a:r>
              <a:rPr lang="zh-CN" altLang="zh-CN" sz="1600" dirty="0">
                <a:latin typeface="+mn-ea"/>
              </a:rPr>
              <a:t>吸入用一氧化氮被美国药监局认定为</a:t>
            </a:r>
            <a:r>
              <a:rPr lang="zh-CN" altLang="zh-CN" sz="1600" b="1" dirty="0">
                <a:latin typeface="+mn-ea"/>
              </a:rPr>
              <a:t>孤儿药</a:t>
            </a:r>
            <a:r>
              <a:rPr lang="zh-CN" altLang="zh-CN" sz="1600" dirty="0">
                <a:latin typeface="+mn-ea"/>
              </a:rPr>
              <a:t>。</a:t>
            </a:r>
            <a:endParaRPr lang="en-US" altLang="zh-CN" sz="1600" dirty="0">
              <a:latin typeface="+mn-ea"/>
            </a:endParaRPr>
          </a:p>
          <a:p>
            <a:r>
              <a:rPr lang="en-US" altLang="zh-CN" sz="1600" dirty="0">
                <a:latin typeface="+mn-ea"/>
              </a:rPr>
              <a:t>3</a:t>
            </a:r>
            <a:r>
              <a:rPr lang="zh-CN" altLang="en-US" sz="1600" dirty="0">
                <a:latin typeface="+mn-ea"/>
              </a:rPr>
              <a:t>：</a:t>
            </a:r>
            <a:r>
              <a:rPr lang="zh-CN" altLang="zh-CN" sz="1600" dirty="0">
                <a:latin typeface="+mn-ea"/>
              </a:rPr>
              <a:t>创新的作用机理：</a:t>
            </a:r>
            <a:r>
              <a:rPr lang="en-US" altLang="zh-CN" sz="1600" dirty="0">
                <a:latin typeface="+mn-ea"/>
              </a:rPr>
              <a:t>1</a:t>
            </a:r>
            <a:r>
              <a:rPr lang="zh-CN" altLang="zh-CN" sz="1600" dirty="0">
                <a:latin typeface="+mn-ea"/>
              </a:rPr>
              <a:t>）靶向作用于肺血管，迅速降低肺动脉压力。</a:t>
            </a:r>
            <a:r>
              <a:rPr lang="en-US" altLang="zh-CN" sz="1600" dirty="0">
                <a:latin typeface="+mn-ea"/>
              </a:rPr>
              <a:t>2</a:t>
            </a:r>
            <a:r>
              <a:rPr lang="zh-CN" altLang="zh-CN" sz="1600" dirty="0">
                <a:latin typeface="+mn-ea"/>
              </a:rPr>
              <a:t>）改善通气血流比（</a:t>
            </a:r>
            <a:r>
              <a:rPr lang="en-US" altLang="zh-CN" sz="1600" dirty="0">
                <a:latin typeface="+mn-ea"/>
              </a:rPr>
              <a:t>V/Q</a:t>
            </a:r>
            <a:r>
              <a:rPr lang="zh-CN" altLang="zh-CN" sz="1600" dirty="0">
                <a:latin typeface="+mn-ea"/>
              </a:rPr>
              <a:t>），从而迅速纠正患儿缺氧状态。</a:t>
            </a:r>
            <a:r>
              <a:rPr lang="en-US" altLang="zh-CN" sz="1600" dirty="0">
                <a:latin typeface="+mn-ea"/>
              </a:rPr>
              <a:t>3</a:t>
            </a:r>
            <a:r>
              <a:rPr lang="zh-CN" altLang="zh-CN" sz="1600" dirty="0">
                <a:latin typeface="+mn-ea"/>
              </a:rPr>
              <a:t>）一氧化氮与血红蛋白结合后迅速失活，半衰期短，因此对体循环影响小，</a:t>
            </a:r>
            <a:r>
              <a:rPr lang="zh-CN" altLang="zh-CN" sz="1600" b="1" dirty="0">
                <a:latin typeface="+mn-ea"/>
              </a:rPr>
              <a:t>安全性高</a:t>
            </a:r>
            <a:r>
              <a:rPr lang="zh-CN" altLang="zh-CN" sz="1600" dirty="0">
                <a:latin typeface="+mn-ea"/>
              </a:rPr>
              <a:t>。</a:t>
            </a:r>
            <a:endParaRPr lang="en-US" altLang="zh-CN" sz="1600" dirty="0">
              <a:latin typeface="+mn-ea"/>
            </a:endParaRPr>
          </a:p>
          <a:p>
            <a:r>
              <a:rPr lang="en-US" altLang="zh-CN" sz="1600" dirty="0">
                <a:latin typeface="+mn-ea"/>
              </a:rPr>
              <a:t>4</a:t>
            </a:r>
            <a:r>
              <a:rPr lang="zh-CN" altLang="en-US" sz="1600" dirty="0">
                <a:latin typeface="+mn-ea"/>
              </a:rPr>
              <a:t>：</a:t>
            </a:r>
            <a:r>
              <a:rPr lang="zh-CN" altLang="zh-CN" sz="1600" dirty="0">
                <a:latin typeface="+mn-ea"/>
              </a:rPr>
              <a:t>吸入用一氧化氮是《第二批鼓励研发申报儿童药品清单》中的</a:t>
            </a:r>
            <a:r>
              <a:rPr lang="zh-CN" altLang="en-US" sz="1600" dirty="0">
                <a:latin typeface="+mn-ea"/>
              </a:rPr>
              <a:t>药品</a:t>
            </a:r>
            <a:r>
              <a:rPr lang="zh-CN" altLang="zh-CN" sz="1600" dirty="0">
                <a:latin typeface="+mn-ea"/>
              </a:rPr>
              <a:t>。</a:t>
            </a:r>
          </a:p>
        </p:txBody>
      </p:sp>
      <p:pic>
        <p:nvPicPr>
          <p:cNvPr id="9" name="Picture 2" descr="RealEndoAlveolus"/>
          <p:cNvPicPr>
            <a:picLocks noChangeAspect="1"/>
          </p:cNvPicPr>
          <p:nvPr/>
        </p:nvPicPr>
        <p:blipFill>
          <a:blip r:embed="rId10"/>
          <a:stretch>
            <a:fillRect/>
          </a:stretch>
        </p:blipFill>
        <p:spPr>
          <a:xfrm>
            <a:off x="9051164" y="1006768"/>
            <a:ext cx="2290926" cy="1675820"/>
          </a:xfrm>
          <a:prstGeom prst="rect">
            <a:avLst/>
          </a:prstGeom>
          <a:noFill/>
          <a:ln w="9525">
            <a:noFill/>
          </a:ln>
        </p:spPr>
      </p:pic>
      <p:sp>
        <p:nvSpPr>
          <p:cNvPr id="24" name="文本框 7"/>
          <p:cNvSpPr txBox="1"/>
          <p:nvPr/>
        </p:nvSpPr>
        <p:spPr>
          <a:xfrm>
            <a:off x="9029406" y="2682588"/>
            <a:ext cx="2334442" cy="275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latin typeface="Arial" panose="020B0604020202020204" pitchFamily="34" charset="0"/>
                <a:ea typeface="思源黑体 CN Bold" panose="020B0800000000000000" charset="-122"/>
              </a:rPr>
              <a:t>吸入性一氧化氮作用机制示意图</a:t>
            </a:r>
          </a:p>
        </p:txBody>
      </p:sp>
      <p:sp>
        <p:nvSpPr>
          <p:cNvPr id="26" name="圆角矩形 52"/>
          <p:cNvSpPr/>
          <p:nvPr>
            <p:custDataLst>
              <p:tags r:id="rId3"/>
            </p:custDataLst>
          </p:nvPr>
        </p:nvSpPr>
        <p:spPr>
          <a:xfrm>
            <a:off x="495616" y="3159901"/>
            <a:ext cx="5655701" cy="2940119"/>
          </a:xfrm>
          <a:prstGeom prst="roundRect">
            <a:avLst>
              <a:gd name="adj" fmla="val 590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custDataLst>
              <p:tags r:id="rId4"/>
            </p:custDataLst>
          </p:nvPr>
        </p:nvSpPr>
        <p:spPr>
          <a:xfrm>
            <a:off x="674565" y="3159901"/>
            <a:ext cx="5024788" cy="2763449"/>
          </a:xfrm>
          <a:prstGeom prst="rect">
            <a:avLst/>
          </a:prstGeom>
          <a:noFill/>
        </p:spPr>
        <p:txBody>
          <a:bodyPr wrap="square">
            <a:spAutoFit/>
          </a:bodyPr>
          <a:lstStyle/>
          <a:p>
            <a:pPr marL="0" lvl="1" algn="just" fontAlgn="auto">
              <a:lnSpc>
                <a:spcPct val="120000"/>
              </a:lnSpc>
            </a:pPr>
            <a:r>
              <a:rPr lang="zh-CN" altLang="en-US" b="1" kern="0" dirty="0">
                <a:solidFill>
                  <a:schemeClr val="tx1"/>
                </a:solidFill>
                <a:latin typeface="+mn-ea"/>
              </a:rPr>
              <a:t>创新的应用方式：</a:t>
            </a:r>
            <a:endParaRPr lang="zh-CN" altLang="en-US" kern="0" dirty="0">
              <a:solidFill>
                <a:schemeClr val="tx1"/>
              </a:solidFill>
              <a:latin typeface="+mn-ea"/>
            </a:endParaRPr>
          </a:p>
          <a:p>
            <a:pPr marL="0" lvl="1" algn="just" fontAlgn="auto">
              <a:lnSpc>
                <a:spcPct val="120000"/>
              </a:lnSpc>
            </a:pPr>
            <a:r>
              <a:rPr lang="en-US" altLang="zh-CN" sz="1600" kern="0" dirty="0">
                <a:solidFill>
                  <a:schemeClr val="tx1"/>
                </a:solidFill>
                <a:latin typeface="+mn-ea"/>
              </a:rPr>
              <a:t>1</a:t>
            </a:r>
            <a:r>
              <a:rPr lang="zh-CN" altLang="en-US" sz="1600" kern="0" dirty="0">
                <a:solidFill>
                  <a:schemeClr val="tx1"/>
                </a:solidFill>
                <a:latin typeface="+mn-ea"/>
              </a:rPr>
              <a:t>：对于需要呼吸支持治疗的新生儿人群，吸入治  疗应用更便捷，更符合危重新生儿的</a:t>
            </a:r>
            <a:r>
              <a:rPr lang="zh-CN" altLang="en-US" sz="1600" b="1" kern="0" dirty="0">
                <a:solidFill>
                  <a:schemeClr val="tx1"/>
                </a:solidFill>
                <a:latin typeface="+mn-ea"/>
              </a:rPr>
              <a:t>用药需求，为</a:t>
            </a:r>
            <a:r>
              <a:rPr lang="en-US" altLang="zh-CN" sz="1600" b="1" kern="0" dirty="0">
                <a:solidFill>
                  <a:schemeClr val="tx1"/>
                </a:solidFill>
                <a:latin typeface="+mn-ea"/>
              </a:rPr>
              <a:t>PPHN</a:t>
            </a:r>
            <a:r>
              <a:rPr lang="zh-CN" altLang="en-US" sz="1600" b="1" kern="0" dirty="0">
                <a:solidFill>
                  <a:schemeClr val="tx1"/>
                </a:solidFill>
                <a:latin typeface="+mn-ea"/>
              </a:rPr>
              <a:t>治疗标准手段</a:t>
            </a:r>
            <a:r>
              <a:rPr lang="zh-CN" altLang="en-US" sz="1600" kern="0" dirty="0">
                <a:solidFill>
                  <a:schemeClr val="tx1"/>
                </a:solidFill>
                <a:latin typeface="+mn-ea"/>
              </a:rPr>
              <a:t>。</a:t>
            </a:r>
          </a:p>
          <a:p>
            <a:pPr marL="0" lvl="1" algn="just" fontAlgn="auto">
              <a:lnSpc>
                <a:spcPct val="120000"/>
              </a:lnSpc>
            </a:pPr>
            <a:r>
              <a:rPr lang="en-US" altLang="zh-CN" sz="1600" dirty="0"/>
              <a:t>2</a:t>
            </a:r>
            <a:r>
              <a:rPr lang="zh-CN" altLang="en-US" sz="1600" dirty="0"/>
              <a:t>：</a:t>
            </a:r>
            <a:r>
              <a:rPr lang="zh-CN" altLang="zh-CN" sz="1600" dirty="0"/>
              <a:t>吸入治疗，根据</a:t>
            </a:r>
            <a:r>
              <a:rPr lang="zh-CN" altLang="zh-CN" sz="1600" b="1" dirty="0"/>
              <a:t>氧合结果进行剂量调节</a:t>
            </a:r>
            <a:r>
              <a:rPr lang="zh-CN" altLang="zh-CN" sz="1600" dirty="0"/>
              <a:t>，进一步保证</a:t>
            </a:r>
            <a:r>
              <a:rPr lang="zh-CN" altLang="zh-CN" sz="1600" b="1" dirty="0"/>
              <a:t>治疗效果</a:t>
            </a:r>
            <a:r>
              <a:rPr lang="zh-CN" altLang="zh-CN" sz="1600" dirty="0"/>
              <a:t>。</a:t>
            </a:r>
            <a:endParaRPr lang="en-US" altLang="zh-CN" sz="1600" dirty="0"/>
          </a:p>
          <a:p>
            <a:pPr marL="0" lvl="1" algn="just">
              <a:lnSpc>
                <a:spcPct val="120000"/>
              </a:lnSpc>
            </a:pPr>
            <a:r>
              <a:rPr lang="en-US" altLang="zh-CN" sz="1600" kern="0" dirty="0">
                <a:latin typeface="+mn-ea"/>
              </a:rPr>
              <a:t>3</a:t>
            </a:r>
            <a:r>
              <a:rPr lang="zh-CN" altLang="en-US" sz="1600" kern="0" dirty="0">
                <a:latin typeface="+mn-ea"/>
              </a:rPr>
              <a:t>：吸入治疗比口服治疗的</a:t>
            </a:r>
            <a:r>
              <a:rPr lang="zh-CN" altLang="en-US" sz="1600" b="1" kern="0" dirty="0">
                <a:latin typeface="+mn-ea"/>
              </a:rPr>
              <a:t>起效更迅速，符合临床急救用药应用方式</a:t>
            </a:r>
            <a:r>
              <a:rPr lang="zh-CN" altLang="en-US" sz="1600" kern="0" dirty="0">
                <a:latin typeface="+mn-ea"/>
              </a:rPr>
              <a:t>。</a:t>
            </a:r>
          </a:p>
          <a:p>
            <a:pPr marL="215900" lvl="1" indent="-215900" algn="just" fontAlgn="auto">
              <a:lnSpc>
                <a:spcPct val="120000"/>
              </a:lnSpc>
              <a:buFont typeface="Arial" panose="020B0604020202020204" pitchFamily="34" charset="0"/>
              <a:buChar char="•"/>
            </a:pPr>
            <a:endParaRPr lang="zh-CN" altLang="en-US" sz="1600" kern="0" dirty="0">
              <a:solidFill>
                <a:schemeClr val="tx1"/>
              </a:solidFill>
              <a:latin typeface="+mn-ea"/>
            </a:endParaRPr>
          </a:p>
        </p:txBody>
      </p:sp>
      <p:sp>
        <p:nvSpPr>
          <p:cNvPr id="30" name="圆角矩形 52"/>
          <p:cNvSpPr/>
          <p:nvPr>
            <p:custDataLst>
              <p:tags r:id="rId5"/>
            </p:custDataLst>
          </p:nvPr>
        </p:nvSpPr>
        <p:spPr>
          <a:xfrm>
            <a:off x="6431797" y="3159901"/>
            <a:ext cx="5324369" cy="2940119"/>
          </a:xfrm>
          <a:prstGeom prst="roundRect">
            <a:avLst>
              <a:gd name="adj" fmla="val 590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custDataLst>
              <p:tags r:id="rId6"/>
            </p:custDataLst>
          </p:nvPr>
        </p:nvSpPr>
        <p:spPr>
          <a:xfrm>
            <a:off x="6820971" y="3411870"/>
            <a:ext cx="4719083" cy="951030"/>
          </a:xfrm>
          <a:prstGeom prst="rect">
            <a:avLst/>
          </a:prstGeom>
          <a:noFill/>
        </p:spPr>
        <p:txBody>
          <a:bodyPr wrap="square">
            <a:spAutoFit/>
          </a:bodyPr>
          <a:lstStyle/>
          <a:p>
            <a:pPr marL="0" lvl="1" algn="just" fontAlgn="auto">
              <a:lnSpc>
                <a:spcPct val="120000"/>
              </a:lnSpc>
            </a:pPr>
            <a:r>
              <a:rPr lang="zh-CN" altLang="en-US" sz="1600" kern="0" dirty="0">
                <a:solidFill>
                  <a:schemeClr val="tx1"/>
                </a:solidFill>
                <a:latin typeface="+mn-ea"/>
              </a:rPr>
              <a:t>基于发现一氧化氮在心血管中的信号的传递功能，</a:t>
            </a:r>
            <a:r>
              <a:rPr lang="en-US" altLang="zh-CN" sz="1600" kern="0" dirty="0">
                <a:solidFill>
                  <a:schemeClr val="tx1"/>
                </a:solidFill>
                <a:latin typeface="+mn-ea"/>
              </a:rPr>
              <a:t>1998</a:t>
            </a:r>
            <a:r>
              <a:rPr lang="zh-CN" altLang="en-US" sz="1600" kern="0" dirty="0">
                <a:solidFill>
                  <a:schemeClr val="tx1"/>
                </a:solidFill>
                <a:latin typeface="+mn-ea"/>
              </a:rPr>
              <a:t>年的诺贝尔生理医学奖授予三位美国药理学家</a:t>
            </a:r>
            <a:r>
              <a:rPr lang="zh-CN" altLang="en-US" sz="1600" kern="0" dirty="0">
                <a:solidFill>
                  <a:schemeClr val="tx1"/>
                </a:solidFill>
                <a:latin typeface="Arial" panose="020B0604020202020204" pitchFamily="34" charset="0"/>
                <a:ea typeface="思源黑体 CN Bold" panose="020B0800000000000000" charset="-122"/>
              </a:rPr>
              <a:t>。</a:t>
            </a:r>
          </a:p>
        </p:txBody>
      </p:sp>
      <p:pic>
        <p:nvPicPr>
          <p:cNvPr id="12" name="图片 11" descr="图片包含 游戏机, 食物, 桌子, 盘子&#10;&#10;描述已自动生成"/>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57371" y="4417390"/>
            <a:ext cx="1686142" cy="1297838"/>
          </a:xfrm>
          <a:prstGeom prst="rect">
            <a:avLst/>
          </a:prstGeom>
        </p:spPr>
      </p:pic>
      <p:sp>
        <p:nvSpPr>
          <p:cNvPr id="13" name="文本框 20"/>
          <p:cNvSpPr txBox="1"/>
          <p:nvPr/>
        </p:nvSpPr>
        <p:spPr>
          <a:xfrm>
            <a:off x="6818639" y="4766225"/>
            <a:ext cx="1192922" cy="5988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dirty="0">
                <a:latin typeface="Arial" panose="020B0604020202020204" pitchFamily="34" charset="0"/>
                <a:ea typeface="思源黑体 CN Bold" panose="020B0800000000000000" charset="-122"/>
              </a:rPr>
              <a:t>一氧化氮</a:t>
            </a:r>
            <a:r>
              <a:rPr lang="en-US" altLang="zh-CN" sz="1100" dirty="0">
                <a:latin typeface="Arial" panose="020B0604020202020204" pitchFamily="34" charset="0"/>
                <a:ea typeface="思源黑体 CN Bold" panose="020B0800000000000000" charset="-122"/>
              </a:rPr>
              <a:t>:</a:t>
            </a:r>
          </a:p>
          <a:p>
            <a:pPr algn="ctr"/>
            <a:r>
              <a:rPr lang="zh-CN" altLang="en-US" sz="1100" dirty="0">
                <a:latin typeface="Arial" panose="020B0604020202020204" pitchFamily="34" charset="0"/>
                <a:ea typeface="思源黑体 CN Bold" panose="020B0800000000000000" charset="-122"/>
              </a:rPr>
              <a:t>获得诺贝尔奖的明星分子</a:t>
            </a:r>
          </a:p>
        </p:txBody>
      </p:sp>
      <p:pic>
        <p:nvPicPr>
          <p:cNvPr id="14" name="图片 13" descr="徽标&#10;&#10;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43512" y="4417389"/>
            <a:ext cx="1806054" cy="1297837"/>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mQ1N2JjYTQ2NzEyM2I1ODg5N2Y4MTRlYzFmZThlOGMifQ=="/>
  <p:tag name="KSO_WPP_MARK_KEY" val="b9089247-c82e-4044-bac9-9f74b74f9f43"/>
  <p:tag name="FULLTEXTBEAUTIFYED"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1302</TotalTime>
  <Words>2202</Words>
  <Application>Microsoft Office PowerPoint</Application>
  <PresentationFormat>宽屏</PresentationFormat>
  <Paragraphs>227</Paragraphs>
  <Slides>12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12</vt:i4>
      </vt:variant>
    </vt:vector>
  </HeadingPairs>
  <TitlesOfParts>
    <vt:vector size="19" baseType="lpstr">
      <vt:lpstr>Segoe UI</vt:lpstr>
      <vt:lpstr>仿宋</vt:lpstr>
      <vt:lpstr>Arial</vt:lpstr>
      <vt:lpstr>微软雅黑</vt:lpstr>
      <vt:lpstr>Wingdings</vt:lpstr>
      <vt:lpstr>FZKTK--GBK1-0</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杜毅思</dc:creator>
  <cp:lastModifiedBy>费广勇</cp:lastModifiedBy>
  <cp:revision>389</cp:revision>
  <dcterms:created xsi:type="dcterms:W3CDTF">2019-06-19T02:08:00Z</dcterms:created>
  <dcterms:modified xsi:type="dcterms:W3CDTF">2025-07-18T10:03:06Z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4CAAB3BB9DE149BAA09BE762034CEA86_13</vt:lpwstr>
  </property>
</Properties>
</file>