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952" r:id="rId2"/>
    <p:sldId id="257" r:id="rId3"/>
    <p:sldId id="3954" r:id="rId4"/>
    <p:sldId id="3964" r:id="rId5"/>
    <p:sldId id="3957" r:id="rId6"/>
    <p:sldId id="16669653" r:id="rId7"/>
    <p:sldId id="16669658" r:id="rId8"/>
    <p:sldId id="3961" r:id="rId9"/>
    <p:sldId id="16669659" r:id="rId10"/>
    <p:sldId id="269"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5194"/>
    <a:srgbClr val="F4ED91"/>
    <a:srgbClr val="99BF41"/>
    <a:srgbClr val="AF4184"/>
    <a:srgbClr val="9900CC"/>
    <a:srgbClr val="FF66CC"/>
    <a:srgbClr val="FEFDF8"/>
    <a:srgbClr val="FFFDF9"/>
    <a:srgbClr val="4472C4"/>
    <a:srgbClr val="0092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C4B04-0976-4FD2-A97E-DE0411693795}" v="6" dt="2022-09-05T07:48:23.281"/>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4660"/>
  </p:normalViewPr>
  <p:slideViewPr>
    <p:cSldViewPr snapToGrid="0">
      <p:cViewPr varScale="1">
        <p:scale>
          <a:sx n="125" d="100"/>
          <a:sy n="125" d="100"/>
        </p:scale>
        <p:origin x="96" y="132"/>
      </p:cViewPr>
      <p:guideLst/>
    </p:cSldViewPr>
  </p:slideViewPr>
  <p:notesTextViewPr>
    <p:cViewPr>
      <p:scale>
        <a:sx n="1" d="1"/>
        <a:sy n="1" d="1"/>
      </p:scale>
      <p:origin x="0" y="0"/>
    </p:cViewPr>
  </p:notesTextViewPr>
  <p:sorterViewPr>
    <p:cViewPr>
      <p:scale>
        <a:sx n="100" d="100"/>
        <a:sy n="100" d="100"/>
      </p:scale>
      <p:origin x="0" y="-26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任文波" userId="baaa0453-82cf-4b5d-94ce-5f74492028c2" providerId="ADAL" clId="{18AC4B04-0976-4FD2-A97E-DE0411693795}"/>
    <pc:docChg chg="modSld">
      <pc:chgData name="任文波" userId="baaa0453-82cf-4b5d-94ce-5f74492028c2" providerId="ADAL" clId="{18AC4B04-0976-4FD2-A97E-DE0411693795}" dt="2022-09-05T07:50:49.760" v="192" actId="1076"/>
      <pc:docMkLst>
        <pc:docMk/>
      </pc:docMkLst>
      <pc:sldChg chg="addSp modSp mod">
        <pc:chgData name="任文波" userId="baaa0453-82cf-4b5d-94ce-5f74492028c2" providerId="ADAL" clId="{18AC4B04-0976-4FD2-A97E-DE0411693795}" dt="2022-09-05T07:38:20.030" v="163" actId="171"/>
        <pc:sldMkLst>
          <pc:docMk/>
          <pc:sldMk cId="0" sldId="259"/>
        </pc:sldMkLst>
        <pc:spChg chg="add mod ord">
          <ac:chgData name="任文波" userId="baaa0453-82cf-4b5d-94ce-5f74492028c2" providerId="ADAL" clId="{18AC4B04-0976-4FD2-A97E-DE0411693795}" dt="2022-09-05T07:38:20.030" v="163" actId="171"/>
          <ac:spMkLst>
            <pc:docMk/>
            <pc:sldMk cId="0" sldId="259"/>
            <ac:spMk id="3" creationId="{6D0663A7-CA2E-2167-AE06-6E4FB3EA46BD}"/>
          </ac:spMkLst>
        </pc:spChg>
        <pc:spChg chg="mod">
          <ac:chgData name="任文波" userId="baaa0453-82cf-4b5d-94ce-5f74492028c2" providerId="ADAL" clId="{18AC4B04-0976-4FD2-A97E-DE0411693795}" dt="2022-09-05T07:35:24.048" v="157" actId="6549"/>
          <ac:spMkLst>
            <pc:docMk/>
            <pc:sldMk cId="0" sldId="259"/>
            <ac:spMk id="32" creationId="{C0F81015-2285-F5F9-EE33-4C67A7FF2357}"/>
          </ac:spMkLst>
        </pc:spChg>
        <pc:picChg chg="add mod">
          <ac:chgData name="任文波" userId="baaa0453-82cf-4b5d-94ce-5f74492028c2" providerId="ADAL" clId="{18AC4B04-0976-4FD2-A97E-DE0411693795}" dt="2022-09-05T07:37:54.621" v="159" actId="1076"/>
          <ac:picMkLst>
            <pc:docMk/>
            <pc:sldMk cId="0" sldId="259"/>
            <ac:picMk id="2" creationId="{8B2A7BD8-D449-7BAD-AB6A-83BD960B6BC9}"/>
          </ac:picMkLst>
        </pc:picChg>
      </pc:sldChg>
      <pc:sldChg chg="modSp mod">
        <pc:chgData name="任文波" userId="baaa0453-82cf-4b5d-94ce-5f74492028c2" providerId="ADAL" clId="{18AC4B04-0976-4FD2-A97E-DE0411693795}" dt="2022-09-05T07:49:50.173" v="188" actId="1076"/>
        <pc:sldMkLst>
          <pc:docMk/>
          <pc:sldMk cId="0" sldId="348"/>
        </pc:sldMkLst>
        <pc:spChg chg="mod">
          <ac:chgData name="任文波" userId="baaa0453-82cf-4b5d-94ce-5f74492028c2" providerId="ADAL" clId="{18AC4B04-0976-4FD2-A97E-DE0411693795}" dt="2022-09-05T07:49:50.173" v="188" actId="1076"/>
          <ac:spMkLst>
            <pc:docMk/>
            <pc:sldMk cId="0" sldId="348"/>
            <ac:spMk id="15" creationId="{9877E524-2B60-F77E-D411-9409F35161DA}"/>
          </ac:spMkLst>
        </pc:spChg>
      </pc:sldChg>
      <pc:sldChg chg="modSp mod">
        <pc:chgData name="任文波" userId="baaa0453-82cf-4b5d-94ce-5f74492028c2" providerId="ADAL" clId="{18AC4B04-0976-4FD2-A97E-DE0411693795}" dt="2022-09-05T07:50:03.122" v="189" actId="2711"/>
        <pc:sldMkLst>
          <pc:docMk/>
          <pc:sldMk cId="0" sldId="358"/>
        </pc:sldMkLst>
        <pc:spChg chg="mod">
          <ac:chgData name="任文波" userId="baaa0453-82cf-4b5d-94ce-5f74492028c2" providerId="ADAL" clId="{18AC4B04-0976-4FD2-A97E-DE0411693795}" dt="2022-09-05T07:50:03.122" v="189" actId="2711"/>
          <ac:spMkLst>
            <pc:docMk/>
            <pc:sldMk cId="0" sldId="358"/>
            <ac:spMk id="2" creationId="{00000000-0000-0000-0000-000000000000}"/>
          </ac:spMkLst>
        </pc:spChg>
        <pc:spChg chg="mod">
          <ac:chgData name="任文波" userId="baaa0453-82cf-4b5d-94ce-5f74492028c2" providerId="ADAL" clId="{18AC4B04-0976-4FD2-A97E-DE0411693795}" dt="2022-09-05T07:50:03.122" v="189" actId="2711"/>
          <ac:spMkLst>
            <pc:docMk/>
            <pc:sldMk cId="0" sldId="358"/>
            <ac:spMk id="30" creationId="{00000000-0000-0000-0000-000000000000}"/>
          </ac:spMkLst>
        </pc:spChg>
        <pc:spChg chg="mod">
          <ac:chgData name="任文波" userId="baaa0453-82cf-4b5d-94ce-5f74492028c2" providerId="ADAL" clId="{18AC4B04-0976-4FD2-A97E-DE0411693795}" dt="2022-09-05T07:50:03.122" v="189" actId="2711"/>
          <ac:spMkLst>
            <pc:docMk/>
            <pc:sldMk cId="0" sldId="358"/>
            <ac:spMk id="31" creationId="{00000000-0000-0000-0000-000000000000}"/>
          </ac:spMkLst>
        </pc:spChg>
        <pc:spChg chg="mod">
          <ac:chgData name="任文波" userId="baaa0453-82cf-4b5d-94ce-5f74492028c2" providerId="ADAL" clId="{18AC4B04-0976-4FD2-A97E-DE0411693795}" dt="2022-09-05T07:48:10.097" v="168" actId="1076"/>
          <ac:spMkLst>
            <pc:docMk/>
            <pc:sldMk cId="0" sldId="358"/>
            <ac:spMk id="35" creationId="{00000000-0000-0000-0000-000000000000}"/>
          </ac:spMkLst>
        </pc:spChg>
      </pc:sldChg>
      <pc:sldChg chg="modSp mod">
        <pc:chgData name="任文波" userId="baaa0453-82cf-4b5d-94ce-5f74492028c2" providerId="ADAL" clId="{18AC4B04-0976-4FD2-A97E-DE0411693795}" dt="2022-09-05T07:50:12.877" v="190" actId="2711"/>
        <pc:sldMkLst>
          <pc:docMk/>
          <pc:sldMk cId="0" sldId="359"/>
        </pc:sldMkLst>
        <pc:spChg chg="mod">
          <ac:chgData name="任文波" userId="baaa0453-82cf-4b5d-94ce-5f74492028c2" providerId="ADAL" clId="{18AC4B04-0976-4FD2-A97E-DE0411693795}" dt="2022-09-05T07:48:04.973" v="166" actId="1076"/>
          <ac:spMkLst>
            <pc:docMk/>
            <pc:sldMk cId="0" sldId="359"/>
            <ac:spMk id="2" creationId="{00000000-0000-0000-0000-000000000000}"/>
          </ac:spMkLst>
        </pc:spChg>
        <pc:spChg chg="mod">
          <ac:chgData name="任文波" userId="baaa0453-82cf-4b5d-94ce-5f74492028c2" providerId="ADAL" clId="{18AC4B04-0976-4FD2-A97E-DE0411693795}" dt="2022-09-05T07:50:12.877" v="190" actId="2711"/>
          <ac:spMkLst>
            <pc:docMk/>
            <pc:sldMk cId="0" sldId="359"/>
            <ac:spMk id="4" creationId="{00000000-0000-0000-0000-000000000000}"/>
          </ac:spMkLst>
        </pc:spChg>
      </pc:sldChg>
      <pc:sldChg chg="modSp mod">
        <pc:chgData name="任文波" userId="baaa0453-82cf-4b5d-94ce-5f74492028c2" providerId="ADAL" clId="{18AC4B04-0976-4FD2-A97E-DE0411693795}" dt="2022-09-05T07:50:49.760" v="192" actId="1076"/>
        <pc:sldMkLst>
          <pc:docMk/>
          <pc:sldMk cId="0" sldId="372"/>
        </pc:sldMkLst>
        <pc:picChg chg="mod">
          <ac:chgData name="任文波" userId="baaa0453-82cf-4b5d-94ce-5f74492028c2" providerId="ADAL" clId="{18AC4B04-0976-4FD2-A97E-DE0411693795}" dt="2022-09-05T07:50:49.760" v="192" actId="1076"/>
          <ac:picMkLst>
            <pc:docMk/>
            <pc:sldMk cId="0" sldId="372"/>
            <ac:picMk id="3" creationId="{B00219D8-E886-4BC1-B057-81C6DFCE13EB}"/>
          </ac:picMkLst>
        </pc:picChg>
      </pc:sldChg>
      <pc:sldChg chg="addSp mod">
        <pc:chgData name="任文波" userId="baaa0453-82cf-4b5d-94ce-5f74492028c2" providerId="ADAL" clId="{18AC4B04-0976-4FD2-A97E-DE0411693795}" dt="2022-09-05T06:19:17.412" v="0" actId="22"/>
        <pc:sldMkLst>
          <pc:docMk/>
          <pc:sldMk cId="2089890525" sldId="3706"/>
        </pc:sldMkLst>
        <pc:spChg chg="add">
          <ac:chgData name="任文波" userId="baaa0453-82cf-4b5d-94ce-5f74492028c2" providerId="ADAL" clId="{18AC4B04-0976-4FD2-A97E-DE0411693795}" dt="2022-09-05T06:19:17.412" v="0" actId="22"/>
          <ac:spMkLst>
            <pc:docMk/>
            <pc:sldMk cId="2089890525" sldId="3706"/>
            <ac:spMk id="25" creationId="{F264BD00-C02A-3B5E-B247-986481173183}"/>
          </ac:spMkLst>
        </pc:spChg>
      </pc:sldChg>
      <pc:sldChg chg="modSp mod">
        <pc:chgData name="任文波" userId="baaa0453-82cf-4b5d-94ce-5f74492028c2" providerId="ADAL" clId="{18AC4B04-0976-4FD2-A97E-DE0411693795}" dt="2022-09-05T07:49:16.273" v="184" actId="2711"/>
        <pc:sldMkLst>
          <pc:docMk/>
          <pc:sldMk cId="0" sldId="3714"/>
        </pc:sldMkLst>
        <pc:spChg chg="mod">
          <ac:chgData name="任文波" userId="baaa0453-82cf-4b5d-94ce-5f74492028c2" providerId="ADAL" clId="{18AC4B04-0976-4FD2-A97E-DE0411693795}" dt="2022-09-05T07:49:16.273" v="184" actId="2711"/>
          <ac:spMkLst>
            <pc:docMk/>
            <pc:sldMk cId="0" sldId="3714"/>
            <ac:spMk id="7" creationId="{00000000-0000-0000-0000-000000000000}"/>
          </ac:spMkLst>
        </pc:spChg>
        <pc:spChg chg="mod">
          <ac:chgData name="任文波" userId="baaa0453-82cf-4b5d-94ce-5f74492028c2" providerId="ADAL" clId="{18AC4B04-0976-4FD2-A97E-DE0411693795}" dt="2022-09-05T07:48:49.568" v="183" actId="20577"/>
          <ac:spMkLst>
            <pc:docMk/>
            <pc:sldMk cId="0" sldId="3714"/>
            <ac:spMk id="10" creationId="{AD137B91-0C55-4645-8BF2-284633A8129A}"/>
          </ac:spMkLst>
        </pc:spChg>
      </pc:sldChg>
      <pc:sldChg chg="modSp mod">
        <pc:chgData name="任文波" userId="baaa0453-82cf-4b5d-94ce-5f74492028c2" providerId="ADAL" clId="{18AC4B04-0976-4FD2-A97E-DE0411693795}" dt="2022-09-05T07:49:29.251" v="185" actId="2711"/>
        <pc:sldMkLst>
          <pc:docMk/>
          <pc:sldMk cId="0" sldId="3715"/>
        </pc:sldMkLst>
        <pc:spChg chg="mod">
          <ac:chgData name="任文波" userId="baaa0453-82cf-4b5d-94ce-5f74492028c2" providerId="ADAL" clId="{18AC4B04-0976-4FD2-A97E-DE0411693795}" dt="2022-09-05T07:49:29.251" v="185" actId="2711"/>
          <ac:spMkLst>
            <pc:docMk/>
            <pc:sldMk cId="0" sldId="3715"/>
            <ac:spMk id="9" creationId="{00000000-0000-0000-0000-000000000000}"/>
          </ac:spMkLst>
        </pc:spChg>
        <pc:spChg chg="mod">
          <ac:chgData name="任文波" userId="baaa0453-82cf-4b5d-94ce-5f74492028c2" providerId="ADAL" clId="{18AC4B04-0976-4FD2-A97E-DE0411693795}" dt="2022-09-05T07:48:42.430" v="180" actId="20577"/>
          <ac:spMkLst>
            <pc:docMk/>
            <pc:sldMk cId="0" sldId="3715"/>
            <ac:spMk id="11" creationId="{18778484-CB21-725F-1149-4987A6C0939D}"/>
          </ac:spMkLst>
        </pc:spChg>
      </pc:sldChg>
      <pc:sldChg chg="modSp mod">
        <pc:chgData name="任文波" userId="baaa0453-82cf-4b5d-94ce-5f74492028c2" providerId="ADAL" clId="{18AC4B04-0976-4FD2-A97E-DE0411693795}" dt="2022-09-05T07:50:19.705" v="191" actId="2711"/>
        <pc:sldMkLst>
          <pc:docMk/>
          <pc:sldMk cId="502547125" sldId="3716"/>
        </pc:sldMkLst>
        <pc:spChg chg="mod">
          <ac:chgData name="任文波" userId="baaa0453-82cf-4b5d-94ce-5f74492028c2" providerId="ADAL" clId="{18AC4B04-0976-4FD2-A97E-DE0411693795}" dt="2022-09-05T07:50:19.705" v="191" actId="2711"/>
          <ac:spMkLst>
            <pc:docMk/>
            <pc:sldMk cId="502547125" sldId="3716"/>
            <ac:spMk id="4" creationId="{835F1B24-4F30-499E-8A0D-6E2E1033DD3B}"/>
          </ac:spMkLst>
        </pc:spChg>
        <pc:spChg chg="mod">
          <ac:chgData name="任文波" userId="baaa0453-82cf-4b5d-94ce-5f74492028c2" providerId="ADAL" clId="{18AC4B04-0976-4FD2-A97E-DE0411693795}" dt="2022-09-05T07:47:58.199" v="165" actId="2711"/>
          <ac:spMkLst>
            <pc:docMk/>
            <pc:sldMk cId="502547125" sldId="3716"/>
            <ac:spMk id="10" creationId="{C25BED19-0333-4657-8C5B-2E9FAA9B20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ACB9-3EE2-458D-9204-B77729A2DC23}" type="datetimeFigureOut">
              <a:rPr lang="zh-CN" altLang="en-US" smtClean="0"/>
              <a:t>2025/7/19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10368-BD65-409C-B686-E5342D727FA0}" type="slidenum">
              <a:rPr lang="zh-CN" altLang="en-US" smtClean="0"/>
              <a:t>‹#›</a:t>
            </a:fld>
            <a:endParaRPr lang="zh-CN" altLang="en-US"/>
          </a:p>
        </p:txBody>
      </p:sp>
    </p:spTree>
    <p:extLst>
      <p:ext uri="{BB962C8B-B14F-4D97-AF65-F5344CB8AC3E}">
        <p14:creationId xmlns:p14="http://schemas.microsoft.com/office/powerpoint/2010/main" val="2866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descr="图形用户界面, 应用程序&#10;&#10;描述已自动生成">
            <a:extLst>
              <a:ext uri="{FF2B5EF4-FFF2-40B4-BE49-F238E27FC236}">
                <a16:creationId xmlns:a16="http://schemas.microsoft.com/office/drawing/2014/main" id="{3D919CC8-AC00-AA5B-01F6-91930EB9BFE4}"/>
              </a:ext>
            </a:extLst>
          </p:cNvPr>
          <p:cNvPicPr>
            <a:picLocks noChangeAspect="1"/>
          </p:cNvPicPr>
          <p:nvPr userDrawn="1"/>
        </p:nvPicPr>
        <p:blipFill rotWithShape="1">
          <a:blip r:embed="rId2">
            <a:alphaModFix am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10275" b="2849"/>
          <a:stretch/>
        </p:blipFill>
        <p:spPr>
          <a:xfrm>
            <a:off x="-113697" y="0"/>
            <a:ext cx="12305697" cy="6911906"/>
          </a:xfrm>
          <a:prstGeom prst="rect">
            <a:avLst/>
          </a:prstGeom>
        </p:spPr>
      </p:pic>
      <p:sp>
        <p:nvSpPr>
          <p:cNvPr id="2" name="标题 1">
            <a:extLst>
              <a:ext uri="{FF2B5EF4-FFF2-40B4-BE49-F238E27FC236}">
                <a16:creationId xmlns:a16="http://schemas.microsoft.com/office/drawing/2014/main" id="{098E0DEA-4535-400E-9983-476208DCB9D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A62FD014-556B-4A33-916F-BE4F5295CF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970ED9D6-A79D-456A-A9B7-3A84A5993EB6}"/>
              </a:ext>
            </a:extLst>
          </p:cNvPr>
          <p:cNvSpPr>
            <a:spLocks noGrp="1"/>
          </p:cNvSpPr>
          <p:nvPr>
            <p:ph type="dt" sz="half" idx="10"/>
          </p:nvPr>
        </p:nvSpPr>
        <p:spPr/>
        <p:txBody>
          <a:bodyPr/>
          <a:lstStyle/>
          <a:p>
            <a:fld id="{EF801063-5101-4B12-B879-4562328A6F52}" type="datetimeFigureOut">
              <a:rPr lang="zh-CN" altLang="en-US" smtClean="0"/>
              <a:t>2025/7/19</a:t>
            </a:fld>
            <a:endParaRPr lang="zh-CN" altLang="en-US"/>
          </a:p>
        </p:txBody>
      </p:sp>
      <p:sp>
        <p:nvSpPr>
          <p:cNvPr id="5" name="页脚占位符 4">
            <a:extLst>
              <a:ext uri="{FF2B5EF4-FFF2-40B4-BE49-F238E27FC236}">
                <a16:creationId xmlns:a16="http://schemas.microsoft.com/office/drawing/2014/main" id="{9BF5A4D0-6BDC-4342-89C0-4692BC1A05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B26884-F669-4EAC-AF0A-98FF2948E056}"/>
              </a:ext>
            </a:extLst>
          </p:cNvPr>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53676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D9A63D-BBFE-4BC3-9958-B58FE3F86CA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3A55A40-6D37-4A9E-B68D-55CAAC41990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7966B1-61A8-49C5-B9CD-E301370460C4}"/>
              </a:ext>
            </a:extLst>
          </p:cNvPr>
          <p:cNvSpPr>
            <a:spLocks noGrp="1"/>
          </p:cNvSpPr>
          <p:nvPr>
            <p:ph type="dt" sz="half" idx="10"/>
          </p:nvPr>
        </p:nvSpPr>
        <p:spPr/>
        <p:txBody>
          <a:bodyPr/>
          <a:lstStyle/>
          <a:p>
            <a:fld id="{EF801063-5101-4B12-B879-4562328A6F52}" type="datetimeFigureOut">
              <a:rPr lang="zh-CN" altLang="en-US" smtClean="0"/>
              <a:t>2025/7/19</a:t>
            </a:fld>
            <a:endParaRPr lang="zh-CN" altLang="en-US"/>
          </a:p>
        </p:txBody>
      </p:sp>
      <p:sp>
        <p:nvSpPr>
          <p:cNvPr id="5" name="页脚占位符 4">
            <a:extLst>
              <a:ext uri="{FF2B5EF4-FFF2-40B4-BE49-F238E27FC236}">
                <a16:creationId xmlns:a16="http://schemas.microsoft.com/office/drawing/2014/main" id="{50A225BD-EA14-4A9D-8695-2AC3599C7C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87BF5F4-0787-4EE2-B189-EDC00818BAB7}"/>
              </a:ext>
            </a:extLst>
          </p:cNvPr>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377487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75B0F70-048F-4E2E-94EE-D3E3E6C161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552519B-7F5C-4121-979D-6C469E20B89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87170C-65A1-466F-910D-BFAB97EFB494}"/>
              </a:ext>
            </a:extLst>
          </p:cNvPr>
          <p:cNvSpPr>
            <a:spLocks noGrp="1"/>
          </p:cNvSpPr>
          <p:nvPr>
            <p:ph type="dt" sz="half" idx="10"/>
          </p:nvPr>
        </p:nvSpPr>
        <p:spPr/>
        <p:txBody>
          <a:bodyPr/>
          <a:lstStyle/>
          <a:p>
            <a:fld id="{EF801063-5101-4B12-B879-4562328A6F52}" type="datetimeFigureOut">
              <a:rPr lang="zh-CN" altLang="en-US" smtClean="0"/>
              <a:t>2025/7/19</a:t>
            </a:fld>
            <a:endParaRPr lang="zh-CN" altLang="en-US"/>
          </a:p>
        </p:txBody>
      </p:sp>
      <p:sp>
        <p:nvSpPr>
          <p:cNvPr id="5" name="页脚占位符 4">
            <a:extLst>
              <a:ext uri="{FF2B5EF4-FFF2-40B4-BE49-F238E27FC236}">
                <a16:creationId xmlns:a16="http://schemas.microsoft.com/office/drawing/2014/main" id="{9F66B386-BDBB-451F-B2FF-CCC4A35432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9745263-218E-4741-9A77-0B2568CBBA64}"/>
              </a:ext>
            </a:extLst>
          </p:cNvPr>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4218345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10" name="图片 9" descr="图片包含 网站&#10;&#10;描述已自动生成">
            <a:extLst>
              <a:ext uri="{FF2B5EF4-FFF2-40B4-BE49-F238E27FC236}">
                <a16:creationId xmlns:a16="http://schemas.microsoft.com/office/drawing/2014/main" id="{8C18A429-E0E8-4769-A92B-5C458D27B7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80"/>
            <a:ext cx="12182982" cy="6863080"/>
          </a:xfrm>
          <a:prstGeom prst="rect">
            <a:avLst/>
          </a:prstGeom>
        </p:spPr>
      </p:pic>
      <p:sp>
        <p:nvSpPr>
          <p:cNvPr id="3" name="副标题 2"/>
          <p:cNvSpPr>
            <a:spLocks noGrp="1"/>
          </p:cNvSpPr>
          <p:nvPr>
            <p:ph type="subTitle" idx="1" hasCustomPrompt="1"/>
          </p:nvPr>
        </p:nvSpPr>
        <p:spPr>
          <a:xfrm>
            <a:off x="4110527" y="4832632"/>
            <a:ext cx="7243273" cy="1012690"/>
          </a:xfrm>
        </p:spPr>
        <p:txBody>
          <a:bodyPr>
            <a:noAutofit/>
          </a:bodyPr>
          <a:lstStyle>
            <a:lvl1pPr marL="0" indent="0" algn="r">
              <a:lnSpc>
                <a:spcPct val="100000"/>
              </a:lnSpc>
              <a:buNone/>
              <a:defRPr sz="4800">
                <a:solidFill>
                  <a:srgbClr val="0081C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点击此处编辑标题</a:t>
            </a:r>
          </a:p>
        </p:txBody>
      </p:sp>
      <p:sp>
        <p:nvSpPr>
          <p:cNvPr id="4" name="日期占位符 3"/>
          <p:cNvSpPr>
            <a:spLocks noGrp="1"/>
          </p:cNvSpPr>
          <p:nvPr>
            <p:ph type="dt" sz="half" idx="10"/>
          </p:nvPr>
        </p:nvSpPr>
        <p:spPr/>
        <p:txBody>
          <a:bodyPr/>
          <a:lstStyle/>
          <a:p>
            <a:fld id="{CEC1B7BD-3913-429D-950B-13C4B65EF5E9}" type="datetimeFigureOut">
              <a:rPr lang="zh-CN" altLang="en-US" smtClean="0"/>
              <a:t>2025/7/19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A3D6DB-D2F8-4B74-9BEC-4DC467C36985}" type="slidenum">
              <a:rPr lang="zh-CN" altLang="en-US" smtClean="0"/>
              <a:t>‹#›</a:t>
            </a:fld>
            <a:endParaRPr lang="zh-CN" altLang="en-US"/>
          </a:p>
        </p:txBody>
      </p:sp>
    </p:spTree>
    <p:extLst>
      <p:ext uri="{BB962C8B-B14F-4D97-AF65-F5344CB8AC3E}">
        <p14:creationId xmlns:p14="http://schemas.microsoft.com/office/powerpoint/2010/main" val="3762512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447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79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62ABB6-E570-4949-8A26-B28E632157B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62C1BE-688F-43E7-A95E-9F7E0022AC8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737524-A219-4C0F-AFBF-37A7AC40B2FF}"/>
              </a:ext>
            </a:extLst>
          </p:cNvPr>
          <p:cNvSpPr>
            <a:spLocks noGrp="1"/>
          </p:cNvSpPr>
          <p:nvPr>
            <p:ph type="dt" sz="half" idx="10"/>
          </p:nvPr>
        </p:nvSpPr>
        <p:spPr/>
        <p:txBody>
          <a:bodyPr/>
          <a:lstStyle/>
          <a:p>
            <a:fld id="{EF801063-5101-4B12-B879-4562328A6F52}" type="datetimeFigureOut">
              <a:rPr lang="zh-CN" altLang="en-US" smtClean="0"/>
              <a:t>2025/7/19</a:t>
            </a:fld>
            <a:endParaRPr lang="zh-CN" altLang="en-US"/>
          </a:p>
        </p:txBody>
      </p:sp>
      <p:sp>
        <p:nvSpPr>
          <p:cNvPr id="5" name="页脚占位符 4">
            <a:extLst>
              <a:ext uri="{FF2B5EF4-FFF2-40B4-BE49-F238E27FC236}">
                <a16:creationId xmlns:a16="http://schemas.microsoft.com/office/drawing/2014/main" id="{4776CB0D-C0B1-4887-9C10-80476C7AFE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770136-B5F7-42DB-A5E3-6E001F265E8B}"/>
              </a:ext>
            </a:extLst>
          </p:cNvPr>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189328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4F6608-E257-4F2A-8BFF-0519F0C8438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434BA01-D809-475C-8BF2-80ED166C1A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B9B0EE3-861E-47F0-BD9B-D94F3979C183}"/>
              </a:ext>
            </a:extLst>
          </p:cNvPr>
          <p:cNvSpPr>
            <a:spLocks noGrp="1"/>
          </p:cNvSpPr>
          <p:nvPr>
            <p:ph type="dt" sz="half" idx="10"/>
          </p:nvPr>
        </p:nvSpPr>
        <p:spPr/>
        <p:txBody>
          <a:bodyPr/>
          <a:lstStyle/>
          <a:p>
            <a:fld id="{EF801063-5101-4B12-B879-4562328A6F52}" type="datetimeFigureOut">
              <a:rPr lang="zh-CN" altLang="en-US" smtClean="0"/>
              <a:t>2025/7/19</a:t>
            </a:fld>
            <a:endParaRPr lang="zh-CN" altLang="en-US"/>
          </a:p>
        </p:txBody>
      </p:sp>
      <p:sp>
        <p:nvSpPr>
          <p:cNvPr id="5" name="页脚占位符 4">
            <a:extLst>
              <a:ext uri="{FF2B5EF4-FFF2-40B4-BE49-F238E27FC236}">
                <a16:creationId xmlns:a16="http://schemas.microsoft.com/office/drawing/2014/main" id="{6F79201C-C726-4443-B2AD-001482D11B5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85600E-EB8B-4539-A885-21AA56E60C2E}"/>
              </a:ext>
            </a:extLst>
          </p:cNvPr>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48310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691053-4DCF-44B8-9105-BB0E233FDF7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8DD0B3E-4DFA-4A62-A975-656668A472A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D2E31BC-3A23-44D5-88F1-B0C0B0093CB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BC3CEC1-92E9-4D28-AC53-8B1B410FF8C2}"/>
              </a:ext>
            </a:extLst>
          </p:cNvPr>
          <p:cNvSpPr>
            <a:spLocks noGrp="1"/>
          </p:cNvSpPr>
          <p:nvPr>
            <p:ph type="dt" sz="half" idx="10"/>
          </p:nvPr>
        </p:nvSpPr>
        <p:spPr/>
        <p:txBody>
          <a:bodyPr/>
          <a:lstStyle/>
          <a:p>
            <a:fld id="{EF801063-5101-4B12-B879-4562328A6F52}" type="datetimeFigureOut">
              <a:rPr lang="zh-CN" altLang="en-US" smtClean="0"/>
              <a:t>2025/7/19</a:t>
            </a:fld>
            <a:endParaRPr lang="zh-CN" altLang="en-US"/>
          </a:p>
        </p:txBody>
      </p:sp>
      <p:sp>
        <p:nvSpPr>
          <p:cNvPr id="6" name="页脚占位符 5">
            <a:extLst>
              <a:ext uri="{FF2B5EF4-FFF2-40B4-BE49-F238E27FC236}">
                <a16:creationId xmlns:a16="http://schemas.microsoft.com/office/drawing/2014/main" id="{8F86BB3F-CDB0-4FBB-886D-495B74868EF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BAF9864-1029-4536-B65D-1F281EE03451}"/>
              </a:ext>
            </a:extLst>
          </p:cNvPr>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426224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3F1E33-F371-45CE-B730-4D9F437BBB8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B67D336-AFB3-4C50-8C6B-01CC7ED79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CAB0E07-5F48-4ABE-93B7-A36D2A9092E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CE73A70-C10E-4B28-B03C-45D7FD2CB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35BD9B7-6B10-4E2A-AAC8-D322AC2930C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115B8CE-C4DF-46DC-8067-6077E003CE28}"/>
              </a:ext>
            </a:extLst>
          </p:cNvPr>
          <p:cNvSpPr>
            <a:spLocks noGrp="1"/>
          </p:cNvSpPr>
          <p:nvPr>
            <p:ph type="dt" sz="half" idx="10"/>
          </p:nvPr>
        </p:nvSpPr>
        <p:spPr/>
        <p:txBody>
          <a:bodyPr/>
          <a:lstStyle/>
          <a:p>
            <a:fld id="{EF801063-5101-4B12-B879-4562328A6F52}" type="datetimeFigureOut">
              <a:rPr lang="zh-CN" altLang="en-US" smtClean="0"/>
              <a:t>2025/7/19</a:t>
            </a:fld>
            <a:endParaRPr lang="zh-CN" altLang="en-US"/>
          </a:p>
        </p:txBody>
      </p:sp>
      <p:sp>
        <p:nvSpPr>
          <p:cNvPr id="8" name="页脚占位符 7">
            <a:extLst>
              <a:ext uri="{FF2B5EF4-FFF2-40B4-BE49-F238E27FC236}">
                <a16:creationId xmlns:a16="http://schemas.microsoft.com/office/drawing/2014/main" id="{B5126563-0374-4A9A-BF54-0D7B484F6A3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F6A508C-9759-4C5E-9583-CFB132FED554}"/>
              </a:ext>
            </a:extLst>
          </p:cNvPr>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304512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76BC3D-AB0F-4EDD-85C8-070DB4DFAB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6A36286-0778-49AA-B5E5-392C01CFBB73}"/>
              </a:ext>
            </a:extLst>
          </p:cNvPr>
          <p:cNvSpPr>
            <a:spLocks noGrp="1"/>
          </p:cNvSpPr>
          <p:nvPr>
            <p:ph type="dt" sz="half" idx="10"/>
          </p:nvPr>
        </p:nvSpPr>
        <p:spPr/>
        <p:txBody>
          <a:bodyPr/>
          <a:lstStyle/>
          <a:p>
            <a:fld id="{EF801063-5101-4B12-B879-4562328A6F52}" type="datetimeFigureOut">
              <a:rPr lang="zh-CN" altLang="en-US" smtClean="0"/>
              <a:t>2025/7/19</a:t>
            </a:fld>
            <a:endParaRPr lang="zh-CN" altLang="en-US"/>
          </a:p>
        </p:txBody>
      </p:sp>
      <p:sp>
        <p:nvSpPr>
          <p:cNvPr id="4" name="页脚占位符 3">
            <a:extLst>
              <a:ext uri="{FF2B5EF4-FFF2-40B4-BE49-F238E27FC236}">
                <a16:creationId xmlns:a16="http://schemas.microsoft.com/office/drawing/2014/main" id="{7798A598-6321-4E5C-BD91-5A8FDCD5378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39704E1-DFB8-445D-9E94-C60AE071408E}"/>
              </a:ext>
            </a:extLst>
          </p:cNvPr>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211147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2FCA3F-14B1-4D2D-A0AD-A1F1AB7963B0}"/>
              </a:ext>
            </a:extLst>
          </p:cNvPr>
          <p:cNvSpPr>
            <a:spLocks noGrp="1"/>
          </p:cNvSpPr>
          <p:nvPr>
            <p:ph type="dt" sz="half" idx="10"/>
          </p:nvPr>
        </p:nvSpPr>
        <p:spPr/>
        <p:txBody>
          <a:bodyPr/>
          <a:lstStyle/>
          <a:p>
            <a:fld id="{EF801063-5101-4B12-B879-4562328A6F52}" type="datetimeFigureOut">
              <a:rPr lang="zh-CN" altLang="en-US" smtClean="0"/>
              <a:t>2025/7/19</a:t>
            </a:fld>
            <a:endParaRPr lang="zh-CN" altLang="en-US"/>
          </a:p>
        </p:txBody>
      </p:sp>
      <p:sp>
        <p:nvSpPr>
          <p:cNvPr id="3" name="页脚占位符 2">
            <a:extLst>
              <a:ext uri="{FF2B5EF4-FFF2-40B4-BE49-F238E27FC236}">
                <a16:creationId xmlns:a16="http://schemas.microsoft.com/office/drawing/2014/main" id="{27617D23-BD92-4FB2-8361-2DDFD24E10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D9262AB-C7CB-48A6-B06C-0D920F28A1BB}"/>
              </a:ext>
            </a:extLst>
          </p:cNvPr>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88734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1416CB-B651-41F4-83AB-B1B19C3981D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4146FB6-9F4A-41A4-B8BB-11B1D52E5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2025596-2911-4220-939D-BD8079707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69BDFC-1ED2-46DA-B645-A4095490A1E4}"/>
              </a:ext>
            </a:extLst>
          </p:cNvPr>
          <p:cNvSpPr>
            <a:spLocks noGrp="1"/>
          </p:cNvSpPr>
          <p:nvPr>
            <p:ph type="dt" sz="half" idx="10"/>
          </p:nvPr>
        </p:nvSpPr>
        <p:spPr/>
        <p:txBody>
          <a:bodyPr/>
          <a:lstStyle/>
          <a:p>
            <a:fld id="{EF801063-5101-4B12-B879-4562328A6F52}" type="datetimeFigureOut">
              <a:rPr lang="zh-CN" altLang="en-US" smtClean="0"/>
              <a:t>2025/7/19</a:t>
            </a:fld>
            <a:endParaRPr lang="zh-CN" altLang="en-US"/>
          </a:p>
        </p:txBody>
      </p:sp>
      <p:sp>
        <p:nvSpPr>
          <p:cNvPr id="6" name="页脚占位符 5">
            <a:extLst>
              <a:ext uri="{FF2B5EF4-FFF2-40B4-BE49-F238E27FC236}">
                <a16:creationId xmlns:a16="http://schemas.microsoft.com/office/drawing/2014/main" id="{629C8B04-71A8-433D-83D2-CAF6D2C9D9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3CED49-5E67-402E-A057-C5701C10E6AA}"/>
              </a:ext>
            </a:extLst>
          </p:cNvPr>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96075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8FABCE-4F9C-46C3-8C2E-736AB9AF957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040544B-647C-40DF-8FAF-E1A02F05C9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226DF1A-4F2C-42AE-9E6D-FD6F39561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B351BF8-91D2-4E86-99F6-3E45A0268B06}"/>
              </a:ext>
            </a:extLst>
          </p:cNvPr>
          <p:cNvSpPr>
            <a:spLocks noGrp="1"/>
          </p:cNvSpPr>
          <p:nvPr>
            <p:ph type="dt" sz="half" idx="10"/>
          </p:nvPr>
        </p:nvSpPr>
        <p:spPr/>
        <p:txBody>
          <a:bodyPr/>
          <a:lstStyle/>
          <a:p>
            <a:fld id="{EF801063-5101-4B12-B879-4562328A6F52}" type="datetimeFigureOut">
              <a:rPr lang="zh-CN" altLang="en-US" smtClean="0"/>
              <a:t>2025/7/19</a:t>
            </a:fld>
            <a:endParaRPr lang="zh-CN" altLang="en-US"/>
          </a:p>
        </p:txBody>
      </p:sp>
      <p:sp>
        <p:nvSpPr>
          <p:cNvPr id="6" name="页脚占位符 5">
            <a:extLst>
              <a:ext uri="{FF2B5EF4-FFF2-40B4-BE49-F238E27FC236}">
                <a16:creationId xmlns:a16="http://schemas.microsoft.com/office/drawing/2014/main" id="{439F995F-0704-4516-9068-7C663ABEDCF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BF803BA-480F-45BE-BADC-827717EF73C9}"/>
              </a:ext>
            </a:extLst>
          </p:cNvPr>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306186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图片 7" descr="图片包含 图表&#10;&#10;描述已自动生成">
            <a:extLst>
              <a:ext uri="{FF2B5EF4-FFF2-40B4-BE49-F238E27FC236}">
                <a16:creationId xmlns:a16="http://schemas.microsoft.com/office/drawing/2014/main" id="{3FF88FDC-9CAF-5C67-00FB-9F455055434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标题占位符 1">
            <a:extLst>
              <a:ext uri="{FF2B5EF4-FFF2-40B4-BE49-F238E27FC236}">
                <a16:creationId xmlns:a16="http://schemas.microsoft.com/office/drawing/2014/main" id="{09923D94-90F7-471B-BE26-6E3B4F11DE97}"/>
              </a:ext>
            </a:extLst>
          </p:cNvPr>
          <p:cNvSpPr>
            <a:spLocks noGrp="1"/>
          </p:cNvSpPr>
          <p:nvPr>
            <p:ph type="title"/>
          </p:nvPr>
        </p:nvSpPr>
        <p:spPr>
          <a:xfrm>
            <a:off x="838200" y="795528"/>
            <a:ext cx="10515600" cy="959168"/>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2435FDB-3651-4E7B-9584-DE51D64BEB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A84C88-1934-4EE9-9503-93078E4F3B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01063-5101-4B12-B879-4562328A6F52}" type="datetimeFigureOut">
              <a:rPr lang="zh-CN" altLang="en-US" smtClean="0"/>
              <a:t>2025/7/19</a:t>
            </a:fld>
            <a:endParaRPr lang="zh-CN" altLang="en-US"/>
          </a:p>
        </p:txBody>
      </p:sp>
      <p:sp>
        <p:nvSpPr>
          <p:cNvPr id="5" name="页脚占位符 4">
            <a:extLst>
              <a:ext uri="{FF2B5EF4-FFF2-40B4-BE49-F238E27FC236}">
                <a16:creationId xmlns:a16="http://schemas.microsoft.com/office/drawing/2014/main" id="{C980B89E-DBC1-4141-9F3F-DF7A80B30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46D03E0-2275-48D8-9B44-0041FA1D9A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3643293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6.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tags" Target="../tags/tag2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2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4.xml"/><Relationship Id="rId1" Type="http://schemas.openxmlformats.org/officeDocument/2006/relationships/tags" Target="../tags/tag2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89821-C3AF-1125-8233-B63610F7CAB7}"/>
            </a:ext>
          </a:extLst>
        </p:cNvPr>
        <p:cNvGrpSpPr/>
        <p:nvPr/>
      </p:nvGrpSpPr>
      <p:grpSpPr>
        <a:xfrm>
          <a:off x="0" y="0"/>
          <a:ext cx="0" cy="0"/>
          <a:chOff x="0" y="0"/>
          <a:chExt cx="0" cy="0"/>
        </a:xfrm>
      </p:grpSpPr>
      <p:pic>
        <p:nvPicPr>
          <p:cNvPr id="9" name="图片 8" descr="图形用户界面&#10;&#10;描述已自动生成">
            <a:extLst>
              <a:ext uri="{FF2B5EF4-FFF2-40B4-BE49-F238E27FC236}">
                <a16:creationId xmlns:a16="http://schemas.microsoft.com/office/drawing/2014/main" id="{8F122DAA-4289-B6AF-E074-4482A534DE79}"/>
              </a:ext>
            </a:extLst>
          </p:cNvPr>
          <p:cNvPicPr>
            <a:picLocks noChangeAspect="1"/>
          </p:cNvPicPr>
          <p:nvPr>
            <p:custDataLst>
              <p:tags r:id="rId1"/>
            </p:custDataLst>
          </p:nvPr>
        </p:nvPicPr>
        <p:blipFill rotWithShape="1">
          <a:blip r:embed="rId3" cstate="print">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l="27795" t="15331" r="25857" b="6029"/>
          <a:stretch>
            <a:fillRect/>
          </a:stretch>
        </p:blipFill>
        <p:spPr>
          <a:xfrm>
            <a:off x="291873" y="2156092"/>
            <a:ext cx="2777762" cy="2386149"/>
          </a:xfrm>
          <a:prstGeom prst="rect">
            <a:avLst/>
          </a:prstGeom>
        </p:spPr>
      </p:pic>
      <p:pic>
        <p:nvPicPr>
          <p:cNvPr id="2" name="图片 1" descr="徽标&#10;&#10;AI 生成的内容可能不正确。">
            <a:extLst>
              <a:ext uri="{FF2B5EF4-FFF2-40B4-BE49-F238E27FC236}">
                <a16:creationId xmlns:a16="http://schemas.microsoft.com/office/drawing/2014/main" id="{96AF098B-FD54-D2BD-6981-E63956196E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013" y="33707"/>
            <a:ext cx="2229393" cy="743280"/>
          </a:xfrm>
          <a:prstGeom prst="rect">
            <a:avLst/>
          </a:prstGeom>
        </p:spPr>
      </p:pic>
      <p:sp>
        <p:nvSpPr>
          <p:cNvPr id="3" name="文本框 2">
            <a:extLst>
              <a:ext uri="{FF2B5EF4-FFF2-40B4-BE49-F238E27FC236}">
                <a16:creationId xmlns:a16="http://schemas.microsoft.com/office/drawing/2014/main" id="{929289FB-807B-FA18-D681-90FF9BF68157}"/>
              </a:ext>
            </a:extLst>
          </p:cNvPr>
          <p:cNvSpPr txBox="1"/>
          <p:nvPr/>
        </p:nvSpPr>
        <p:spPr>
          <a:xfrm>
            <a:off x="2915242" y="2876360"/>
            <a:ext cx="8074981" cy="646331"/>
          </a:xfrm>
          <a:prstGeom prst="rect">
            <a:avLst/>
          </a:prstGeom>
          <a:noFill/>
        </p:spPr>
        <p:txBody>
          <a:bodyPr wrap="square" rtlCol="0">
            <a:spAutoFit/>
          </a:bodyPr>
          <a:lstStyle/>
          <a:p>
            <a:pPr algn="ctr"/>
            <a:r>
              <a:rPr lang="zh-CN" altLang="en-US" sz="3600" b="1" spc="500" dirty="0">
                <a:latin typeface="微软雅黑" panose="020B0503020204020204" pitchFamily="34" charset="-122"/>
                <a:ea typeface="微软雅黑" panose="020B0503020204020204" pitchFamily="34" charset="-122"/>
              </a:rPr>
              <a:t>苯丁酸钠颗粒（瑞本纳平</a:t>
            </a:r>
            <a:r>
              <a:rPr lang="en-US" altLang="zh-CN" sz="3600" b="1" spc="500" baseline="30000" dirty="0">
                <a:latin typeface="微软雅黑" panose="020B0503020204020204" pitchFamily="34" charset="-122"/>
                <a:ea typeface="微软雅黑" panose="020B0503020204020204" pitchFamily="34" charset="-122"/>
              </a:rPr>
              <a:t>®</a:t>
            </a:r>
            <a:r>
              <a:rPr lang="zh-CN" altLang="en-US" sz="3600" b="1" spc="500" dirty="0">
                <a:latin typeface="微软雅黑" panose="020B0503020204020204" pitchFamily="34" charset="-122"/>
                <a:ea typeface="微软雅黑" panose="020B0503020204020204" pitchFamily="34" charset="-122"/>
              </a:rPr>
              <a:t>）</a:t>
            </a:r>
          </a:p>
        </p:txBody>
      </p:sp>
      <p:sp>
        <p:nvSpPr>
          <p:cNvPr id="5" name="文本框 4">
            <a:extLst>
              <a:ext uri="{FF2B5EF4-FFF2-40B4-BE49-F238E27FC236}">
                <a16:creationId xmlns:a16="http://schemas.microsoft.com/office/drawing/2014/main" id="{F0795B1B-938C-CA49-0A76-3A1519CF2CA6}"/>
              </a:ext>
            </a:extLst>
          </p:cNvPr>
          <p:cNvSpPr txBox="1"/>
          <p:nvPr/>
        </p:nvSpPr>
        <p:spPr>
          <a:xfrm>
            <a:off x="3622771" y="3889078"/>
            <a:ext cx="7097486" cy="1134734"/>
          </a:xfrm>
          <a:prstGeom prst="rect">
            <a:avLst/>
          </a:prstGeom>
          <a:noFill/>
        </p:spPr>
        <p:txBody>
          <a:bodyPr wrap="square">
            <a:spAutoFit/>
          </a:bodyPr>
          <a:lstStyle/>
          <a:p>
            <a:pPr marL="171450" indent="-171450">
              <a:lnSpc>
                <a:spcPts val="2800"/>
              </a:lnSpc>
              <a:buFont typeface="Wingdings" panose="05000000000000000000" pitchFamily="2" charset="2"/>
              <a:buChar char="ü"/>
            </a:pP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涵盖了</a:t>
            </a:r>
            <a:r>
              <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个常见</a:t>
            </a:r>
            <a:r>
              <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UCDs</a:t>
            </a: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适应症</a:t>
            </a:r>
            <a:endPar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171450" indent="-171450">
              <a:lnSpc>
                <a:spcPts val="2800"/>
              </a:lnSpc>
              <a:buFont typeface="Wingdings" panose="05000000000000000000" pitchFamily="2" charset="2"/>
              <a:buChar char="ü"/>
            </a:pP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a:t>
            </a:r>
            <a:r>
              <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个权威指南和</a:t>
            </a:r>
            <a:r>
              <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个专家共识推荐首选药物</a:t>
            </a:r>
            <a:endPar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171450" indent="-171450">
              <a:lnSpc>
                <a:spcPts val="2800"/>
              </a:lnSpc>
              <a:buFont typeface="Wingdings" panose="05000000000000000000" pitchFamily="2" charset="2"/>
              <a:buChar char="ü"/>
            </a:pP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口服降氨产品中起效最快，年治疗费用最低</a:t>
            </a:r>
            <a:endPar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7" name="直接连接符 6">
            <a:extLst>
              <a:ext uri="{FF2B5EF4-FFF2-40B4-BE49-F238E27FC236}">
                <a16:creationId xmlns:a16="http://schemas.microsoft.com/office/drawing/2014/main" id="{211B9A31-2440-6EF3-CBB4-C037093264BF}"/>
              </a:ext>
            </a:extLst>
          </p:cNvPr>
          <p:cNvCxnSpPr>
            <a:cxnSpLocks/>
          </p:cNvCxnSpPr>
          <p:nvPr/>
        </p:nvCxnSpPr>
        <p:spPr>
          <a:xfrm>
            <a:off x="3204759" y="2420985"/>
            <a:ext cx="807284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353ED2C6-7BA8-0968-09EF-559DC6B3468B}"/>
              </a:ext>
            </a:extLst>
          </p:cNvPr>
          <p:cNvSpPr txBox="1"/>
          <p:nvPr/>
        </p:nvSpPr>
        <p:spPr>
          <a:xfrm>
            <a:off x="3274428" y="1658706"/>
            <a:ext cx="7298321" cy="483915"/>
          </a:xfrm>
          <a:prstGeom prst="rect">
            <a:avLst/>
          </a:prstGeom>
          <a:noFill/>
        </p:spPr>
        <p:txBody>
          <a:bodyPr wrap="square">
            <a:spAutoFit/>
          </a:bodyPr>
          <a:lstStyle/>
          <a:p>
            <a:pPr>
              <a:lnSpc>
                <a:spcPts val="3500"/>
              </a:lnSpc>
            </a:pPr>
            <a:r>
              <a:rPr lang="zh-CN"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国家药品监督管理局药品审评中心优先审评</a:t>
            </a: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，全球首个颗粒剂型除氮剂</a:t>
            </a:r>
            <a:endPar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1E1A1847-06EE-BD68-19E0-018951D86C55}"/>
              </a:ext>
            </a:extLst>
          </p:cNvPr>
          <p:cNvSpPr txBox="1"/>
          <p:nvPr/>
        </p:nvSpPr>
        <p:spPr>
          <a:xfrm>
            <a:off x="7536207" y="5618841"/>
            <a:ext cx="4249783" cy="461665"/>
          </a:xfrm>
          <a:prstGeom prst="rect">
            <a:avLst/>
          </a:prstGeom>
          <a:noFill/>
        </p:spPr>
        <p:txBody>
          <a:bodyPr wrap="square" rtlCol="0">
            <a:spAutoFit/>
          </a:bodyPr>
          <a:lstStyle/>
          <a:p>
            <a:pPr algn="ctr"/>
            <a:r>
              <a:rPr lang="zh-CN" altLang="en-US" sz="2400" b="1" dirty="0">
                <a:solidFill>
                  <a:srgbClr val="9F5194"/>
                </a:solidFill>
                <a:latin typeface="微软雅黑" panose="020B0503020204020204" pitchFamily="34" charset="-122"/>
                <a:ea typeface="微软雅黑" panose="020B0503020204020204" pitchFamily="34" charset="-122"/>
              </a:rPr>
              <a:t>兆科药业（广州）有限公司</a:t>
            </a:r>
          </a:p>
        </p:txBody>
      </p:sp>
    </p:spTree>
    <p:extLst>
      <p:ext uri="{BB962C8B-B14F-4D97-AF65-F5344CB8AC3E}">
        <p14:creationId xmlns:p14="http://schemas.microsoft.com/office/powerpoint/2010/main" val="89985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1500A0D-513B-6314-DA84-55F4E0F494F1}"/>
              </a:ext>
            </a:extLst>
          </p:cNvPr>
          <p:cNvSpPr txBox="1"/>
          <p:nvPr/>
        </p:nvSpPr>
        <p:spPr>
          <a:xfrm>
            <a:off x="5284922" y="2603715"/>
            <a:ext cx="2123268" cy="1015663"/>
          </a:xfrm>
          <a:prstGeom prst="rect">
            <a:avLst/>
          </a:prstGeom>
          <a:noFill/>
        </p:spPr>
        <p:txBody>
          <a:bodyPr wrap="square" rtlCol="0">
            <a:spAutoFit/>
          </a:bodyPr>
          <a:lstStyle/>
          <a:p>
            <a:r>
              <a:rPr lang="zh-CN" altLang="en-US" sz="6000" dirty="0">
                <a:solidFill>
                  <a:srgbClr val="9F5194"/>
                </a:solidFill>
              </a:rPr>
              <a:t>谢谢！</a:t>
            </a:r>
          </a:p>
        </p:txBody>
      </p:sp>
      <p:pic>
        <p:nvPicPr>
          <p:cNvPr id="4" name="图片 3" descr="徽标&#10;&#10;AI 生成的内容可能不正确。">
            <a:extLst>
              <a:ext uri="{FF2B5EF4-FFF2-40B4-BE49-F238E27FC236}">
                <a16:creationId xmlns:a16="http://schemas.microsoft.com/office/drawing/2014/main" id="{DBB70740-2F22-E591-0507-7AF4CC282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64" y="1"/>
            <a:ext cx="2229393" cy="743280"/>
          </a:xfrm>
          <a:prstGeom prst="rect">
            <a:avLst/>
          </a:prstGeom>
        </p:spPr>
      </p:pic>
      <p:sp>
        <p:nvSpPr>
          <p:cNvPr id="5" name="文本框 4">
            <a:extLst>
              <a:ext uri="{FF2B5EF4-FFF2-40B4-BE49-F238E27FC236}">
                <a16:creationId xmlns:a16="http://schemas.microsoft.com/office/drawing/2014/main" id="{B6109A29-8F26-9AD2-9AB0-82E454B50A22}"/>
              </a:ext>
            </a:extLst>
          </p:cNvPr>
          <p:cNvSpPr txBox="1"/>
          <p:nvPr/>
        </p:nvSpPr>
        <p:spPr>
          <a:xfrm>
            <a:off x="3971108" y="3936274"/>
            <a:ext cx="4249783" cy="461665"/>
          </a:xfrm>
          <a:prstGeom prst="rect">
            <a:avLst/>
          </a:prstGeom>
          <a:noFill/>
        </p:spPr>
        <p:txBody>
          <a:bodyPr wrap="square" rtlCol="0">
            <a:spAutoFit/>
          </a:bodyPr>
          <a:lstStyle/>
          <a:p>
            <a:pPr algn="ctr"/>
            <a:r>
              <a:rPr lang="zh-CN" altLang="en-US" sz="2400" b="1" dirty="0">
                <a:solidFill>
                  <a:srgbClr val="9F5194"/>
                </a:solidFill>
                <a:latin typeface="微软雅黑" panose="020B0503020204020204" pitchFamily="34" charset="-122"/>
                <a:ea typeface="微软雅黑" panose="020B0503020204020204" pitchFamily="34" charset="-122"/>
              </a:rPr>
              <a:t>兆科药业（广州）有限公司</a:t>
            </a:r>
          </a:p>
        </p:txBody>
      </p:sp>
    </p:spTree>
    <p:extLst>
      <p:ext uri="{BB962C8B-B14F-4D97-AF65-F5344CB8AC3E}">
        <p14:creationId xmlns:p14="http://schemas.microsoft.com/office/powerpoint/2010/main" val="18580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custDataLst>
              <p:tags r:id="rId2"/>
            </p:custDataLst>
          </p:nvPr>
        </p:nvSpPr>
        <p:spPr>
          <a:xfrm rot="5400000" flipH="1" flipV="1">
            <a:off x="1236411"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82" name="六边形 81"/>
          <p:cNvSpPr/>
          <p:nvPr>
            <p:custDataLst>
              <p:tags r:id="rId3"/>
            </p:custDataLst>
          </p:nvPr>
        </p:nvSpPr>
        <p:spPr>
          <a:xfrm rot="5400000" flipH="1" flipV="1">
            <a:off x="1261176"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98" name="矩形 97"/>
          <p:cNvSpPr/>
          <p:nvPr>
            <p:custDataLst>
              <p:tags r:id="rId4"/>
            </p:custDataLst>
          </p:nvPr>
        </p:nvSpPr>
        <p:spPr>
          <a:xfrm>
            <a:off x="1313203"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01</a:t>
            </a:r>
          </a:p>
        </p:txBody>
      </p:sp>
      <p:sp>
        <p:nvSpPr>
          <p:cNvPr id="4" name="TextBox 5"/>
          <p:cNvSpPr txBox="1"/>
          <p:nvPr>
            <p:custDataLst>
              <p:tags r:id="rId5"/>
            </p:custDataLst>
          </p:nvPr>
        </p:nvSpPr>
        <p:spPr>
          <a:xfrm>
            <a:off x="2102200" y="2984510"/>
            <a:ext cx="2339340" cy="523220"/>
          </a:xfrm>
          <a:prstGeom prst="rect">
            <a:avLst/>
          </a:prstGeom>
          <a:noFill/>
        </p:spPr>
        <p:txBody>
          <a:bodyPr wrap="square" rtlCol="0" anchor="ctr" anchorCtr="0">
            <a:spAutoFit/>
          </a:bodyPr>
          <a:lstStyle/>
          <a:p>
            <a:r>
              <a:rPr lang="zh-CN" altLang="en-US" sz="2800" b="1" dirty="0">
                <a:latin typeface="+mn-ea"/>
              </a:rPr>
              <a:t>药品</a:t>
            </a:r>
            <a:r>
              <a:rPr lang="zh-CN" altLang="en-US" sz="2800" b="1" dirty="0">
                <a:solidFill>
                  <a:schemeClr val="tx1"/>
                </a:solidFill>
                <a:latin typeface="+mn-ea"/>
              </a:rPr>
              <a:t>基本信息</a:t>
            </a:r>
          </a:p>
        </p:txBody>
      </p:sp>
      <p:sp>
        <p:nvSpPr>
          <p:cNvPr id="6" name="六边形 5"/>
          <p:cNvSpPr/>
          <p:nvPr>
            <p:custDataLst>
              <p:tags r:id="rId6"/>
            </p:custDataLst>
          </p:nvPr>
        </p:nvSpPr>
        <p:spPr>
          <a:xfrm rot="5400000" flipH="1" flipV="1">
            <a:off x="1236411" y="424307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7" name="六边形 6"/>
          <p:cNvSpPr/>
          <p:nvPr>
            <p:custDataLst>
              <p:tags r:id="rId7"/>
            </p:custDataLst>
          </p:nvPr>
        </p:nvSpPr>
        <p:spPr>
          <a:xfrm rot="5400000" flipH="1" flipV="1">
            <a:off x="1261176" y="428180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8" name="矩形 7"/>
          <p:cNvSpPr/>
          <p:nvPr>
            <p:custDataLst>
              <p:tags r:id="rId8"/>
            </p:custDataLst>
          </p:nvPr>
        </p:nvSpPr>
        <p:spPr>
          <a:xfrm>
            <a:off x="1313838" y="432435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04</a:t>
            </a:r>
            <a:endParaRPr lang="zh-CN" altLang="en-US" sz="3200" dirty="0">
              <a:solidFill>
                <a:schemeClr val="bg1"/>
              </a:solidFill>
              <a:latin typeface="+mn-ea"/>
              <a:sym typeface="Segoe UI" panose="020B0502040204020203" pitchFamily="34" charset="0"/>
            </a:endParaRPr>
          </a:p>
        </p:txBody>
      </p:sp>
      <p:sp>
        <p:nvSpPr>
          <p:cNvPr id="9" name="TextBox 5"/>
          <p:cNvSpPr txBox="1"/>
          <p:nvPr>
            <p:custDataLst>
              <p:tags r:id="rId9"/>
            </p:custDataLst>
          </p:nvPr>
        </p:nvSpPr>
        <p:spPr>
          <a:xfrm>
            <a:off x="2094931" y="4385320"/>
            <a:ext cx="2339340" cy="523220"/>
          </a:xfrm>
          <a:prstGeom prst="rect">
            <a:avLst/>
          </a:prstGeom>
          <a:noFill/>
        </p:spPr>
        <p:txBody>
          <a:bodyPr wrap="square" rtlCol="0" anchor="ctr" anchorCtr="0">
            <a:spAutoFit/>
          </a:bodyPr>
          <a:lstStyle/>
          <a:p>
            <a:r>
              <a:rPr lang="zh-CN" altLang="en-US" sz="2800" b="1" dirty="0">
                <a:solidFill>
                  <a:schemeClr val="tx1"/>
                </a:solidFill>
                <a:latin typeface="+mn-ea"/>
              </a:rPr>
              <a:t>创新性</a:t>
            </a:r>
          </a:p>
        </p:txBody>
      </p:sp>
      <p:sp>
        <p:nvSpPr>
          <p:cNvPr id="16" name="六边形 15"/>
          <p:cNvSpPr/>
          <p:nvPr>
            <p:custDataLst>
              <p:tags r:id="rId10"/>
            </p:custDataLst>
          </p:nvPr>
        </p:nvSpPr>
        <p:spPr>
          <a:xfrm rot="5400000" flipH="1" flipV="1">
            <a:off x="4728911"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8" name="六边形 17"/>
          <p:cNvSpPr/>
          <p:nvPr>
            <p:custDataLst>
              <p:tags r:id="rId11"/>
            </p:custDataLst>
          </p:nvPr>
        </p:nvSpPr>
        <p:spPr>
          <a:xfrm rot="5400000" flipH="1" flipV="1">
            <a:off x="4753676"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9" name="矩形 18"/>
          <p:cNvSpPr/>
          <p:nvPr>
            <p:custDataLst>
              <p:tags r:id="rId12"/>
            </p:custDataLst>
          </p:nvPr>
        </p:nvSpPr>
        <p:spPr>
          <a:xfrm>
            <a:off x="4805703"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02</a:t>
            </a:r>
            <a:endParaRPr lang="zh-CN" altLang="en-US" sz="3200" dirty="0">
              <a:solidFill>
                <a:schemeClr val="bg1"/>
              </a:solidFill>
              <a:latin typeface="+mn-ea"/>
              <a:sym typeface="Segoe UI" panose="020B0502040204020203" pitchFamily="34" charset="0"/>
            </a:endParaRPr>
          </a:p>
        </p:txBody>
      </p:sp>
      <p:sp>
        <p:nvSpPr>
          <p:cNvPr id="20" name="TextBox 5"/>
          <p:cNvSpPr txBox="1"/>
          <p:nvPr>
            <p:custDataLst>
              <p:tags r:id="rId13"/>
            </p:custDataLst>
          </p:nvPr>
        </p:nvSpPr>
        <p:spPr>
          <a:xfrm>
            <a:off x="5587431" y="298513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安全性</a:t>
            </a:r>
          </a:p>
        </p:txBody>
      </p:sp>
      <p:sp>
        <p:nvSpPr>
          <p:cNvPr id="22" name="六边形 21"/>
          <p:cNvSpPr/>
          <p:nvPr>
            <p:custDataLst>
              <p:tags r:id="rId14"/>
            </p:custDataLst>
          </p:nvPr>
        </p:nvSpPr>
        <p:spPr>
          <a:xfrm rot="5400000" flipH="1" flipV="1">
            <a:off x="4728911" y="424307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23" name="六边形 22"/>
          <p:cNvSpPr/>
          <p:nvPr>
            <p:custDataLst>
              <p:tags r:id="rId15"/>
            </p:custDataLst>
          </p:nvPr>
        </p:nvSpPr>
        <p:spPr>
          <a:xfrm rot="5400000" flipH="1" flipV="1">
            <a:off x="4753676" y="428180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24" name="矩形 23"/>
          <p:cNvSpPr/>
          <p:nvPr>
            <p:custDataLst>
              <p:tags r:id="rId16"/>
            </p:custDataLst>
          </p:nvPr>
        </p:nvSpPr>
        <p:spPr>
          <a:xfrm>
            <a:off x="4805703" y="432435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05</a:t>
            </a:r>
            <a:endParaRPr lang="zh-CN" altLang="en-US" sz="3200" dirty="0">
              <a:solidFill>
                <a:schemeClr val="bg1"/>
              </a:solidFill>
              <a:latin typeface="+mn-ea"/>
              <a:sym typeface="Segoe UI" panose="020B0502040204020203" pitchFamily="34" charset="0"/>
            </a:endParaRPr>
          </a:p>
        </p:txBody>
      </p:sp>
      <p:sp>
        <p:nvSpPr>
          <p:cNvPr id="25" name="TextBox 5"/>
          <p:cNvSpPr txBox="1"/>
          <p:nvPr>
            <p:custDataLst>
              <p:tags r:id="rId17"/>
            </p:custDataLst>
          </p:nvPr>
        </p:nvSpPr>
        <p:spPr>
          <a:xfrm>
            <a:off x="5587431" y="438594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公平性</a:t>
            </a:r>
            <a:r>
              <a:rPr lang="en-US" altLang="zh-CN" sz="2800" b="1" dirty="0">
                <a:solidFill>
                  <a:schemeClr val="tx1"/>
                </a:solidFill>
                <a:latin typeface="+mn-ea"/>
              </a:rPr>
              <a:t>1</a:t>
            </a:r>
            <a:endParaRPr lang="zh-CN" altLang="en-US" sz="2800" b="1" dirty="0">
              <a:solidFill>
                <a:schemeClr val="tx1"/>
              </a:solidFill>
              <a:latin typeface="+mn-ea"/>
            </a:endParaRPr>
          </a:p>
        </p:txBody>
      </p:sp>
      <p:sp>
        <p:nvSpPr>
          <p:cNvPr id="32" name="六边形 31"/>
          <p:cNvSpPr/>
          <p:nvPr>
            <p:custDataLst>
              <p:tags r:id="rId18"/>
            </p:custDataLst>
          </p:nvPr>
        </p:nvSpPr>
        <p:spPr>
          <a:xfrm rot="5400000" flipH="1" flipV="1">
            <a:off x="8009255"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33" name="六边形 32"/>
          <p:cNvSpPr/>
          <p:nvPr>
            <p:custDataLst>
              <p:tags r:id="rId19"/>
            </p:custDataLst>
          </p:nvPr>
        </p:nvSpPr>
        <p:spPr>
          <a:xfrm rot="5400000" flipH="1" flipV="1">
            <a:off x="8034020"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34" name="矩形 33"/>
          <p:cNvSpPr/>
          <p:nvPr>
            <p:custDataLst>
              <p:tags r:id="rId20"/>
            </p:custDataLst>
          </p:nvPr>
        </p:nvSpPr>
        <p:spPr>
          <a:xfrm>
            <a:off x="8086047"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03</a:t>
            </a:r>
            <a:endParaRPr lang="zh-CN" altLang="en-US" sz="3200" dirty="0">
              <a:solidFill>
                <a:schemeClr val="bg1"/>
              </a:solidFill>
              <a:latin typeface="+mn-ea"/>
              <a:sym typeface="Segoe UI" panose="020B0502040204020203" pitchFamily="34" charset="0"/>
            </a:endParaRPr>
          </a:p>
        </p:txBody>
      </p:sp>
      <p:sp>
        <p:nvSpPr>
          <p:cNvPr id="35" name="TextBox 5"/>
          <p:cNvSpPr txBox="1"/>
          <p:nvPr>
            <p:custDataLst>
              <p:tags r:id="rId21"/>
            </p:custDataLst>
          </p:nvPr>
        </p:nvSpPr>
        <p:spPr>
          <a:xfrm>
            <a:off x="8867775" y="2985135"/>
            <a:ext cx="1370330" cy="521970"/>
          </a:xfrm>
          <a:prstGeom prst="rect">
            <a:avLst/>
          </a:prstGeom>
          <a:noFill/>
        </p:spPr>
        <p:txBody>
          <a:bodyPr wrap="square" rtlCol="0" anchor="ctr" anchorCtr="0">
            <a:spAutoFit/>
          </a:bodyPr>
          <a:lstStyle/>
          <a:p>
            <a:r>
              <a:rPr lang="zh-CN" altLang="en-US" sz="2800" b="1" dirty="0">
                <a:solidFill>
                  <a:schemeClr val="tx1"/>
                </a:solidFill>
                <a:latin typeface="+mn-ea"/>
              </a:rPr>
              <a:t>有效性</a:t>
            </a:r>
          </a:p>
        </p:txBody>
      </p:sp>
      <p:sp>
        <p:nvSpPr>
          <p:cNvPr id="42" name="文本框 41"/>
          <p:cNvSpPr txBox="1"/>
          <p:nvPr/>
        </p:nvSpPr>
        <p:spPr>
          <a:xfrm>
            <a:off x="4234180" y="1001395"/>
            <a:ext cx="1981835" cy="1014730"/>
          </a:xfrm>
          <a:prstGeom prst="rect">
            <a:avLst/>
          </a:prstGeom>
          <a:noFill/>
        </p:spPr>
        <p:txBody>
          <a:bodyPr wrap="square" rtlCol="0" anchor="ctr" anchorCtr="0">
            <a:spAutoFit/>
          </a:bodyPr>
          <a:lstStyle/>
          <a:p>
            <a:pPr algn="dist"/>
            <a:r>
              <a:rPr lang="zh-CN" altLang="en-US" sz="6000" b="1" dirty="0">
                <a:solidFill>
                  <a:srgbClr val="0092D8"/>
                </a:solidFill>
                <a:latin typeface="Arial" panose="020B0604020202020204" pitchFamily="34" charset="0"/>
                <a:ea typeface="思源黑体 CN Bold" panose="020B0800000000000000" charset="-122"/>
              </a:rPr>
              <a:t>目录</a:t>
            </a:r>
          </a:p>
        </p:txBody>
      </p:sp>
    </p:spTree>
    <p:custDataLst>
      <p:tags r:id="rId1"/>
    </p:custDataLst>
    <p:extLst>
      <p:ext uri="{BB962C8B-B14F-4D97-AF65-F5344CB8AC3E}">
        <p14:creationId xmlns:p14="http://schemas.microsoft.com/office/powerpoint/2010/main" val="421144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4551B-3283-EEFE-B10F-1F78383F9169}"/>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41E3578A-76D6-8E95-B0D6-03AEBCA747E9}"/>
              </a:ext>
            </a:extLst>
          </p:cNvPr>
          <p:cNvSpPr/>
          <p:nvPr/>
        </p:nvSpPr>
        <p:spPr>
          <a:xfrm>
            <a:off x="243838" y="4924132"/>
            <a:ext cx="5677989" cy="1288787"/>
          </a:xfrm>
          <a:prstGeom prst="rect">
            <a:avLst/>
          </a:prstGeom>
          <a:gradFill flip="none" rotWithShape="1">
            <a:gsLst>
              <a:gs pos="0">
                <a:srgbClr val="9F5194">
                  <a:tint val="66000"/>
                  <a:satMod val="160000"/>
                </a:srgbClr>
              </a:gs>
              <a:gs pos="50000">
                <a:srgbClr val="9F5194">
                  <a:tint val="44500"/>
                  <a:satMod val="160000"/>
                </a:srgbClr>
              </a:gs>
              <a:gs pos="100000">
                <a:srgbClr val="9F5194">
                  <a:tint val="23500"/>
                  <a:satMod val="160000"/>
                </a:srgb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solidFill>
                <a:srgbClr val="9F5194"/>
              </a:solidFill>
            </a:endParaRPr>
          </a:p>
        </p:txBody>
      </p:sp>
      <p:sp>
        <p:nvSpPr>
          <p:cNvPr id="3" name="矩形 2">
            <a:extLst>
              <a:ext uri="{FF2B5EF4-FFF2-40B4-BE49-F238E27FC236}">
                <a16:creationId xmlns:a16="http://schemas.microsoft.com/office/drawing/2014/main" id="{F0BA197F-057B-BF5A-14A9-44B3E3ED8C4A}"/>
              </a:ext>
            </a:extLst>
          </p:cNvPr>
          <p:cNvSpPr/>
          <p:nvPr/>
        </p:nvSpPr>
        <p:spPr>
          <a:xfrm>
            <a:off x="235132" y="1105992"/>
            <a:ext cx="5677990" cy="3770785"/>
          </a:xfrm>
          <a:prstGeom prst="rect">
            <a:avLst/>
          </a:prstGeom>
          <a:gradFill flip="none" rotWithShape="1">
            <a:gsLst>
              <a:gs pos="0">
                <a:srgbClr val="9F5194">
                  <a:tint val="66000"/>
                  <a:satMod val="160000"/>
                </a:srgbClr>
              </a:gs>
              <a:gs pos="50000">
                <a:srgbClr val="9F5194">
                  <a:tint val="44500"/>
                  <a:satMod val="160000"/>
                </a:srgbClr>
              </a:gs>
              <a:gs pos="100000">
                <a:srgbClr val="9F5194">
                  <a:tint val="23500"/>
                  <a:satMod val="160000"/>
                </a:srgb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solidFill>
                <a:srgbClr val="9F5194"/>
              </a:solidFill>
            </a:endParaRPr>
          </a:p>
        </p:txBody>
      </p:sp>
      <p:sp>
        <p:nvSpPr>
          <p:cNvPr id="4" name="文本框 3">
            <a:extLst>
              <a:ext uri="{FF2B5EF4-FFF2-40B4-BE49-F238E27FC236}">
                <a16:creationId xmlns:a16="http://schemas.microsoft.com/office/drawing/2014/main" id="{42E29872-08BE-35C7-03AE-85DA2E922674}"/>
              </a:ext>
            </a:extLst>
          </p:cNvPr>
          <p:cNvSpPr txBox="1"/>
          <p:nvPr/>
        </p:nvSpPr>
        <p:spPr>
          <a:xfrm>
            <a:off x="269965" y="1076911"/>
            <a:ext cx="5625736" cy="3961918"/>
          </a:xfrm>
          <a:prstGeom prst="rect">
            <a:avLst/>
          </a:prstGeom>
          <a:noFill/>
        </p:spPr>
        <p:txBody>
          <a:bodyPr wrap="square" rtlCol="0">
            <a:spAutoFit/>
          </a:bodyPr>
          <a:lstStyle/>
          <a:p>
            <a:pPr>
              <a:lnSpc>
                <a:spcPts val="1600"/>
              </a:lnSpc>
            </a:pPr>
            <a:r>
              <a:rPr lang="zh-CN" altLang="en-US" sz="1200" b="1" dirty="0">
                <a:latin typeface="微软雅黑" panose="020B0503020204020204" pitchFamily="34" charset="-122"/>
                <a:ea typeface="微软雅黑" panose="020B0503020204020204" pitchFamily="34" charset="-122"/>
              </a:rPr>
              <a:t>通用名：</a:t>
            </a:r>
            <a:r>
              <a:rPr lang="zh-CN" altLang="en-US" sz="1050" b="1" dirty="0">
                <a:solidFill>
                  <a:srgbClr val="FF0000"/>
                </a:solidFill>
                <a:latin typeface="微软雅黑" panose="020B0503020204020204" pitchFamily="34" charset="-122"/>
                <a:ea typeface="微软雅黑" panose="020B0503020204020204" pitchFamily="34" charset="-122"/>
              </a:rPr>
              <a:t>苯丁酸钠颗粒</a:t>
            </a:r>
            <a:endParaRPr lang="en-US" altLang="zh-CN" sz="1050" b="1" dirty="0">
              <a:solidFill>
                <a:srgbClr val="FF0000"/>
              </a:solidFill>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规格：</a:t>
            </a:r>
            <a:r>
              <a:rPr lang="en-US" altLang="zh-CN" sz="1050" dirty="0">
                <a:latin typeface="微软雅黑" panose="020B0503020204020204" pitchFamily="34" charset="-122"/>
                <a:ea typeface="微软雅黑" panose="020B0503020204020204" pitchFamily="34" charset="-122"/>
              </a:rPr>
              <a:t>150g/30g</a:t>
            </a:r>
          </a:p>
          <a:p>
            <a:pPr>
              <a:lnSpc>
                <a:spcPts val="1600"/>
              </a:lnSpc>
            </a:pPr>
            <a:r>
              <a:rPr lang="zh-CN" altLang="en-US" sz="1200" b="1" dirty="0">
                <a:latin typeface="微软雅黑" panose="020B0503020204020204" pitchFamily="34" charset="-122"/>
                <a:ea typeface="微软雅黑" panose="020B0503020204020204" pitchFamily="34" charset="-122"/>
              </a:rPr>
              <a:t>是否为</a:t>
            </a:r>
            <a:r>
              <a:rPr lang="en-US" altLang="zh-CN" sz="1200" b="1" dirty="0">
                <a:latin typeface="微软雅黑" panose="020B0503020204020204" pitchFamily="34" charset="-122"/>
                <a:ea typeface="微软雅黑" panose="020B0503020204020204" pitchFamily="34" charset="-122"/>
              </a:rPr>
              <a:t>OTC</a:t>
            </a:r>
            <a:r>
              <a:rPr lang="zh-CN" altLang="en-US" sz="1200" b="1" dirty="0">
                <a:latin typeface="微软雅黑" panose="020B0503020204020204" pitchFamily="34" charset="-122"/>
                <a:ea typeface="微软雅黑" panose="020B0503020204020204" pitchFamily="34" charset="-122"/>
              </a:rPr>
              <a:t>用药</a:t>
            </a:r>
            <a:r>
              <a:rPr lang="zh-CN" altLang="en-US" sz="1050" b="1"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否</a:t>
            </a:r>
            <a:endParaRPr lang="en-US" altLang="zh-CN" sz="1050" dirty="0">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药品注册分类：</a:t>
            </a:r>
            <a:r>
              <a:rPr lang="zh-CN" altLang="en-US" sz="1050" dirty="0">
                <a:latin typeface="微软雅黑" panose="020B0503020204020204" pitchFamily="34" charset="-122"/>
                <a:ea typeface="微软雅黑" panose="020B0503020204020204" pitchFamily="34" charset="-122"/>
              </a:rPr>
              <a:t>化学药品</a:t>
            </a:r>
            <a:r>
              <a:rPr lang="en-US" altLang="zh-CN" sz="1050" dirty="0">
                <a:latin typeface="微软雅黑" panose="020B0503020204020204" pitchFamily="34" charset="-122"/>
                <a:ea typeface="微软雅黑" panose="020B0503020204020204" pitchFamily="34" charset="-122"/>
              </a:rPr>
              <a:t>3</a:t>
            </a:r>
            <a:r>
              <a:rPr lang="zh-CN" altLang="en-US" sz="1050" dirty="0">
                <a:latin typeface="微软雅黑" panose="020B0503020204020204" pitchFamily="34" charset="-122"/>
                <a:ea typeface="微软雅黑" panose="020B0503020204020204" pitchFamily="34" charset="-122"/>
              </a:rPr>
              <a:t>类</a:t>
            </a:r>
            <a:endParaRPr lang="en-US" altLang="zh-CN" sz="1050" dirty="0">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中国大陆首次上市时间：</a:t>
            </a:r>
            <a:r>
              <a:rPr lang="zh-CN" altLang="en-US" sz="1050" kern="0" dirty="0">
                <a:latin typeface="微软雅黑" panose="020B0503020204020204" pitchFamily="34" charset="-122"/>
                <a:ea typeface="微软雅黑" panose="020B0503020204020204" pitchFamily="34" charset="-122"/>
              </a:rPr>
              <a:t>2021年5月13日</a:t>
            </a:r>
            <a:endParaRPr lang="en-US" altLang="zh-CN" sz="1050" kern="0" dirty="0">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全球首个上市国家/地区及上市时间：</a:t>
            </a:r>
            <a:r>
              <a:rPr lang="zh-CN" altLang="en-US" sz="1050" kern="0" dirty="0">
                <a:latin typeface="微软雅黑" panose="020B0503020204020204" pitchFamily="34" charset="-122"/>
                <a:ea typeface="微软雅黑" panose="020B0503020204020204" pitchFamily="34" charset="-122"/>
              </a:rPr>
              <a:t>中国，</a:t>
            </a:r>
            <a:r>
              <a:rPr lang="en-US" altLang="zh-CN" sz="1050" kern="0" dirty="0">
                <a:latin typeface="微软雅黑" panose="020B0503020204020204" pitchFamily="34" charset="-122"/>
                <a:ea typeface="微软雅黑" panose="020B0503020204020204" pitchFamily="34" charset="-122"/>
              </a:rPr>
              <a:t>2021</a:t>
            </a:r>
            <a:r>
              <a:rPr lang="zh-CN" altLang="en-US" sz="1050" kern="0" dirty="0">
                <a:latin typeface="微软雅黑" panose="020B0503020204020204" pitchFamily="34" charset="-122"/>
                <a:ea typeface="微软雅黑" panose="020B0503020204020204" pitchFamily="34" charset="-122"/>
              </a:rPr>
              <a:t>年5月13日</a:t>
            </a:r>
            <a:endParaRPr lang="en-US" altLang="zh-CN" sz="1050" dirty="0">
              <a:solidFill>
                <a:schemeClr val="bg1"/>
              </a:solidFill>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医保药品分类与代码：</a:t>
            </a:r>
            <a:r>
              <a:rPr lang="en-US" altLang="zh-CN" sz="1050" kern="0" dirty="0">
                <a:latin typeface="微软雅黑" panose="020B0503020204020204" pitchFamily="34" charset="-122"/>
                <a:ea typeface="微软雅黑" panose="020B0503020204020204" pitchFamily="34" charset="-122"/>
              </a:rPr>
              <a:t>XA16AXB248N001010182502</a:t>
            </a:r>
            <a:r>
              <a:rPr lang="zh-CN" altLang="en-US" sz="1050" kern="0" dirty="0">
                <a:latin typeface="微软雅黑" panose="020B0503020204020204" pitchFamily="34" charset="-122"/>
                <a:ea typeface="微软雅黑" panose="020B0503020204020204" pitchFamily="34" charset="-122"/>
              </a:rPr>
              <a:t>，</a:t>
            </a:r>
            <a:r>
              <a:rPr lang="en-US" altLang="zh-CN" sz="1050" kern="0" dirty="0">
                <a:latin typeface="微软雅黑" panose="020B0503020204020204" pitchFamily="34" charset="-122"/>
                <a:ea typeface="微软雅黑" panose="020B0503020204020204" pitchFamily="34" charset="-122"/>
              </a:rPr>
              <a:t>XA16AXB248N001020182502</a:t>
            </a:r>
            <a:endParaRPr lang="zh-CN" altLang="en-US" sz="1050" dirty="0">
              <a:solidFill>
                <a:schemeClr val="bg1"/>
              </a:solidFill>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目前大陆地区同通用名称药品的上市情况：</a:t>
            </a:r>
            <a:r>
              <a:rPr lang="zh-CN" altLang="en-US" sz="1050" dirty="0">
                <a:latin typeface="微软雅黑" panose="020B0503020204020204" pitchFamily="34" charset="-122"/>
                <a:ea typeface="微软雅黑" panose="020B0503020204020204" pitchFamily="34" charset="-122"/>
              </a:rPr>
              <a:t>无</a:t>
            </a:r>
          </a:p>
          <a:p>
            <a:pPr>
              <a:lnSpc>
                <a:spcPts val="1600"/>
              </a:lnSpc>
            </a:pPr>
            <a:r>
              <a:rPr lang="zh-CN" altLang="en-US" sz="1200" b="1" dirty="0">
                <a:latin typeface="微软雅黑" panose="020B0503020204020204" pitchFamily="34" charset="-122"/>
                <a:ea typeface="微软雅黑" panose="020B0503020204020204" pitchFamily="34" charset="-122"/>
              </a:rPr>
              <a:t>适应症：</a:t>
            </a:r>
            <a:endParaRPr lang="en-US" altLang="zh-CN" sz="1200" b="1" dirty="0">
              <a:latin typeface="微软雅黑" panose="020B0503020204020204" pitchFamily="34" charset="-122"/>
              <a:ea typeface="微软雅黑" panose="020B0503020204020204" pitchFamily="34" charset="-122"/>
            </a:endParaRPr>
          </a:p>
          <a:p>
            <a:pPr>
              <a:lnSpc>
                <a:spcPts val="1600"/>
              </a:lnSpc>
            </a:pPr>
            <a:r>
              <a:rPr lang="zh-CN" altLang="en-US" sz="1050" kern="0" dirty="0">
                <a:latin typeface="微软雅黑" panose="020B0503020204020204" pitchFamily="34" charset="-122"/>
                <a:ea typeface="微软雅黑" panose="020B0503020204020204" pitchFamily="34" charset="-122"/>
                <a:cs typeface="思源黑体 CN Regular" panose="020B0500000000000000" charset="-122"/>
              </a:rPr>
              <a:t>①用于氨基甲酰磷酸合成酶缺乏症、鸟氨酸氨甲酰基转移酶缺乏症或精氨基琥珀酸合成酶缺乏症引起的尿素循环异常患者</a:t>
            </a:r>
            <a:r>
              <a:rPr lang="en-US" altLang="zh-CN" sz="1050" kern="0" baseline="30000" dirty="0">
                <a:latin typeface="微软雅黑" panose="020B0503020204020204" pitchFamily="34" charset="-122"/>
                <a:ea typeface="微软雅黑" panose="020B0503020204020204" pitchFamily="34" charset="-122"/>
                <a:cs typeface="思源黑体 CN Regular" panose="020B0500000000000000" charset="-122"/>
              </a:rPr>
              <a:t>1</a:t>
            </a:r>
            <a:endParaRPr lang="en-US" altLang="zh-CN" sz="1050" baseline="30000" dirty="0">
              <a:latin typeface="微软雅黑" panose="020B0503020204020204" pitchFamily="34" charset="-122"/>
              <a:ea typeface="微软雅黑" panose="020B0503020204020204" pitchFamily="34" charset="-122"/>
            </a:endParaRPr>
          </a:p>
          <a:p>
            <a:pPr>
              <a:lnSpc>
                <a:spcPts val="1600"/>
              </a:lnSpc>
            </a:pPr>
            <a:r>
              <a:rPr lang="zh-CN" altLang="en-US" sz="1050" kern="0" dirty="0">
                <a:latin typeface="微软雅黑" panose="020B0503020204020204" pitchFamily="34" charset="-122"/>
                <a:ea typeface="微软雅黑" panose="020B0503020204020204" pitchFamily="34" charset="-122"/>
                <a:cs typeface="思源黑体 CN Regular" panose="020B0500000000000000" charset="-122"/>
              </a:rPr>
              <a:t>②本品适用于所有新生儿期（出生28天内）出现完全酶缺乏症的患者，也适用于有高血氨性脑病病史的迟发型（部分酶缺乏症，发生于出生1个月后）患者</a:t>
            </a:r>
            <a:r>
              <a:rPr lang="en-US" altLang="zh-CN" sz="1050" kern="0" baseline="30000" dirty="0">
                <a:latin typeface="微软雅黑" panose="020B0503020204020204" pitchFamily="34" charset="-122"/>
                <a:ea typeface="微软雅黑" panose="020B0503020204020204" pitchFamily="34" charset="-122"/>
                <a:cs typeface="思源黑体 CN Regular" panose="020B0500000000000000" charset="-122"/>
              </a:rPr>
              <a:t>2</a:t>
            </a:r>
            <a:r>
              <a:rPr lang="zh-CN" altLang="en-US" sz="1050" kern="0" dirty="0">
                <a:latin typeface="微软雅黑" panose="020B0503020204020204" pitchFamily="34" charset="-122"/>
                <a:ea typeface="微软雅黑" panose="020B0503020204020204" pitchFamily="34" charset="-122"/>
                <a:cs typeface="思源黑体 CN Regular" panose="020B0500000000000000" charset="-122"/>
              </a:rPr>
              <a:t>，包括：</a:t>
            </a:r>
            <a:endParaRPr lang="en-US" altLang="zh-CN" sz="1050" kern="0" dirty="0">
              <a:latin typeface="微软雅黑" panose="020B0503020204020204" pitchFamily="34" charset="-122"/>
              <a:ea typeface="微软雅黑" panose="020B0503020204020204" pitchFamily="34" charset="-122"/>
              <a:cs typeface="思源黑体 CN Regular" panose="020B0500000000000000" charset="-122"/>
            </a:endParaRPr>
          </a:p>
          <a:p>
            <a:pPr>
              <a:lnSpc>
                <a:spcPts val="1600"/>
              </a:lnSpc>
            </a:pPr>
            <a:r>
              <a:rPr lang="en-US" altLang="zh-CN" sz="1050" kern="0" dirty="0">
                <a:latin typeface="微软雅黑" panose="020B0503020204020204" pitchFamily="34" charset="-122"/>
                <a:ea typeface="微软雅黑" panose="020B0503020204020204" pitchFamily="34" charset="-122"/>
                <a:cs typeface="思源黑体 CN Regular" panose="020B0500000000000000" charset="-122"/>
              </a:rPr>
              <a:t>   —— </a:t>
            </a:r>
            <a:r>
              <a:rPr lang="zh-CN" altLang="en-US" sz="1050" b="1" kern="0" dirty="0">
                <a:latin typeface="微软雅黑" panose="020B0503020204020204" pitchFamily="34" charset="-122"/>
                <a:ea typeface="微软雅黑" panose="020B0503020204020204" pitchFamily="34" charset="-122"/>
              </a:rPr>
              <a:t>精氨酸酶缺乏症</a:t>
            </a:r>
            <a:r>
              <a:rPr lang="zh-CN" altLang="en-US" sz="1050" kern="0" dirty="0">
                <a:latin typeface="微软雅黑" panose="020B0503020204020204" pitchFamily="34" charset="-122"/>
                <a:ea typeface="微软雅黑" panose="020B0503020204020204" pitchFamily="34" charset="-122"/>
              </a:rPr>
              <a:t>（</a:t>
            </a:r>
            <a:r>
              <a:rPr lang="zh-CN" altLang="en-US" sz="1050" b="1" kern="0" dirty="0">
                <a:latin typeface="微软雅黑" panose="020B0503020204020204" pitchFamily="34" charset="-122"/>
                <a:ea typeface="微软雅黑" panose="020B0503020204020204" pitchFamily="34" charset="-122"/>
              </a:rPr>
              <a:t>第一批罕见病目录</a:t>
            </a:r>
            <a:r>
              <a:rPr lang="en-US" altLang="zh-CN" sz="1050" b="1" kern="0" dirty="0">
                <a:latin typeface="微软雅黑" panose="020B0503020204020204" pitchFamily="34" charset="-122"/>
                <a:ea typeface="微软雅黑" panose="020B0503020204020204" pitchFamily="34" charset="-122"/>
              </a:rPr>
              <a:t>6</a:t>
            </a:r>
            <a:r>
              <a:rPr lang="zh-CN" altLang="en-US" sz="1050" b="1" kern="0" dirty="0">
                <a:latin typeface="微软雅黑" panose="020B0503020204020204" pitchFamily="34" charset="-122"/>
                <a:ea typeface="微软雅黑" panose="020B0503020204020204" pitchFamily="34" charset="-122"/>
              </a:rPr>
              <a:t>号</a:t>
            </a:r>
            <a:r>
              <a:rPr lang="zh-CN" altLang="en-US" sz="1050" kern="0" dirty="0">
                <a:latin typeface="微软雅黑" panose="020B0503020204020204" pitchFamily="34" charset="-122"/>
                <a:ea typeface="微软雅黑" panose="020B0503020204020204" pitchFamily="34" charset="-122"/>
              </a:rPr>
              <a:t>）</a:t>
            </a:r>
            <a:endParaRPr lang="en-US" altLang="zh-CN" sz="1050" kern="0" dirty="0">
              <a:latin typeface="微软雅黑" panose="020B0503020204020204" pitchFamily="34" charset="-122"/>
              <a:ea typeface="微软雅黑" panose="020B0503020204020204" pitchFamily="34" charset="-122"/>
            </a:endParaRPr>
          </a:p>
          <a:p>
            <a:pPr>
              <a:lnSpc>
                <a:spcPts val="1600"/>
              </a:lnSpc>
            </a:pPr>
            <a:r>
              <a:rPr lang="en-US" altLang="zh-CN" sz="1050" kern="0" dirty="0">
                <a:latin typeface="微软雅黑" panose="020B0503020204020204" pitchFamily="34" charset="-122"/>
                <a:ea typeface="微软雅黑" panose="020B0503020204020204" pitchFamily="34" charset="-122"/>
              </a:rPr>
              <a:t>   —— </a:t>
            </a:r>
            <a:r>
              <a:rPr lang="zh-CN" altLang="en-US" sz="1050" b="1" kern="0" dirty="0">
                <a:latin typeface="微软雅黑" panose="020B0503020204020204" pitchFamily="34" charset="-122"/>
                <a:ea typeface="微软雅黑" panose="020B0503020204020204" pitchFamily="34" charset="-122"/>
              </a:rPr>
              <a:t>瓜氨酸血症</a:t>
            </a:r>
            <a:r>
              <a:rPr lang="zh-CN" altLang="en-US" sz="1050" kern="0" dirty="0">
                <a:latin typeface="微软雅黑" panose="020B0503020204020204" pitchFamily="34" charset="-122"/>
                <a:ea typeface="微软雅黑" panose="020B0503020204020204" pitchFamily="34" charset="-122"/>
              </a:rPr>
              <a:t>（</a:t>
            </a:r>
            <a:r>
              <a:rPr lang="zh-CN" altLang="en-US" sz="1050" b="1" kern="0" dirty="0">
                <a:latin typeface="微软雅黑" panose="020B0503020204020204" pitchFamily="34" charset="-122"/>
                <a:ea typeface="微软雅黑" panose="020B0503020204020204" pitchFamily="34" charset="-122"/>
              </a:rPr>
              <a:t>第一批罕见病目录</a:t>
            </a:r>
            <a:r>
              <a:rPr lang="en-US" altLang="zh-CN" sz="1050" b="1" kern="0" dirty="0">
                <a:latin typeface="微软雅黑" panose="020B0503020204020204" pitchFamily="34" charset="-122"/>
                <a:ea typeface="微软雅黑" panose="020B0503020204020204" pitchFamily="34" charset="-122"/>
              </a:rPr>
              <a:t>18</a:t>
            </a:r>
            <a:r>
              <a:rPr lang="zh-CN" altLang="en-US" sz="1050" b="1" kern="0" dirty="0">
                <a:latin typeface="微软雅黑" panose="020B0503020204020204" pitchFamily="34" charset="-122"/>
                <a:ea typeface="微软雅黑" panose="020B0503020204020204" pitchFamily="34" charset="-122"/>
              </a:rPr>
              <a:t>号</a:t>
            </a:r>
            <a:r>
              <a:rPr lang="zh-CN" altLang="en-US" sz="1050" kern="0" dirty="0">
                <a:latin typeface="微软雅黑" panose="020B0503020204020204" pitchFamily="34" charset="-122"/>
                <a:ea typeface="微软雅黑" panose="020B0503020204020204" pitchFamily="34" charset="-122"/>
              </a:rPr>
              <a:t>）</a:t>
            </a:r>
            <a:endParaRPr lang="en-US" altLang="zh-CN" sz="1050" kern="0" dirty="0">
              <a:latin typeface="微软雅黑" panose="020B0503020204020204" pitchFamily="34" charset="-122"/>
              <a:ea typeface="微软雅黑" panose="020B0503020204020204" pitchFamily="34" charset="-122"/>
            </a:endParaRPr>
          </a:p>
          <a:p>
            <a:pPr>
              <a:lnSpc>
                <a:spcPts val="1600"/>
              </a:lnSpc>
            </a:pPr>
            <a:r>
              <a:rPr lang="en-US" altLang="zh-CN" sz="1050" kern="0" dirty="0">
                <a:latin typeface="微软雅黑" panose="020B0503020204020204" pitchFamily="34" charset="-122"/>
                <a:ea typeface="微软雅黑" panose="020B0503020204020204" pitchFamily="34" charset="-122"/>
              </a:rPr>
              <a:t>   —— </a:t>
            </a:r>
            <a:r>
              <a:rPr lang="en-US" altLang="zh-CN" sz="1050" b="1" kern="0" dirty="0">
                <a:latin typeface="微软雅黑" panose="020B0503020204020204" pitchFamily="34" charset="-122"/>
                <a:ea typeface="微软雅黑" panose="020B0503020204020204" pitchFamily="34" charset="-122"/>
              </a:rPr>
              <a:t>HHH</a:t>
            </a:r>
            <a:r>
              <a:rPr lang="zh-CN" altLang="en-US" sz="1050" b="1" kern="0" dirty="0">
                <a:latin typeface="微软雅黑" panose="020B0503020204020204" pitchFamily="34" charset="-122"/>
                <a:ea typeface="微软雅黑" panose="020B0503020204020204" pitchFamily="34" charset="-122"/>
              </a:rPr>
              <a:t>综合征</a:t>
            </a:r>
            <a:r>
              <a:rPr lang="zh-CN" altLang="en-US" sz="1050" kern="0" dirty="0">
                <a:latin typeface="微软雅黑" panose="020B0503020204020204" pitchFamily="34" charset="-122"/>
                <a:ea typeface="微软雅黑" panose="020B0503020204020204" pitchFamily="34" charset="-122"/>
              </a:rPr>
              <a:t>（</a:t>
            </a:r>
            <a:r>
              <a:rPr lang="zh-CN" altLang="en-US" sz="1050" b="1" kern="0" dirty="0">
                <a:latin typeface="微软雅黑" panose="020B0503020204020204" pitchFamily="34" charset="-122"/>
                <a:ea typeface="微软雅黑" panose="020B0503020204020204" pitchFamily="34" charset="-122"/>
              </a:rPr>
              <a:t>第一批罕见病目录</a:t>
            </a:r>
            <a:r>
              <a:rPr lang="en-US" altLang="zh-CN" sz="1050" b="1" kern="0" dirty="0">
                <a:latin typeface="微软雅黑" panose="020B0503020204020204" pitchFamily="34" charset="-122"/>
                <a:ea typeface="微软雅黑" panose="020B0503020204020204" pitchFamily="34" charset="-122"/>
              </a:rPr>
              <a:t>48</a:t>
            </a:r>
            <a:r>
              <a:rPr lang="zh-CN" altLang="en-US" sz="1050" b="1" kern="0" dirty="0">
                <a:latin typeface="微软雅黑" panose="020B0503020204020204" pitchFamily="34" charset="-122"/>
                <a:ea typeface="微软雅黑" panose="020B0503020204020204" pitchFamily="34" charset="-122"/>
              </a:rPr>
              <a:t>号</a:t>
            </a:r>
            <a:r>
              <a:rPr lang="zh-CN" altLang="en-US" sz="1050" kern="0" dirty="0">
                <a:latin typeface="微软雅黑" panose="020B0503020204020204" pitchFamily="34" charset="-122"/>
                <a:ea typeface="微软雅黑" panose="020B0503020204020204" pitchFamily="34" charset="-122"/>
              </a:rPr>
              <a:t>）</a:t>
            </a:r>
            <a:endParaRPr lang="en-US" altLang="zh-CN" sz="1050" kern="0" dirty="0">
              <a:latin typeface="微软雅黑" panose="020B0503020204020204" pitchFamily="34" charset="-122"/>
              <a:ea typeface="微软雅黑" panose="020B0503020204020204" pitchFamily="34" charset="-122"/>
            </a:endParaRPr>
          </a:p>
          <a:p>
            <a:pPr>
              <a:lnSpc>
                <a:spcPts val="1600"/>
              </a:lnSpc>
            </a:pPr>
            <a:r>
              <a:rPr lang="en-US" altLang="zh-CN" sz="1050" kern="0" dirty="0">
                <a:latin typeface="微软雅黑" panose="020B0503020204020204" pitchFamily="34" charset="-122"/>
                <a:ea typeface="微软雅黑" panose="020B0503020204020204" pitchFamily="34" charset="-122"/>
              </a:rPr>
              <a:t>   —— </a:t>
            </a:r>
            <a:r>
              <a:rPr lang="en-US" altLang="zh-CN" sz="1050" b="1" kern="0" dirty="0">
                <a:latin typeface="微软雅黑" panose="020B0503020204020204" pitchFamily="34" charset="-122"/>
                <a:ea typeface="微软雅黑" panose="020B0503020204020204" pitchFamily="34" charset="-122"/>
              </a:rPr>
              <a:t>N-</a:t>
            </a:r>
            <a:r>
              <a:rPr lang="zh-CN" altLang="en-US" sz="1050" b="1" kern="0" dirty="0">
                <a:latin typeface="微软雅黑" panose="020B0503020204020204" pitchFamily="34" charset="-122"/>
                <a:ea typeface="微软雅黑" panose="020B0503020204020204" pitchFamily="34" charset="-122"/>
              </a:rPr>
              <a:t>乙酰谷氨酸合成酶缺乏症</a:t>
            </a:r>
            <a:r>
              <a:rPr lang="zh-CN" altLang="en-US" sz="1050" kern="0" dirty="0">
                <a:latin typeface="微软雅黑" panose="020B0503020204020204" pitchFamily="34" charset="-122"/>
                <a:ea typeface="微软雅黑" panose="020B0503020204020204" pitchFamily="34" charset="-122"/>
              </a:rPr>
              <a:t>（</a:t>
            </a:r>
            <a:r>
              <a:rPr lang="zh-CN" altLang="en-US" sz="1050" b="1" kern="0" dirty="0">
                <a:latin typeface="微软雅黑" panose="020B0503020204020204" pitchFamily="34" charset="-122"/>
                <a:ea typeface="微软雅黑" panose="020B0503020204020204" pitchFamily="34" charset="-122"/>
              </a:rPr>
              <a:t>第一批罕见病目录</a:t>
            </a:r>
            <a:r>
              <a:rPr lang="en-US" altLang="zh-CN" sz="1050" b="1" kern="0" dirty="0">
                <a:latin typeface="微软雅黑" panose="020B0503020204020204" pitchFamily="34" charset="-122"/>
                <a:ea typeface="微软雅黑" panose="020B0503020204020204" pitchFamily="34" charset="-122"/>
              </a:rPr>
              <a:t>79</a:t>
            </a:r>
            <a:r>
              <a:rPr lang="zh-CN" altLang="en-US" sz="1050" b="1" kern="0" dirty="0">
                <a:latin typeface="微软雅黑" panose="020B0503020204020204" pitchFamily="34" charset="-122"/>
                <a:ea typeface="微软雅黑" panose="020B0503020204020204" pitchFamily="34" charset="-122"/>
              </a:rPr>
              <a:t>号</a:t>
            </a:r>
            <a:r>
              <a:rPr lang="zh-CN" altLang="en-US" sz="1050" kern="0" dirty="0">
                <a:latin typeface="微软雅黑" panose="020B0503020204020204" pitchFamily="34" charset="-122"/>
                <a:ea typeface="微软雅黑" panose="020B0503020204020204" pitchFamily="34" charset="-122"/>
              </a:rPr>
              <a:t>）</a:t>
            </a:r>
            <a:endParaRPr lang="en-US" altLang="zh-CN" sz="1050" kern="0" dirty="0">
              <a:latin typeface="微软雅黑" panose="020B0503020204020204" pitchFamily="34" charset="-122"/>
              <a:ea typeface="微软雅黑" panose="020B0503020204020204" pitchFamily="34" charset="-122"/>
            </a:endParaRPr>
          </a:p>
          <a:p>
            <a:pPr>
              <a:lnSpc>
                <a:spcPts val="1600"/>
              </a:lnSpc>
            </a:pPr>
            <a:r>
              <a:rPr lang="en-US" altLang="zh-CN" sz="1050" kern="0" dirty="0">
                <a:latin typeface="微软雅黑" panose="020B0503020204020204" pitchFamily="34" charset="-122"/>
                <a:ea typeface="微软雅黑" panose="020B0503020204020204" pitchFamily="34" charset="-122"/>
              </a:rPr>
              <a:t>   —— </a:t>
            </a:r>
            <a:r>
              <a:rPr lang="zh-CN" altLang="en-US" sz="1050" b="1" kern="0" dirty="0">
                <a:latin typeface="微软雅黑" panose="020B0503020204020204" pitchFamily="34" charset="-122"/>
                <a:ea typeface="微软雅黑" panose="020B0503020204020204" pitchFamily="34" charset="-122"/>
              </a:rPr>
              <a:t>鸟氨酸氨甲酰基转移酶缺乏症</a:t>
            </a:r>
            <a:r>
              <a:rPr lang="zh-CN" altLang="en-US" sz="1050" kern="0" dirty="0">
                <a:latin typeface="微软雅黑" panose="020B0503020204020204" pitchFamily="34" charset="-122"/>
                <a:ea typeface="微软雅黑" panose="020B0503020204020204" pitchFamily="34" charset="-122"/>
              </a:rPr>
              <a:t>（</a:t>
            </a:r>
            <a:r>
              <a:rPr lang="zh-CN" altLang="en-US" sz="1050" b="1" kern="0" dirty="0">
                <a:latin typeface="微软雅黑" panose="020B0503020204020204" pitchFamily="34" charset="-122"/>
                <a:ea typeface="微软雅黑" panose="020B0503020204020204" pitchFamily="34" charset="-122"/>
              </a:rPr>
              <a:t>第一批罕见病目录</a:t>
            </a:r>
            <a:r>
              <a:rPr lang="en-US" altLang="zh-CN" sz="1050" b="1" kern="0" dirty="0">
                <a:latin typeface="微软雅黑" panose="020B0503020204020204" pitchFamily="34" charset="-122"/>
                <a:ea typeface="微软雅黑" panose="020B0503020204020204" pitchFamily="34" charset="-122"/>
              </a:rPr>
              <a:t>85</a:t>
            </a:r>
            <a:r>
              <a:rPr lang="zh-CN" altLang="en-US" sz="1050" b="1" kern="0" dirty="0">
                <a:latin typeface="微软雅黑" panose="020B0503020204020204" pitchFamily="34" charset="-122"/>
                <a:ea typeface="微软雅黑" panose="020B0503020204020204" pitchFamily="34" charset="-122"/>
              </a:rPr>
              <a:t>号</a:t>
            </a:r>
            <a:r>
              <a:rPr lang="zh-CN" altLang="en-US" sz="1050" kern="0" dirty="0">
                <a:latin typeface="微软雅黑" panose="020B0503020204020204" pitchFamily="34" charset="-122"/>
                <a:ea typeface="微软雅黑" panose="020B0503020204020204" pitchFamily="34" charset="-122"/>
              </a:rPr>
              <a:t>）</a:t>
            </a:r>
            <a:endParaRPr lang="en-US" altLang="zh-CN" sz="1050" kern="0" dirty="0">
              <a:latin typeface="微软雅黑" panose="020B0503020204020204" pitchFamily="34" charset="-122"/>
              <a:ea typeface="微软雅黑" panose="020B0503020204020204" pitchFamily="34" charset="-122"/>
              <a:cs typeface="思源黑体 CN Regular" panose="020B0500000000000000" charset="-122"/>
            </a:endParaRPr>
          </a:p>
          <a:p>
            <a:pPr>
              <a:lnSpc>
                <a:spcPts val="1600"/>
              </a:lnSpc>
            </a:pPr>
            <a:endParaRPr lang="en-US" altLang="zh-CN" sz="1100" kern="0" baseline="300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F927C3E1-4AB6-1CDC-9264-60D4A62B53BB}"/>
              </a:ext>
            </a:extLst>
          </p:cNvPr>
          <p:cNvSpPr txBox="1"/>
          <p:nvPr/>
        </p:nvSpPr>
        <p:spPr>
          <a:xfrm>
            <a:off x="235132" y="6372887"/>
            <a:ext cx="6096000" cy="215444"/>
          </a:xfrm>
          <a:prstGeom prst="rect">
            <a:avLst/>
          </a:prstGeom>
          <a:noFill/>
        </p:spPr>
        <p:txBody>
          <a:bodyPr wrap="square">
            <a:spAutoFit/>
          </a:bodyPr>
          <a:lstStyle/>
          <a:p>
            <a:r>
              <a:rPr lang="en-US" altLang="zh-CN" sz="800" dirty="0">
                <a:latin typeface="宋体" panose="02010600030101010101" pitchFamily="2" charset="-122"/>
                <a:ea typeface="宋体" panose="02010600030101010101" pitchFamily="2" charset="-122"/>
              </a:rPr>
              <a:t>3.4     </a:t>
            </a:r>
            <a:r>
              <a:rPr lang="zh-CN" altLang="en-US" sz="800" dirty="0">
                <a:latin typeface="宋体" panose="02010600030101010101" pitchFamily="2" charset="-122"/>
                <a:ea typeface="宋体" panose="02010600030101010101" pitchFamily="2" charset="-122"/>
              </a:rPr>
              <a:t>苯丁酸甘油酯说明书</a:t>
            </a:r>
          </a:p>
        </p:txBody>
      </p:sp>
      <p:sp>
        <p:nvSpPr>
          <p:cNvPr id="7" name="文本框 6">
            <a:extLst>
              <a:ext uri="{FF2B5EF4-FFF2-40B4-BE49-F238E27FC236}">
                <a16:creationId xmlns:a16="http://schemas.microsoft.com/office/drawing/2014/main" id="{F586CE45-45AB-3611-E69B-DD231914FFBB}"/>
              </a:ext>
            </a:extLst>
          </p:cNvPr>
          <p:cNvSpPr txBox="1"/>
          <p:nvPr/>
        </p:nvSpPr>
        <p:spPr>
          <a:xfrm>
            <a:off x="235131" y="6169342"/>
            <a:ext cx="2917371" cy="215444"/>
          </a:xfrm>
          <a:prstGeom prst="rect">
            <a:avLst/>
          </a:prstGeom>
          <a:noFill/>
        </p:spPr>
        <p:txBody>
          <a:bodyPr wrap="square">
            <a:spAutoFit/>
          </a:bodyPr>
          <a:lstStyle/>
          <a:p>
            <a:r>
              <a:rPr lang="en-US" altLang="zh-CN" sz="800" dirty="0">
                <a:latin typeface="宋体" panose="02010600030101010101" pitchFamily="2" charset="-122"/>
                <a:ea typeface="宋体" panose="02010600030101010101" pitchFamily="2" charset="-122"/>
              </a:rPr>
              <a:t>1.2.5.6.7     </a:t>
            </a:r>
            <a:r>
              <a:rPr lang="zh-CN" altLang="en-US" sz="800" dirty="0">
                <a:latin typeface="宋体" panose="02010600030101010101" pitchFamily="2" charset="-122"/>
                <a:ea typeface="宋体" panose="02010600030101010101" pitchFamily="2" charset="-122"/>
              </a:rPr>
              <a:t>苯丁酸钠颗粒说明书</a:t>
            </a:r>
          </a:p>
        </p:txBody>
      </p:sp>
      <p:sp>
        <p:nvSpPr>
          <p:cNvPr id="14" name="流程图: 过程 13">
            <a:extLst>
              <a:ext uri="{FF2B5EF4-FFF2-40B4-BE49-F238E27FC236}">
                <a16:creationId xmlns:a16="http://schemas.microsoft.com/office/drawing/2014/main" id="{C6C75FAF-E8B0-4EB7-3251-8657DBB5B7A9}"/>
              </a:ext>
            </a:extLst>
          </p:cNvPr>
          <p:cNvSpPr/>
          <p:nvPr/>
        </p:nvSpPr>
        <p:spPr>
          <a:xfrm>
            <a:off x="43545" y="43545"/>
            <a:ext cx="1280160" cy="466811"/>
          </a:xfrm>
          <a:prstGeom prst="flowChartProcess">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药品基本信息</a:t>
            </a:r>
          </a:p>
        </p:txBody>
      </p:sp>
      <p:sp>
        <p:nvSpPr>
          <p:cNvPr id="16" name="矩形: 圆角 15">
            <a:extLst>
              <a:ext uri="{FF2B5EF4-FFF2-40B4-BE49-F238E27FC236}">
                <a16:creationId xmlns:a16="http://schemas.microsoft.com/office/drawing/2014/main" id="{A9C30EE3-4E5E-F0D4-5D5D-23C977AB0FB0}"/>
              </a:ext>
            </a:extLst>
          </p:cNvPr>
          <p:cNvSpPr/>
          <p:nvPr/>
        </p:nvSpPr>
        <p:spPr>
          <a:xfrm>
            <a:off x="1419504" y="141347"/>
            <a:ext cx="10598332" cy="70927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微软雅黑" panose="020B0503020204020204" pitchFamily="34" charset="-122"/>
                <a:ea typeface="微软雅黑" panose="020B0503020204020204" pitchFamily="34" charset="-122"/>
              </a:rPr>
              <a:t>全球唯一颗粒剂型除氮剂</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覆盖疾病谱更广、成本更低、起效更快</a:t>
            </a:r>
          </a:p>
        </p:txBody>
      </p:sp>
      <p:sp>
        <p:nvSpPr>
          <p:cNvPr id="18" name="矩形 17">
            <a:extLst>
              <a:ext uri="{FF2B5EF4-FFF2-40B4-BE49-F238E27FC236}">
                <a16:creationId xmlns:a16="http://schemas.microsoft.com/office/drawing/2014/main" id="{1D214101-774F-FFA3-6880-6AACCC56A934}"/>
              </a:ext>
            </a:extLst>
          </p:cNvPr>
          <p:cNvSpPr/>
          <p:nvPr/>
        </p:nvSpPr>
        <p:spPr>
          <a:xfrm>
            <a:off x="6331132" y="1118010"/>
            <a:ext cx="5625736" cy="4934942"/>
          </a:xfrm>
          <a:prstGeom prst="rect">
            <a:avLst/>
          </a:prstGeom>
          <a:gradFill flip="none" rotWithShape="1">
            <a:gsLst>
              <a:gs pos="0">
                <a:srgbClr val="9F5194">
                  <a:tint val="66000"/>
                  <a:satMod val="160000"/>
                </a:srgbClr>
              </a:gs>
              <a:gs pos="50000">
                <a:srgbClr val="9F5194">
                  <a:tint val="44500"/>
                  <a:satMod val="160000"/>
                </a:srgbClr>
              </a:gs>
              <a:gs pos="100000">
                <a:srgbClr val="9F5194">
                  <a:tint val="23500"/>
                  <a:satMod val="160000"/>
                </a:srgb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solidFill>
                <a:srgbClr val="9F5194"/>
              </a:solidFill>
            </a:endParaRPr>
          </a:p>
        </p:txBody>
      </p:sp>
      <p:sp>
        <p:nvSpPr>
          <p:cNvPr id="19" name="流程图: 终止 18">
            <a:extLst>
              <a:ext uri="{FF2B5EF4-FFF2-40B4-BE49-F238E27FC236}">
                <a16:creationId xmlns:a16="http://schemas.microsoft.com/office/drawing/2014/main" id="{A40AA41D-7391-8463-F1E1-93CD2831B25C}"/>
              </a:ext>
            </a:extLst>
          </p:cNvPr>
          <p:cNvSpPr/>
          <p:nvPr/>
        </p:nvSpPr>
        <p:spPr>
          <a:xfrm>
            <a:off x="6457406" y="1389016"/>
            <a:ext cx="1075510" cy="335281"/>
          </a:xfrm>
          <a:prstGeom prst="flowChartTerminator">
            <a:avLst/>
          </a:prstGeom>
          <a:gradFill flip="none" rotWithShape="1">
            <a:gsLst>
              <a:gs pos="0">
                <a:srgbClr val="9F5194">
                  <a:tint val="66000"/>
                  <a:satMod val="160000"/>
                </a:srgbClr>
              </a:gs>
              <a:gs pos="50000">
                <a:srgbClr val="9F5194">
                  <a:tint val="44500"/>
                  <a:satMod val="160000"/>
                </a:srgbClr>
              </a:gs>
              <a:gs pos="100000">
                <a:srgbClr val="9F5194">
                  <a:tint val="23500"/>
                  <a:satMod val="16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💊用法</a:t>
            </a:r>
            <a:r>
              <a:rPr lang="en-US" altLang="zh-CN" sz="1600" b="1" baseline="30000" dirty="0">
                <a:solidFill>
                  <a:schemeClr val="tx1"/>
                </a:solidFill>
                <a:latin typeface="微软雅黑" panose="020B0503020204020204" pitchFamily="34" charset="-122"/>
                <a:ea typeface="微软雅黑" panose="020B0503020204020204" pitchFamily="34" charset="-122"/>
              </a:rPr>
              <a:t>5</a:t>
            </a:r>
            <a:endParaRPr lang="zh-CN" altLang="en-US" sz="1600" b="1" baseline="30000" dirty="0">
              <a:solidFill>
                <a:schemeClr val="tx1"/>
              </a:solidFill>
              <a:latin typeface="微软雅黑" panose="020B0503020204020204" pitchFamily="34" charset="-122"/>
              <a:ea typeface="微软雅黑" panose="020B0503020204020204" pitchFamily="34" charset="-122"/>
            </a:endParaRPr>
          </a:p>
        </p:txBody>
      </p:sp>
      <p:sp>
        <p:nvSpPr>
          <p:cNvPr id="20" name="流程图: 终止 19">
            <a:extLst>
              <a:ext uri="{FF2B5EF4-FFF2-40B4-BE49-F238E27FC236}">
                <a16:creationId xmlns:a16="http://schemas.microsoft.com/office/drawing/2014/main" id="{0F0F7D73-40E9-52E0-D75F-774844680044}"/>
              </a:ext>
            </a:extLst>
          </p:cNvPr>
          <p:cNvSpPr/>
          <p:nvPr/>
        </p:nvSpPr>
        <p:spPr>
          <a:xfrm>
            <a:off x="6387739" y="3196087"/>
            <a:ext cx="1145177" cy="461655"/>
          </a:xfrm>
          <a:prstGeom prst="flowChartTerminator">
            <a:avLst/>
          </a:prstGeom>
          <a:gradFill flip="none" rotWithShape="1">
            <a:gsLst>
              <a:gs pos="0">
                <a:srgbClr val="9F5194">
                  <a:tint val="66000"/>
                  <a:satMod val="160000"/>
                </a:srgbClr>
              </a:gs>
              <a:gs pos="50000">
                <a:srgbClr val="9F5194">
                  <a:tint val="44500"/>
                  <a:satMod val="160000"/>
                </a:srgbClr>
              </a:gs>
              <a:gs pos="100000">
                <a:srgbClr val="9F5194">
                  <a:tint val="23500"/>
                  <a:satMod val="16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用量</a:t>
            </a:r>
            <a:r>
              <a:rPr lang="en-US" altLang="zh-CN" sz="1600" b="1" baseline="30000" dirty="0">
                <a:solidFill>
                  <a:schemeClr val="tx1"/>
                </a:solidFill>
                <a:latin typeface="微软雅黑" panose="020B0503020204020204" pitchFamily="34" charset="-122"/>
                <a:ea typeface="微软雅黑" panose="020B0503020204020204" pitchFamily="34" charset="-122"/>
              </a:rPr>
              <a:t>6</a:t>
            </a:r>
            <a:endParaRPr lang="zh-CN" altLang="en-US" sz="1600" b="1" baseline="30000" dirty="0">
              <a:solidFill>
                <a:schemeClr val="tx1"/>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A310292C-3D80-0F30-25A1-15F3B9C076EA}"/>
              </a:ext>
            </a:extLst>
          </p:cNvPr>
          <p:cNvSpPr txBox="1"/>
          <p:nvPr/>
        </p:nvSpPr>
        <p:spPr>
          <a:xfrm>
            <a:off x="7532917" y="1389016"/>
            <a:ext cx="4354284" cy="1600695"/>
          </a:xfrm>
          <a:prstGeom prst="rect">
            <a:avLst/>
          </a:prstGeom>
          <a:noFill/>
        </p:spPr>
        <p:txBody>
          <a:bodyPr wrap="square" rtlCol="0">
            <a:spAutoFit/>
          </a:bodyPr>
          <a:lstStyle/>
          <a:p>
            <a:pPr indent="-285750">
              <a:lnSpc>
                <a:spcPts val="2000"/>
              </a:lnSpc>
              <a:buFont typeface="Wingdings" panose="05000000000000000000" pitchFamily="2" charset="2"/>
              <a:buChar char="ü"/>
            </a:pPr>
            <a:r>
              <a:rPr lang="zh-CN" altLang="en-US" sz="1050" kern="0" dirty="0">
                <a:latin typeface="微软雅黑" panose="020B0503020204020204" pitchFamily="34" charset="-122"/>
                <a:ea typeface="微软雅黑" panose="020B0503020204020204" pitchFamily="34" charset="-122"/>
              </a:rPr>
              <a:t>口服给药或者经 胃造口管或鼻胃管给药</a:t>
            </a:r>
            <a:endParaRPr lang="en-US" altLang="zh-CN" sz="1050" kern="0" dirty="0">
              <a:latin typeface="微软雅黑" panose="020B0503020204020204" pitchFamily="34" charset="-122"/>
              <a:ea typeface="微软雅黑" panose="020B0503020204020204" pitchFamily="34" charset="-122"/>
            </a:endParaRPr>
          </a:p>
          <a:p>
            <a:pPr indent="-285750">
              <a:lnSpc>
                <a:spcPts val="2000"/>
              </a:lnSpc>
              <a:buFont typeface="Wingdings" panose="05000000000000000000" pitchFamily="2" charset="2"/>
              <a:buChar char="ü"/>
            </a:pPr>
            <a:r>
              <a:rPr lang="zh-CN" altLang="en-US" sz="1050" kern="0" dirty="0">
                <a:latin typeface="微软雅黑" panose="020B0503020204020204" pitchFamily="34" charset="-122"/>
                <a:ea typeface="微软雅黑" panose="020B0503020204020204" pitchFamily="34" charset="-122"/>
              </a:rPr>
              <a:t>量取药品颗粒前请轻轻摇晃瓶子</a:t>
            </a:r>
            <a:endParaRPr lang="en-US" altLang="zh-CN" sz="1050" kern="0" dirty="0">
              <a:latin typeface="微软雅黑" panose="020B0503020204020204" pitchFamily="34" charset="-122"/>
              <a:ea typeface="微软雅黑" panose="020B0503020204020204" pitchFamily="34" charset="-122"/>
            </a:endParaRPr>
          </a:p>
          <a:p>
            <a:pPr indent="-285750">
              <a:lnSpc>
                <a:spcPts val="2000"/>
              </a:lnSpc>
              <a:buFont typeface="Wingdings" panose="05000000000000000000" pitchFamily="2" charset="2"/>
              <a:buChar char="ü"/>
            </a:pPr>
            <a:r>
              <a:rPr lang="zh-CN" altLang="en-US" sz="1050" kern="0" dirty="0">
                <a:latin typeface="微软雅黑" panose="020B0503020204020204" pitchFamily="34" charset="-122"/>
                <a:ea typeface="微软雅黑" panose="020B0503020204020204" pitchFamily="34" charset="-122"/>
              </a:rPr>
              <a:t>每餐时或进食时服用每日总剂量的均分剂量（比如小龄儿童 </a:t>
            </a:r>
            <a:endParaRPr lang="en-US" altLang="zh-CN" sz="1050" kern="0" dirty="0">
              <a:latin typeface="微软雅黑" panose="020B0503020204020204" pitchFamily="34" charset="-122"/>
              <a:ea typeface="微软雅黑" panose="020B0503020204020204" pitchFamily="34" charset="-122"/>
            </a:endParaRPr>
          </a:p>
          <a:p>
            <a:pPr>
              <a:lnSpc>
                <a:spcPts val="2000"/>
              </a:lnSpc>
            </a:pPr>
            <a:r>
              <a:rPr lang="en-US" altLang="zh-CN" sz="1050" kern="0" dirty="0">
                <a:latin typeface="微软雅黑" panose="020B0503020204020204" pitchFamily="34" charset="-122"/>
                <a:ea typeface="微软雅黑" panose="020B0503020204020204" pitchFamily="34" charset="-122"/>
              </a:rPr>
              <a:t>       </a:t>
            </a:r>
            <a:r>
              <a:rPr lang="zh-CN" altLang="en-US" sz="1050" kern="0" dirty="0">
                <a:latin typeface="微软雅黑" panose="020B0503020204020204" pitchFamily="34" charset="-122"/>
                <a:ea typeface="微软雅黑" panose="020B0503020204020204" pitchFamily="34" charset="-122"/>
              </a:rPr>
              <a:t>每日服用</a:t>
            </a:r>
            <a:r>
              <a:rPr lang="en-US" altLang="zh-CN" sz="1050" kern="0" dirty="0">
                <a:latin typeface="微软雅黑" panose="020B0503020204020204" pitchFamily="34" charset="-122"/>
                <a:ea typeface="微软雅黑" panose="020B0503020204020204" pitchFamily="34" charset="-122"/>
              </a:rPr>
              <a:t>4-6</a:t>
            </a:r>
            <a:r>
              <a:rPr lang="zh-CN" altLang="en-US" sz="1050" kern="0" dirty="0">
                <a:latin typeface="微软雅黑" panose="020B0503020204020204" pitchFamily="34" charset="-122"/>
                <a:ea typeface="微软雅黑" panose="020B0503020204020204" pitchFamily="34" charset="-122"/>
              </a:rPr>
              <a:t>次）</a:t>
            </a:r>
            <a:endParaRPr lang="en-US" altLang="zh-CN" sz="1050" kern="0" dirty="0">
              <a:latin typeface="微软雅黑" panose="020B0503020204020204" pitchFamily="34" charset="-122"/>
              <a:ea typeface="微软雅黑" panose="020B0503020204020204" pitchFamily="34" charset="-122"/>
            </a:endParaRPr>
          </a:p>
          <a:p>
            <a:pPr indent="-285750">
              <a:lnSpc>
                <a:spcPts val="2000"/>
              </a:lnSpc>
              <a:buFont typeface="Wingdings" panose="05000000000000000000" pitchFamily="2" charset="2"/>
              <a:buChar char="ü"/>
            </a:pPr>
            <a:r>
              <a:rPr lang="zh-CN" altLang="en-US" sz="1050" kern="0" dirty="0">
                <a:latin typeface="微软雅黑" panose="020B0503020204020204" pitchFamily="34" charset="-122"/>
                <a:ea typeface="微软雅黑" panose="020B0503020204020204" pitchFamily="34" charset="-122"/>
              </a:rPr>
              <a:t>应将本品颗粒与固体食物（如土豆泥或苹果酱）或液体食物</a:t>
            </a:r>
            <a:endParaRPr lang="en-US" altLang="zh-CN" sz="1050" kern="0" dirty="0">
              <a:latin typeface="微软雅黑" panose="020B0503020204020204" pitchFamily="34" charset="-122"/>
              <a:ea typeface="微软雅黑" panose="020B0503020204020204" pitchFamily="34" charset="-122"/>
            </a:endParaRPr>
          </a:p>
          <a:p>
            <a:pPr>
              <a:lnSpc>
                <a:spcPts val="2000"/>
              </a:lnSpc>
            </a:pPr>
            <a:r>
              <a:rPr lang="zh-CN" altLang="en-US" sz="1050" kern="0" dirty="0">
                <a:latin typeface="微软雅黑" panose="020B0503020204020204" pitchFamily="34" charset="-122"/>
                <a:ea typeface="微软雅黑" panose="020B0503020204020204" pitchFamily="34" charset="-122"/>
              </a:rPr>
              <a:t>     （如饮用水、苹果汁、橙汁或无蛋白婴儿配方奶粉）混匀后服用</a:t>
            </a:r>
          </a:p>
        </p:txBody>
      </p:sp>
      <p:sp>
        <p:nvSpPr>
          <p:cNvPr id="22" name="文本框 21">
            <a:extLst>
              <a:ext uri="{FF2B5EF4-FFF2-40B4-BE49-F238E27FC236}">
                <a16:creationId xmlns:a16="http://schemas.microsoft.com/office/drawing/2014/main" id="{1E8C3D60-97B6-CD48-17E8-44901FA9C373}"/>
              </a:ext>
            </a:extLst>
          </p:cNvPr>
          <p:cNvSpPr txBox="1"/>
          <p:nvPr/>
        </p:nvSpPr>
        <p:spPr>
          <a:xfrm>
            <a:off x="7532916" y="3198163"/>
            <a:ext cx="4563289" cy="583878"/>
          </a:xfrm>
          <a:prstGeom prst="rect">
            <a:avLst/>
          </a:prstGeom>
          <a:noFill/>
        </p:spPr>
        <p:txBody>
          <a:bodyPr wrap="square" rtlCol="0">
            <a:spAutoFit/>
          </a:bodyPr>
          <a:lstStyle/>
          <a:p>
            <a:pPr indent="-285750">
              <a:lnSpc>
                <a:spcPts val="2000"/>
              </a:lnSpc>
              <a:buFont typeface="Arial" panose="020B0604020202020204" pitchFamily="34" charset="0"/>
              <a:buChar char="•"/>
            </a:pPr>
            <a:r>
              <a:rPr lang="zh-CN" altLang="en-US" sz="1050" kern="0" dirty="0">
                <a:latin typeface="微软雅黑" panose="020B0503020204020204" pitchFamily="34" charset="-122"/>
                <a:ea typeface="微软雅黑" panose="020B0503020204020204" pitchFamily="34" charset="-122"/>
              </a:rPr>
              <a:t>体重＜</a:t>
            </a:r>
            <a:r>
              <a:rPr lang="en-US" altLang="zh-CN" sz="1050" kern="0" dirty="0">
                <a:latin typeface="微软雅黑" panose="020B0503020204020204" pitchFamily="34" charset="-122"/>
                <a:ea typeface="微软雅黑" panose="020B0503020204020204" pitchFamily="34" charset="-122"/>
              </a:rPr>
              <a:t>20kg </a:t>
            </a:r>
            <a:r>
              <a:rPr lang="zh-CN" altLang="en-US" sz="1050" kern="0" dirty="0">
                <a:latin typeface="微软雅黑" panose="020B0503020204020204" pitchFamily="34" charset="-122"/>
                <a:ea typeface="微软雅黑" panose="020B0503020204020204" pitchFamily="34" charset="-122"/>
              </a:rPr>
              <a:t>的新生儿、婴幼儿和儿童：</a:t>
            </a:r>
            <a:r>
              <a:rPr lang="en-US" altLang="zh-CN" sz="1050" kern="0" dirty="0">
                <a:latin typeface="微软雅黑" panose="020B0503020204020204" pitchFamily="34" charset="-122"/>
                <a:ea typeface="微软雅黑" panose="020B0503020204020204" pitchFamily="34" charset="-122"/>
              </a:rPr>
              <a:t> 450-600mg/kg/</a:t>
            </a:r>
            <a:r>
              <a:rPr lang="zh-CN" altLang="en-US" sz="1050" kern="0" dirty="0">
                <a:latin typeface="微软雅黑" panose="020B0503020204020204" pitchFamily="34" charset="-122"/>
                <a:ea typeface="微软雅黑" panose="020B0503020204020204" pitchFamily="34" charset="-122"/>
              </a:rPr>
              <a:t>日</a:t>
            </a:r>
            <a:endParaRPr lang="en-US" altLang="zh-CN" sz="1050" kern="0" dirty="0">
              <a:latin typeface="微软雅黑" panose="020B0503020204020204" pitchFamily="34" charset="-122"/>
              <a:ea typeface="微软雅黑" panose="020B0503020204020204" pitchFamily="34" charset="-122"/>
            </a:endParaRPr>
          </a:p>
          <a:p>
            <a:pPr indent="-285750">
              <a:lnSpc>
                <a:spcPts val="2000"/>
              </a:lnSpc>
              <a:buFont typeface="Arial" panose="020B0604020202020204" pitchFamily="34" charset="0"/>
              <a:buChar char="•"/>
            </a:pPr>
            <a:r>
              <a:rPr lang="zh-CN" altLang="en-US" sz="1050" kern="0" dirty="0">
                <a:latin typeface="微软雅黑" panose="020B0503020204020204" pitchFamily="34" charset="-122"/>
                <a:ea typeface="微软雅黑" panose="020B0503020204020204" pitchFamily="34" charset="-122"/>
              </a:rPr>
              <a:t>体重＞</a:t>
            </a:r>
            <a:r>
              <a:rPr lang="en-US" altLang="zh-CN" sz="1050" kern="0" dirty="0">
                <a:latin typeface="微软雅黑" panose="020B0503020204020204" pitchFamily="34" charset="-122"/>
                <a:ea typeface="微软雅黑" panose="020B0503020204020204" pitchFamily="34" charset="-122"/>
              </a:rPr>
              <a:t>20kg </a:t>
            </a:r>
            <a:r>
              <a:rPr lang="zh-CN" altLang="en-US" sz="1050" kern="0" dirty="0">
                <a:latin typeface="微软雅黑" panose="020B0503020204020204" pitchFamily="34" charset="-122"/>
                <a:ea typeface="微软雅黑" panose="020B0503020204020204" pitchFamily="34" charset="-122"/>
              </a:rPr>
              <a:t>的儿童、青少年和成人：</a:t>
            </a:r>
            <a:r>
              <a:rPr lang="en-US" altLang="zh-CN" sz="1050" kern="0" dirty="0">
                <a:latin typeface="微软雅黑" panose="020B0503020204020204" pitchFamily="34" charset="-122"/>
                <a:ea typeface="微软雅黑" panose="020B0503020204020204" pitchFamily="34" charset="-122"/>
              </a:rPr>
              <a:t> 9.9-13.0g/m2/</a:t>
            </a:r>
            <a:r>
              <a:rPr lang="zh-CN" altLang="en-US" sz="1050" kern="0" dirty="0">
                <a:latin typeface="微软雅黑" panose="020B0503020204020204" pitchFamily="34" charset="-122"/>
                <a:ea typeface="微软雅黑" panose="020B0503020204020204" pitchFamily="34" charset="-122"/>
              </a:rPr>
              <a:t>日</a:t>
            </a:r>
          </a:p>
        </p:txBody>
      </p:sp>
      <p:graphicFrame>
        <p:nvGraphicFramePr>
          <p:cNvPr id="23" name="表格 22">
            <a:extLst>
              <a:ext uri="{FF2B5EF4-FFF2-40B4-BE49-F238E27FC236}">
                <a16:creationId xmlns:a16="http://schemas.microsoft.com/office/drawing/2014/main" id="{E1F31062-AA25-0E70-6659-0A7129442677}"/>
              </a:ext>
            </a:extLst>
          </p:cNvPr>
          <p:cNvGraphicFramePr>
            <a:graphicFrameLocks noGrp="1"/>
          </p:cNvGraphicFramePr>
          <p:nvPr>
            <p:extLst>
              <p:ext uri="{D42A27DB-BD31-4B8C-83A1-F6EECF244321}">
                <p14:modId xmlns:p14="http://schemas.microsoft.com/office/powerpoint/2010/main" val="3880964623"/>
              </p:ext>
            </p:extLst>
          </p:nvPr>
        </p:nvGraphicFramePr>
        <p:xfrm>
          <a:off x="6387739" y="4560853"/>
          <a:ext cx="5499462" cy="1398486"/>
        </p:xfrm>
        <a:graphic>
          <a:graphicData uri="http://schemas.openxmlformats.org/drawingml/2006/table">
            <a:tbl>
              <a:tblPr firstRow="1" bandRow="1">
                <a:tableStyleId>{7E9639D4-E3E2-4D34-9284-5A2195B3D0D7}</a:tableStyleId>
              </a:tblPr>
              <a:tblGrid>
                <a:gridCol w="551269">
                  <a:extLst>
                    <a:ext uri="{9D8B030D-6E8A-4147-A177-3AD203B41FA5}">
                      <a16:colId xmlns:a16="http://schemas.microsoft.com/office/drawing/2014/main" val="1307244806"/>
                    </a:ext>
                  </a:extLst>
                </a:gridCol>
                <a:gridCol w="924832">
                  <a:extLst>
                    <a:ext uri="{9D8B030D-6E8A-4147-A177-3AD203B41FA5}">
                      <a16:colId xmlns:a16="http://schemas.microsoft.com/office/drawing/2014/main" val="3835706472"/>
                    </a:ext>
                  </a:extLst>
                </a:gridCol>
                <a:gridCol w="1823577">
                  <a:extLst>
                    <a:ext uri="{9D8B030D-6E8A-4147-A177-3AD203B41FA5}">
                      <a16:colId xmlns:a16="http://schemas.microsoft.com/office/drawing/2014/main" val="4247623685"/>
                    </a:ext>
                  </a:extLst>
                </a:gridCol>
                <a:gridCol w="963166">
                  <a:extLst>
                    <a:ext uri="{9D8B030D-6E8A-4147-A177-3AD203B41FA5}">
                      <a16:colId xmlns:a16="http://schemas.microsoft.com/office/drawing/2014/main" val="1501055083"/>
                    </a:ext>
                  </a:extLst>
                </a:gridCol>
                <a:gridCol w="1236618">
                  <a:extLst>
                    <a:ext uri="{9D8B030D-6E8A-4147-A177-3AD203B41FA5}">
                      <a16:colId xmlns:a16="http://schemas.microsoft.com/office/drawing/2014/main" val="2830323645"/>
                    </a:ext>
                  </a:extLst>
                </a:gridCol>
              </a:tblGrid>
              <a:tr h="255486">
                <a:tc>
                  <a:txBody>
                    <a:bodyPr/>
                    <a:lstStyle/>
                    <a:p>
                      <a:pPr algn="ct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50" dirty="0">
                          <a:latin typeface="微软雅黑" panose="020B0503020204020204" pitchFamily="34" charset="-122"/>
                          <a:ea typeface="微软雅黑" panose="020B0503020204020204" pitchFamily="34" charset="-122"/>
                        </a:rPr>
                        <a:t>体重（</a:t>
                      </a:r>
                      <a:r>
                        <a:rPr lang="en-US" altLang="zh-CN" sz="1050" dirty="0">
                          <a:latin typeface="微软雅黑" panose="020B0503020204020204" pitchFamily="34" charset="-122"/>
                          <a:ea typeface="微软雅黑" panose="020B0503020204020204" pitchFamily="34" charset="-122"/>
                        </a:rPr>
                        <a:t>kg</a:t>
                      </a:r>
                      <a:r>
                        <a:rPr lang="zh-CN" altLang="en-US" sz="1050" dirty="0">
                          <a:latin typeface="微软雅黑" panose="020B0503020204020204" pitchFamily="34" charset="-122"/>
                          <a:ea typeface="微软雅黑" panose="020B0503020204020204" pitchFamily="34" charset="-122"/>
                        </a:rPr>
                        <a:t>）</a:t>
                      </a:r>
                    </a:p>
                  </a:txBody>
                  <a:tcPr anchor="ctr"/>
                </a:tc>
                <a:tc>
                  <a:txBody>
                    <a:bodyPr/>
                    <a:lstStyle/>
                    <a:p>
                      <a:pPr algn="ctr"/>
                      <a:r>
                        <a:rPr lang="zh-CN" altLang="en-US" sz="1050" dirty="0">
                          <a:latin typeface="微软雅黑" panose="020B0503020204020204" pitchFamily="34" charset="-122"/>
                          <a:ea typeface="微软雅黑" panose="020B0503020204020204" pitchFamily="34" charset="-122"/>
                        </a:rPr>
                        <a:t>用法用量</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50" dirty="0">
                          <a:latin typeface="微软雅黑" panose="020B0503020204020204" pitchFamily="34" charset="-122"/>
                          <a:ea typeface="微软雅黑" panose="020B0503020204020204" pitchFamily="34" charset="-122"/>
                        </a:rPr>
                        <a:t>日剂量</a:t>
                      </a:r>
                    </a:p>
                  </a:txBody>
                  <a:tcPr anchor="ctr"/>
                </a:tc>
                <a:tc>
                  <a:txBody>
                    <a:bodyPr/>
                    <a:lstStyle/>
                    <a:p>
                      <a:pPr algn="ctr"/>
                      <a:r>
                        <a:rPr lang="zh-CN" altLang="en-US" sz="1050" dirty="0">
                          <a:latin typeface="微软雅黑" panose="020B0503020204020204" pitchFamily="34" charset="-122"/>
                          <a:ea typeface="微软雅黑" panose="020B0503020204020204" pitchFamily="34" charset="-122"/>
                        </a:rPr>
                        <a:t>备注</a:t>
                      </a:r>
                    </a:p>
                  </a:txBody>
                  <a:tcPr anchor="ctr"/>
                </a:tc>
                <a:extLst>
                  <a:ext uri="{0D108BD9-81ED-4DB2-BD59-A6C34878D82A}">
                    <a16:rowId xmlns:a16="http://schemas.microsoft.com/office/drawing/2014/main" val="3361291224"/>
                  </a:ext>
                </a:extLst>
              </a:tr>
              <a:tr h="537752">
                <a:tc>
                  <a:txBody>
                    <a:bodyPr/>
                    <a:lstStyle/>
                    <a:p>
                      <a:pPr algn="ctr"/>
                      <a:r>
                        <a:rPr lang="zh-CN" altLang="en-US" sz="1050" dirty="0">
                          <a:latin typeface="微软雅黑" panose="020B0503020204020204" pitchFamily="34" charset="-122"/>
                          <a:ea typeface="微软雅黑" panose="020B0503020204020204" pitchFamily="34" charset="-122"/>
                        </a:rPr>
                        <a:t>儿童</a:t>
                      </a:r>
                    </a:p>
                  </a:txBody>
                  <a:tcPr anchor="ctr"/>
                </a:tc>
                <a:tc>
                  <a:txBody>
                    <a:bodyPr/>
                    <a:lstStyle/>
                    <a:p>
                      <a:pPr algn="ctr"/>
                      <a:r>
                        <a:rPr lang="en-US" altLang="zh-CN" sz="1050" dirty="0">
                          <a:latin typeface="微软雅黑" panose="020B0503020204020204" pitchFamily="34" charset="-122"/>
                          <a:ea typeface="微软雅黑" panose="020B0503020204020204" pitchFamily="34" charset="-122"/>
                        </a:rPr>
                        <a:t>20</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dirty="0">
                          <a:latin typeface="微软雅黑" panose="020B0503020204020204" pitchFamily="34" charset="-122"/>
                          <a:ea typeface="微软雅黑" panose="020B0503020204020204" pitchFamily="34" charset="-122"/>
                        </a:rPr>
                        <a:t>450-600mg/ kg/</a:t>
                      </a:r>
                      <a:r>
                        <a:rPr lang="zh-CN" altLang="en-US" sz="1050" dirty="0">
                          <a:latin typeface="微软雅黑" panose="020B0503020204020204" pitchFamily="34" charset="-122"/>
                          <a:ea typeface="微软雅黑" panose="020B0503020204020204" pitchFamily="34" charset="-122"/>
                        </a:rPr>
                        <a:t>日</a:t>
                      </a:r>
                    </a:p>
                  </a:txBody>
                  <a:tcPr anchor="ctr"/>
                </a:tc>
                <a:tc>
                  <a:txBody>
                    <a:bodyPr/>
                    <a:lstStyle/>
                    <a:p>
                      <a:pPr algn="ctr"/>
                      <a:r>
                        <a:rPr lang="en-US" altLang="zh-CN" sz="1050" dirty="0">
                          <a:latin typeface="微软雅黑" panose="020B0503020204020204" pitchFamily="34" charset="-122"/>
                          <a:ea typeface="微软雅黑" panose="020B0503020204020204" pitchFamily="34" charset="-122"/>
                        </a:rPr>
                        <a:t>10.5g</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50" dirty="0">
                          <a:latin typeface="微软雅黑" panose="020B0503020204020204" pitchFamily="34" charset="-122"/>
                          <a:ea typeface="微软雅黑" panose="020B0503020204020204" pitchFamily="34" charset="-122"/>
                        </a:rPr>
                        <a:t>剂量按照</a:t>
                      </a:r>
                      <a:r>
                        <a:rPr lang="en-US" altLang="zh-CN" sz="1050" dirty="0">
                          <a:latin typeface="微软雅黑" panose="020B0503020204020204" pitchFamily="34" charset="-122"/>
                          <a:ea typeface="微软雅黑" panose="020B0503020204020204" pitchFamily="34" charset="-122"/>
                        </a:rPr>
                        <a:t>0.525g/kg/</a:t>
                      </a:r>
                      <a:r>
                        <a:rPr lang="zh-CN" altLang="en-US" sz="1050" dirty="0">
                          <a:latin typeface="微软雅黑" panose="020B0503020204020204" pitchFamily="34" charset="-122"/>
                          <a:ea typeface="微软雅黑" panose="020B0503020204020204" pitchFamily="34" charset="-122"/>
                        </a:rPr>
                        <a:t>日为例计算</a:t>
                      </a:r>
                    </a:p>
                  </a:txBody>
                  <a:tcPr anchor="ctr"/>
                </a:tc>
                <a:extLst>
                  <a:ext uri="{0D108BD9-81ED-4DB2-BD59-A6C34878D82A}">
                    <a16:rowId xmlns:a16="http://schemas.microsoft.com/office/drawing/2014/main" val="3639599159"/>
                  </a:ext>
                </a:extLst>
              </a:tr>
              <a:tr h="566968">
                <a:tc>
                  <a:txBody>
                    <a:bodyPr/>
                    <a:lstStyle/>
                    <a:p>
                      <a:pPr algn="ctr"/>
                      <a:r>
                        <a:rPr lang="zh-CN" altLang="en-US" sz="1050" dirty="0">
                          <a:latin typeface="微软雅黑" panose="020B0503020204020204" pitchFamily="34" charset="-122"/>
                          <a:ea typeface="微软雅黑" panose="020B0503020204020204" pitchFamily="34" charset="-122"/>
                        </a:rPr>
                        <a:t>成人</a:t>
                      </a:r>
                    </a:p>
                  </a:txBody>
                  <a:tcPr anchor="ctr"/>
                </a:tc>
                <a:tc>
                  <a:txBody>
                    <a:bodyPr/>
                    <a:lstStyle/>
                    <a:p>
                      <a:pPr algn="ctr"/>
                      <a:r>
                        <a:rPr lang="en-US" altLang="zh-CN" sz="1050" dirty="0">
                          <a:latin typeface="微软雅黑" panose="020B0503020204020204" pitchFamily="34" charset="-122"/>
                          <a:ea typeface="微软雅黑" panose="020B0503020204020204" pitchFamily="34" charset="-122"/>
                        </a:rPr>
                        <a:t>60</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050" dirty="0">
                          <a:latin typeface="微软雅黑" panose="020B0503020204020204" pitchFamily="34" charset="-122"/>
                          <a:ea typeface="微软雅黑" panose="020B0503020204020204" pitchFamily="34" charset="-122"/>
                        </a:rPr>
                        <a:t>9.9-13.0g/m</a:t>
                      </a:r>
                      <a:r>
                        <a:rPr lang="en-US" altLang="zh-CN" sz="1050" baseline="30000" dirty="0">
                          <a:latin typeface="微软雅黑" panose="020B0503020204020204" pitchFamily="34" charset="-122"/>
                          <a:ea typeface="微软雅黑" panose="020B0503020204020204" pitchFamily="34" charset="-122"/>
                        </a:rPr>
                        <a:t>2</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日（体重＞ </a:t>
                      </a:r>
                      <a:r>
                        <a:rPr lang="en-US" altLang="zh-CN" sz="1050" dirty="0">
                          <a:latin typeface="微软雅黑" panose="020B0503020204020204" pitchFamily="34" charset="-122"/>
                          <a:ea typeface="微软雅黑" panose="020B0503020204020204" pitchFamily="34" charset="-122"/>
                        </a:rPr>
                        <a:t>20kg </a:t>
                      </a:r>
                      <a:r>
                        <a:rPr lang="zh-CN" altLang="en-US" sz="1050" dirty="0">
                          <a:latin typeface="微软雅黑" panose="020B0503020204020204" pitchFamily="34" charset="-122"/>
                          <a:ea typeface="微软雅黑" panose="020B0503020204020204" pitchFamily="34" charset="-122"/>
                        </a:rPr>
                        <a:t>的儿 童、青少年和 成人）</a:t>
                      </a:r>
                    </a:p>
                  </a:txBody>
                  <a:tcPr anchor="ctr"/>
                </a:tc>
                <a:tc>
                  <a:txBody>
                    <a:bodyPr/>
                    <a:lstStyle/>
                    <a:p>
                      <a:pPr algn="ctr"/>
                      <a:r>
                        <a:rPr lang="en-US" altLang="zh-CN" sz="1050" dirty="0">
                          <a:latin typeface="微软雅黑" panose="020B0503020204020204" pitchFamily="34" charset="-122"/>
                          <a:ea typeface="微软雅黑" panose="020B0503020204020204" pitchFamily="34" charset="-122"/>
                        </a:rPr>
                        <a:t>18.32g</a:t>
                      </a:r>
                      <a:endParaRPr lang="zh-CN" altLang="en-US" sz="105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50" dirty="0">
                          <a:latin typeface="微软雅黑" panose="020B0503020204020204" pitchFamily="34" charset="-122"/>
                          <a:ea typeface="微软雅黑" panose="020B0503020204020204" pitchFamily="34" charset="-122"/>
                        </a:rPr>
                        <a:t>剂量按平均值</a:t>
                      </a:r>
                      <a:r>
                        <a:rPr lang="en-US" altLang="zh-CN" sz="1050" dirty="0">
                          <a:latin typeface="微软雅黑" panose="020B0503020204020204" pitchFamily="34" charset="-122"/>
                          <a:ea typeface="微软雅黑" panose="020B0503020204020204" pitchFamily="34" charset="-122"/>
                        </a:rPr>
                        <a:t>11.45/m</a:t>
                      </a:r>
                      <a:r>
                        <a:rPr lang="en-US" altLang="zh-CN" sz="1050" baseline="30000" dirty="0">
                          <a:latin typeface="微软雅黑" panose="020B0503020204020204" pitchFamily="34" charset="-122"/>
                          <a:ea typeface="微软雅黑" panose="020B0503020204020204" pitchFamily="34" charset="-122"/>
                        </a:rPr>
                        <a:t>2</a:t>
                      </a:r>
                      <a:r>
                        <a:rPr lang="en-US" altLang="zh-CN" sz="1050" baseline="0" dirty="0">
                          <a:latin typeface="微软雅黑" panose="020B0503020204020204" pitchFamily="34" charset="-122"/>
                          <a:ea typeface="微软雅黑" panose="020B0503020204020204" pitchFamily="34" charset="-122"/>
                        </a:rPr>
                        <a:t>*</a:t>
                      </a:r>
                      <a:r>
                        <a:rPr lang="zh-CN" altLang="en-US" sz="1050" baseline="0" dirty="0">
                          <a:latin typeface="微软雅黑" panose="020B0503020204020204" pitchFamily="34" charset="-122"/>
                          <a:ea typeface="微软雅黑" panose="020B0503020204020204" pitchFamily="34" charset="-122"/>
                        </a:rPr>
                        <a:t>体表面积</a:t>
                      </a:r>
                      <a:r>
                        <a:rPr lang="en-US" altLang="zh-CN" sz="1050" baseline="0" dirty="0">
                          <a:latin typeface="微软雅黑" panose="020B0503020204020204" pitchFamily="34" charset="-122"/>
                          <a:ea typeface="微软雅黑" panose="020B0503020204020204" pitchFamily="34" charset="-122"/>
                        </a:rPr>
                        <a:t>1.6m</a:t>
                      </a:r>
                      <a:r>
                        <a:rPr lang="en-US" altLang="zh-CN" sz="1050" baseline="30000" dirty="0">
                          <a:latin typeface="微软雅黑" panose="020B0503020204020204" pitchFamily="34" charset="-122"/>
                          <a:ea typeface="微软雅黑" panose="020B0503020204020204" pitchFamily="34" charset="-122"/>
                        </a:rPr>
                        <a:t>2</a:t>
                      </a:r>
                      <a:r>
                        <a:rPr lang="zh-CN" altLang="en-US" sz="1050" dirty="0">
                          <a:latin typeface="微软雅黑" panose="020B0503020204020204" pitchFamily="34" charset="-122"/>
                          <a:ea typeface="微软雅黑" panose="020B0503020204020204" pitchFamily="34" charset="-122"/>
                        </a:rPr>
                        <a:t>计算</a:t>
                      </a:r>
                    </a:p>
                  </a:txBody>
                  <a:tcPr anchor="ctr"/>
                </a:tc>
                <a:extLst>
                  <a:ext uri="{0D108BD9-81ED-4DB2-BD59-A6C34878D82A}">
                    <a16:rowId xmlns:a16="http://schemas.microsoft.com/office/drawing/2014/main" val="822434644"/>
                  </a:ext>
                </a:extLst>
              </a:tr>
            </a:tbl>
          </a:graphicData>
        </a:graphic>
      </p:graphicFrame>
      <p:sp>
        <p:nvSpPr>
          <p:cNvPr id="24" name="流程图: 终止 23">
            <a:extLst>
              <a:ext uri="{FF2B5EF4-FFF2-40B4-BE49-F238E27FC236}">
                <a16:creationId xmlns:a16="http://schemas.microsoft.com/office/drawing/2014/main" id="{524396C9-E835-B0C6-56FE-DEF7309B8B7D}"/>
              </a:ext>
            </a:extLst>
          </p:cNvPr>
          <p:cNvSpPr/>
          <p:nvPr/>
        </p:nvSpPr>
        <p:spPr>
          <a:xfrm>
            <a:off x="6457406" y="4036757"/>
            <a:ext cx="2825932" cy="461656"/>
          </a:xfrm>
          <a:prstGeom prst="flowChartTerminator">
            <a:avLst/>
          </a:prstGeom>
          <a:gradFill flip="none" rotWithShape="1">
            <a:gsLst>
              <a:gs pos="0">
                <a:srgbClr val="9F5194">
                  <a:tint val="66000"/>
                  <a:satMod val="160000"/>
                </a:srgbClr>
              </a:gs>
              <a:gs pos="50000">
                <a:srgbClr val="9F5194">
                  <a:tint val="44500"/>
                  <a:satMod val="160000"/>
                </a:srgbClr>
              </a:gs>
              <a:gs pos="100000">
                <a:srgbClr val="9F5194">
                  <a:tint val="23500"/>
                  <a:satMod val="16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chemeClr val="tx1"/>
                </a:solidFill>
                <a:latin typeface="微软雅黑" panose="020B0503020204020204" pitchFamily="34" charset="-122"/>
                <a:ea typeface="微软雅黑" panose="020B0503020204020204" pitchFamily="34" charset="-122"/>
              </a:rPr>
              <a:t>根据说明书推荐剂量建议剂量如下</a:t>
            </a:r>
            <a:r>
              <a:rPr lang="en-US" altLang="zh-CN" sz="1050" b="1" baseline="30000" dirty="0">
                <a:solidFill>
                  <a:schemeClr val="tx1"/>
                </a:solidFill>
                <a:latin typeface="微软雅黑" panose="020B0503020204020204" pitchFamily="34" charset="-122"/>
                <a:ea typeface="微软雅黑" panose="020B0503020204020204" pitchFamily="34" charset="-122"/>
              </a:rPr>
              <a:t>7</a:t>
            </a:r>
            <a:endParaRPr lang="zh-CN" altLang="en-US" sz="1050" b="1" baseline="30000" dirty="0">
              <a:solidFill>
                <a:schemeClr val="tx1"/>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74AA07DA-2A34-BDDF-CA35-022D96BE33F3}"/>
              </a:ext>
            </a:extLst>
          </p:cNvPr>
          <p:cNvSpPr txBox="1"/>
          <p:nvPr/>
        </p:nvSpPr>
        <p:spPr>
          <a:xfrm>
            <a:off x="235128" y="5076227"/>
            <a:ext cx="5625736" cy="1089337"/>
          </a:xfrm>
          <a:prstGeom prst="rect">
            <a:avLst/>
          </a:prstGeom>
          <a:noFill/>
        </p:spPr>
        <p:txBody>
          <a:bodyPr wrap="square" rtlCol="0">
            <a:spAutoFit/>
          </a:bodyPr>
          <a:lstStyle/>
          <a:p>
            <a:pPr>
              <a:lnSpc>
                <a:spcPts val="1600"/>
              </a:lnSpc>
            </a:pPr>
            <a:r>
              <a:rPr lang="zh-CN" altLang="en-US" sz="1050" b="1" dirty="0">
                <a:solidFill>
                  <a:srgbClr val="FF0000"/>
                </a:solidFill>
                <a:latin typeface="微软雅黑" panose="020B0503020204020204" pitchFamily="34" charset="-122"/>
                <a:ea typeface="微软雅黑" panose="020B0503020204020204" pitchFamily="34" charset="-122"/>
              </a:rPr>
              <a:t>参照药品建议：苯丁酸甘油酯</a:t>
            </a:r>
          </a:p>
          <a:p>
            <a:pPr>
              <a:lnSpc>
                <a:spcPts val="1600"/>
              </a:lnSpc>
            </a:pPr>
            <a:r>
              <a:rPr lang="zh-CN" altLang="en-US" sz="1050" b="1" kern="0" dirty="0">
                <a:latin typeface="微软雅黑" panose="020B0503020204020204" pitchFamily="34" charset="-122"/>
                <a:ea typeface="微软雅黑" panose="020B0503020204020204" pitchFamily="34" charset="-122"/>
              </a:rPr>
              <a:t>参照药品优势：</a:t>
            </a:r>
            <a:endParaRPr lang="en-US" altLang="zh-CN" sz="1050" b="1" kern="0" dirty="0">
              <a:latin typeface="微软雅黑" panose="020B0503020204020204" pitchFamily="34" charset="-122"/>
              <a:ea typeface="微软雅黑" panose="020B0503020204020204" pitchFamily="34" charset="-122"/>
            </a:endParaRPr>
          </a:p>
          <a:p>
            <a:pPr>
              <a:lnSpc>
                <a:spcPts val="1600"/>
              </a:lnSpc>
            </a:pPr>
            <a:r>
              <a:rPr lang="en-US" altLang="zh-CN" sz="1050" kern="0" dirty="0">
                <a:latin typeface="微软雅黑" panose="020B0503020204020204" pitchFamily="34" charset="-122"/>
                <a:ea typeface="微软雅黑" panose="020B0503020204020204" pitchFamily="34" charset="-122"/>
              </a:rPr>
              <a:t>1.</a:t>
            </a:r>
            <a:r>
              <a:rPr lang="zh-CN" altLang="en-US" sz="1050" kern="0" dirty="0">
                <a:latin typeface="微软雅黑" panose="020B0503020204020204" pitchFamily="34" charset="-122"/>
                <a:ea typeface="微软雅黑" panose="020B0503020204020204" pitchFamily="34" charset="-122"/>
              </a:rPr>
              <a:t>较苯丁酸甘油酯年治疗费用</a:t>
            </a:r>
            <a:r>
              <a:rPr lang="zh-CN" altLang="en-US" sz="1050" b="1" kern="0" dirty="0">
                <a:solidFill>
                  <a:srgbClr val="FF0000"/>
                </a:solidFill>
                <a:latin typeface="微软雅黑" panose="020B0503020204020204" pitchFamily="34" charset="-122"/>
                <a:ea typeface="微软雅黑" panose="020B0503020204020204" pitchFamily="34" charset="-122"/>
              </a:rPr>
              <a:t>便宜</a:t>
            </a:r>
            <a:r>
              <a:rPr lang="en-US" altLang="zh-CN" sz="1050" b="1" kern="0" dirty="0">
                <a:solidFill>
                  <a:srgbClr val="FF0000"/>
                </a:solidFill>
                <a:latin typeface="微软雅黑" panose="020B0503020204020204" pitchFamily="34" charset="-122"/>
                <a:ea typeface="微软雅黑" panose="020B0503020204020204" pitchFamily="34" charset="-122"/>
              </a:rPr>
              <a:t>30%</a:t>
            </a:r>
            <a:r>
              <a:rPr lang="en-US" altLang="zh-CN" sz="1050" kern="0" baseline="30000" dirty="0">
                <a:latin typeface="微软雅黑" panose="020B0503020204020204" pitchFamily="34" charset="-122"/>
                <a:ea typeface="微软雅黑" panose="020B0503020204020204" pitchFamily="34" charset="-122"/>
              </a:rPr>
              <a:t>3</a:t>
            </a:r>
          </a:p>
          <a:p>
            <a:pPr>
              <a:lnSpc>
                <a:spcPts val="1600"/>
              </a:lnSpc>
            </a:pPr>
            <a:r>
              <a:rPr lang="en-US" altLang="zh-CN" sz="1050" kern="0" dirty="0">
                <a:latin typeface="微软雅黑" panose="020B0503020204020204" pitchFamily="34" charset="-122"/>
                <a:ea typeface="微软雅黑" panose="020B0503020204020204" pitchFamily="34" charset="-122"/>
              </a:rPr>
              <a:t>2.</a:t>
            </a:r>
            <a:r>
              <a:rPr lang="zh-CN" altLang="en-US" sz="1050" kern="0" dirty="0">
                <a:latin typeface="微软雅黑" panose="020B0503020204020204" pitchFamily="34" charset="-122"/>
                <a:ea typeface="微软雅黑" panose="020B0503020204020204" pitchFamily="34" charset="-122"/>
              </a:rPr>
              <a:t>较苯丁酸酸甘油酯起效快 </a:t>
            </a:r>
            <a:r>
              <a:rPr lang="en-US" altLang="zh-CN" sz="1050" b="1" kern="0" dirty="0">
                <a:solidFill>
                  <a:srgbClr val="FF0000"/>
                </a:solidFill>
                <a:latin typeface="微软雅黑" panose="020B0503020204020204" pitchFamily="34" charset="-122"/>
                <a:ea typeface="微软雅黑" panose="020B0503020204020204" pitchFamily="34" charset="-122"/>
              </a:rPr>
              <a:t>70-75%</a:t>
            </a:r>
            <a:r>
              <a:rPr lang="en-US" altLang="zh-CN" sz="1050" kern="0" baseline="30000" dirty="0">
                <a:latin typeface="微软雅黑" panose="020B0503020204020204" pitchFamily="34" charset="-122"/>
                <a:ea typeface="微软雅黑" panose="020B0503020204020204" pitchFamily="34" charset="-122"/>
              </a:rPr>
              <a:t>4</a:t>
            </a:r>
            <a:endParaRPr lang="en-US" altLang="zh-CN" sz="1050" dirty="0">
              <a:latin typeface="微软雅黑" panose="020B0503020204020204" pitchFamily="34" charset="-122"/>
              <a:ea typeface="微软雅黑" panose="020B0503020204020204" pitchFamily="34" charset="-122"/>
            </a:endParaRPr>
          </a:p>
          <a:p>
            <a:pPr>
              <a:lnSpc>
                <a:spcPts val="1600"/>
              </a:lnSpc>
            </a:pPr>
            <a:endParaRPr lang="en-US" altLang="zh-CN" sz="1050" kern="0" baseline="30000"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71112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4845A-7CC0-6D17-AC48-ECA0D8E83666}"/>
            </a:ext>
          </a:extLst>
        </p:cNvPr>
        <p:cNvGrpSpPr/>
        <p:nvPr/>
      </p:nvGrpSpPr>
      <p:grpSpPr>
        <a:xfrm>
          <a:off x="0" y="0"/>
          <a:ext cx="0" cy="0"/>
          <a:chOff x="0" y="0"/>
          <a:chExt cx="0" cy="0"/>
        </a:xfrm>
      </p:grpSpPr>
      <p:sp>
        <p:nvSpPr>
          <p:cNvPr id="10" name="流程图: 过程 9">
            <a:extLst>
              <a:ext uri="{FF2B5EF4-FFF2-40B4-BE49-F238E27FC236}">
                <a16:creationId xmlns:a16="http://schemas.microsoft.com/office/drawing/2014/main" id="{968329E2-F453-ABC6-605A-6CDC84EA8CD0}"/>
              </a:ext>
            </a:extLst>
          </p:cNvPr>
          <p:cNvSpPr/>
          <p:nvPr/>
        </p:nvSpPr>
        <p:spPr>
          <a:xfrm>
            <a:off x="43545" y="43545"/>
            <a:ext cx="1280160" cy="466811"/>
          </a:xfrm>
          <a:prstGeom prst="flowChartProcess">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药品基本信息</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专利</a:t>
            </a:r>
          </a:p>
        </p:txBody>
      </p:sp>
      <p:sp>
        <p:nvSpPr>
          <p:cNvPr id="6" name="弧形 5">
            <a:extLst>
              <a:ext uri="{FF2B5EF4-FFF2-40B4-BE49-F238E27FC236}">
                <a16:creationId xmlns:a16="http://schemas.microsoft.com/office/drawing/2014/main" id="{51AAC3C2-53D3-B233-58CE-7E8ACD067476}"/>
              </a:ext>
            </a:extLst>
          </p:cNvPr>
          <p:cNvSpPr/>
          <p:nvPr/>
        </p:nvSpPr>
        <p:spPr>
          <a:xfrm>
            <a:off x="1549406" y="1351473"/>
            <a:ext cx="2802305" cy="2802303"/>
          </a:xfrm>
          <a:prstGeom prst="arc">
            <a:avLst>
              <a:gd name="adj1" fmla="val 10805037"/>
              <a:gd name="adj2" fmla="val 0"/>
            </a:avLst>
          </a:prstGeom>
          <a:noFill/>
          <a:ln w="114300">
            <a:gradFill flip="none" rotWithShape="1">
              <a:gsLst>
                <a:gs pos="0">
                  <a:schemeClr val="accent5"/>
                </a:gs>
                <a:gs pos="100000">
                  <a:schemeClr val="accent4"/>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弧形 6">
            <a:extLst>
              <a:ext uri="{FF2B5EF4-FFF2-40B4-BE49-F238E27FC236}">
                <a16:creationId xmlns:a16="http://schemas.microsoft.com/office/drawing/2014/main" id="{81B71F4A-6A56-9D41-D367-49FE4937DDE0}"/>
              </a:ext>
            </a:extLst>
          </p:cNvPr>
          <p:cNvSpPr/>
          <p:nvPr/>
        </p:nvSpPr>
        <p:spPr>
          <a:xfrm>
            <a:off x="1558457" y="3643712"/>
            <a:ext cx="2793254" cy="2793253"/>
          </a:xfrm>
          <a:prstGeom prst="arc">
            <a:avLst>
              <a:gd name="adj1" fmla="val 243"/>
              <a:gd name="adj2" fmla="val 10861251"/>
            </a:avLst>
          </a:prstGeom>
          <a:noFill/>
          <a:ln w="114300">
            <a:gradFill flip="none" rotWithShape="1">
              <a:gsLst>
                <a:gs pos="100000">
                  <a:schemeClr val="accent3"/>
                </a:gs>
                <a:gs pos="0">
                  <a:schemeClr val="accent4"/>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D2E0B7CA-9F58-8A0F-4910-3D9FF6ED7B08}"/>
              </a:ext>
            </a:extLst>
          </p:cNvPr>
          <p:cNvSpPr/>
          <p:nvPr/>
        </p:nvSpPr>
        <p:spPr>
          <a:xfrm>
            <a:off x="1913363" y="1715430"/>
            <a:ext cx="2074391" cy="2074389"/>
          </a:xfrm>
          <a:prstGeom prst="ellipse">
            <a:avLst/>
          </a:prstGeom>
          <a:solidFill>
            <a:srgbClr val="F4ED91"/>
          </a:solidFill>
          <a:ln w="1143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a:extLst>
              <a:ext uri="{FF2B5EF4-FFF2-40B4-BE49-F238E27FC236}">
                <a16:creationId xmlns:a16="http://schemas.microsoft.com/office/drawing/2014/main" id="{5294AD78-EA19-42F7-6CFF-89C54C15A637}"/>
              </a:ext>
            </a:extLst>
          </p:cNvPr>
          <p:cNvSpPr/>
          <p:nvPr/>
        </p:nvSpPr>
        <p:spPr>
          <a:xfrm>
            <a:off x="1921238" y="4006494"/>
            <a:ext cx="2067692" cy="2067690"/>
          </a:xfrm>
          <a:prstGeom prst="ellipse">
            <a:avLst/>
          </a:prstGeom>
          <a:solidFill>
            <a:srgbClr val="F4ED91"/>
          </a:solidFill>
          <a:ln w="1143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EBFF21E1-1DD9-58F9-22A0-0542AD2D1EFD}"/>
              </a:ext>
            </a:extLst>
          </p:cNvPr>
          <p:cNvSpPr txBox="1"/>
          <p:nvPr/>
        </p:nvSpPr>
        <p:spPr>
          <a:xfrm>
            <a:off x="2105826" y="2290959"/>
            <a:ext cx="1689463" cy="584775"/>
          </a:xfrm>
          <a:prstGeom prst="rect">
            <a:avLst/>
          </a:prstGeom>
          <a:noFill/>
        </p:spPr>
        <p:txBody>
          <a:bodyPr wrap="square">
            <a:spAutoFit/>
          </a:bodyPr>
          <a:lstStyle/>
          <a:p>
            <a:pPr lvl="0" algn="ctr"/>
            <a:r>
              <a:rPr lang="zh-CN" altLang="en-US" sz="1600" b="1" dirty="0">
                <a:latin typeface="微软雅黑" panose="020B0503020204020204" pitchFamily="34" charset="-122"/>
                <a:ea typeface="微软雅黑" panose="020B0503020204020204" pitchFamily="34" charset="-122"/>
              </a:rPr>
              <a:t>苯丁酸钠</a:t>
            </a:r>
            <a:r>
              <a:rPr lang="en-US" altLang="zh-CN" sz="1600" b="1" dirty="0">
                <a:latin typeface="微软雅黑" panose="020B0503020204020204" pitchFamily="34" charset="-122"/>
                <a:ea typeface="微软雅黑" panose="020B0503020204020204" pitchFamily="34" charset="-122"/>
              </a:rPr>
              <a:t>Ⅰ</a:t>
            </a:r>
            <a:r>
              <a:rPr lang="zh-CN" altLang="en-US" sz="1600" b="1" dirty="0">
                <a:latin typeface="微软雅黑" panose="020B0503020204020204" pitchFamily="34" charset="-122"/>
                <a:ea typeface="微软雅黑" panose="020B0503020204020204" pitchFamily="34" charset="-122"/>
              </a:rPr>
              <a:t>型结晶及其制备方法</a:t>
            </a:r>
            <a:endParaRPr lang="zh-CN" altLang="en-US" sz="1600" dirty="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992D9EBF-5F68-C3EC-C250-FBF76AECEAED}"/>
              </a:ext>
            </a:extLst>
          </p:cNvPr>
          <p:cNvSpPr txBox="1"/>
          <p:nvPr/>
        </p:nvSpPr>
        <p:spPr>
          <a:xfrm>
            <a:off x="2201620" y="4680906"/>
            <a:ext cx="1593669" cy="830997"/>
          </a:xfrm>
          <a:prstGeom prst="rect">
            <a:avLst/>
          </a:prstGeom>
          <a:noFill/>
        </p:spPr>
        <p:txBody>
          <a:bodyPr wrap="square">
            <a:spAutoFit/>
          </a:bodyPr>
          <a:lstStyle/>
          <a:p>
            <a:pPr lvl="0" algn="ctr"/>
            <a:r>
              <a:rPr lang="zh-CN" altLang="en-US" sz="1600" b="1" dirty="0">
                <a:latin typeface="微软雅黑" panose="020B0503020204020204" pitchFamily="34" charset="-122"/>
                <a:ea typeface="微软雅黑" panose="020B0503020204020204" pitchFamily="34" charset="-122"/>
              </a:rPr>
              <a:t>苯丁酸钠</a:t>
            </a:r>
            <a:r>
              <a:rPr lang="en-US" altLang="zh-CN" sz="1600" b="1" dirty="0">
                <a:latin typeface="微软雅黑" panose="020B0503020204020204" pitchFamily="34" charset="-122"/>
                <a:ea typeface="微软雅黑" panose="020B0503020204020204" pitchFamily="34" charset="-122"/>
              </a:rPr>
              <a:t>Ⅱ</a:t>
            </a:r>
            <a:r>
              <a:rPr lang="zh-CN" altLang="en-US" sz="1600" b="1" dirty="0">
                <a:latin typeface="微软雅黑" panose="020B0503020204020204" pitchFamily="34" charset="-122"/>
                <a:ea typeface="微软雅黑" panose="020B0503020204020204" pitchFamily="34" charset="-122"/>
              </a:rPr>
              <a:t>型结晶及其制备方法</a:t>
            </a:r>
            <a:endParaRPr lang="zh-CN" altLang="en-US" sz="1600" dirty="0">
              <a:latin typeface="微软雅黑" panose="020B0503020204020204" pitchFamily="34" charset="-122"/>
              <a:ea typeface="微软雅黑" panose="020B0503020204020204" pitchFamily="34" charset="-122"/>
            </a:endParaRPr>
          </a:p>
        </p:txBody>
      </p:sp>
      <p:sp>
        <p:nvSpPr>
          <p:cNvPr id="16" name="矩形: 圆角 15">
            <a:extLst>
              <a:ext uri="{FF2B5EF4-FFF2-40B4-BE49-F238E27FC236}">
                <a16:creationId xmlns:a16="http://schemas.microsoft.com/office/drawing/2014/main" id="{F19228EA-D544-E4DE-AB21-4D7E5FC78EF4}"/>
              </a:ext>
            </a:extLst>
          </p:cNvPr>
          <p:cNvSpPr/>
          <p:nvPr/>
        </p:nvSpPr>
        <p:spPr>
          <a:xfrm>
            <a:off x="2105826" y="205850"/>
            <a:ext cx="8316957" cy="46681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全球唯一颗粒剂型除氮剂</a:t>
            </a:r>
            <a:r>
              <a:rPr lang="en-US" altLang="zh-CN" sz="2800" b="1" dirty="0">
                <a:solidFill>
                  <a:schemeClr val="tx1"/>
                </a:solidFill>
                <a:latin typeface="微软雅黑" panose="020B0503020204020204" pitchFamily="34" charset="-122"/>
                <a:ea typeface="微软雅黑" panose="020B0503020204020204" pitchFamily="34" charset="-122"/>
              </a:rPr>
              <a:t>——</a:t>
            </a:r>
            <a:r>
              <a:rPr lang="zh-CN" altLang="en-US" sz="2800" b="1" dirty="0">
                <a:solidFill>
                  <a:schemeClr val="tx1"/>
                </a:solidFill>
                <a:latin typeface="微软雅黑" panose="020B0503020204020204" pitchFamily="34" charset="-122"/>
                <a:ea typeface="微软雅黑" panose="020B0503020204020204" pitchFamily="34" charset="-122"/>
              </a:rPr>
              <a:t>苯丁酸钠颗粒专利</a:t>
            </a:r>
          </a:p>
        </p:txBody>
      </p:sp>
      <p:sp>
        <p:nvSpPr>
          <p:cNvPr id="18" name="文本框 17">
            <a:extLst>
              <a:ext uri="{FF2B5EF4-FFF2-40B4-BE49-F238E27FC236}">
                <a16:creationId xmlns:a16="http://schemas.microsoft.com/office/drawing/2014/main" id="{81BF7E8F-C6F7-706D-7EF8-33D2489EEB08}"/>
              </a:ext>
            </a:extLst>
          </p:cNvPr>
          <p:cNvSpPr txBox="1"/>
          <p:nvPr/>
        </p:nvSpPr>
        <p:spPr>
          <a:xfrm>
            <a:off x="4434466" y="2264859"/>
            <a:ext cx="4075612" cy="584775"/>
          </a:xfrm>
          <a:prstGeom prst="rect">
            <a:avLst/>
          </a:prstGeom>
          <a:noFill/>
        </p:spPr>
        <p:txBody>
          <a:bodyPr wrap="square">
            <a:spAutoFit/>
          </a:bodyPr>
          <a:lstStyle/>
          <a:p>
            <a:pPr lvl="0">
              <a:buFont typeface="Wingdings" panose="05000000000000000000" pitchFamily="2" charset="2"/>
              <a:buChar char="ü"/>
            </a:pPr>
            <a:r>
              <a:rPr lang="zh-CN" altLang="en-US" sz="1600" b="1" dirty="0">
                <a:effectLst/>
                <a:latin typeface="微软雅黑" panose="020B0503020204020204" pitchFamily="34" charset="-122"/>
                <a:ea typeface="微软雅黑" panose="020B0503020204020204" pitchFamily="34" charset="-122"/>
                <a:cs typeface="Times New Roman" panose="02020603050405020304" pitchFamily="18" charset="0"/>
              </a:rPr>
              <a:t>专利申请日期：</a:t>
            </a:r>
            <a:r>
              <a:rPr lang="en-US" altLang="zh-CN" sz="1600" b="1" dirty="0">
                <a:effectLst/>
                <a:latin typeface="微软雅黑" panose="020B0503020204020204" pitchFamily="34" charset="-122"/>
                <a:ea typeface="微软雅黑" panose="020B0503020204020204" pitchFamily="34" charset="-122"/>
                <a:cs typeface="Times New Roman" panose="02020603050405020304" pitchFamily="18" charset="0"/>
              </a:rPr>
              <a:t>2010</a:t>
            </a:r>
            <a:r>
              <a:rPr lang="zh-CN" altLang="en-US" sz="1600" b="1" dirty="0">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b="1" dirty="0">
                <a:effectLst/>
                <a:latin typeface="微软雅黑" panose="020B0503020204020204" pitchFamily="34" charset="-122"/>
                <a:ea typeface="微软雅黑" panose="020B0503020204020204" pitchFamily="34" charset="-122"/>
                <a:cs typeface="Times New Roman" panose="02020603050405020304" pitchFamily="18" charset="0"/>
              </a:rPr>
              <a:t>11</a:t>
            </a:r>
            <a:r>
              <a:rPr lang="zh-CN" altLang="en-US" sz="1600" b="1" dirty="0">
                <a:effectLst/>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600" b="1" dirty="0">
                <a:effectLst/>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sz="1600" b="1" dirty="0">
                <a:effectLst/>
                <a:latin typeface="微软雅黑" panose="020B0503020204020204" pitchFamily="34" charset="-122"/>
                <a:ea typeface="微软雅黑" panose="020B0503020204020204" pitchFamily="34" charset="-122"/>
                <a:cs typeface="Times New Roman" panose="02020603050405020304" pitchFamily="18" charset="0"/>
              </a:rPr>
              <a:t>日</a:t>
            </a:r>
            <a:endParaRPr lang="zh-CN" altLang="en-US" sz="1600" b="1" dirty="0">
              <a:latin typeface="微软雅黑" panose="020B0503020204020204" pitchFamily="34" charset="-122"/>
              <a:ea typeface="微软雅黑" panose="020B0503020204020204" pitchFamily="34" charset="-122"/>
            </a:endParaRPr>
          </a:p>
          <a:p>
            <a:pPr lvl="0">
              <a:buFont typeface="Wingdings" panose="05000000000000000000" pitchFamily="2" charset="2"/>
              <a:buChar char="ü"/>
            </a:pP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专利届满日期：</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2030</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11</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月</a:t>
            </a:r>
            <a:endParaRPr lang="zh-CN" altLang="en-US" sz="1600" b="1" dirty="0">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0A42252E-07DB-2E84-0F5A-310B6A385DDB}"/>
              </a:ext>
            </a:extLst>
          </p:cNvPr>
          <p:cNvSpPr txBox="1"/>
          <p:nvPr/>
        </p:nvSpPr>
        <p:spPr>
          <a:xfrm>
            <a:off x="4511146" y="4971755"/>
            <a:ext cx="3701037" cy="572464"/>
          </a:xfrm>
          <a:prstGeom prst="rect">
            <a:avLst/>
          </a:prstGeom>
          <a:noFill/>
        </p:spPr>
        <p:txBody>
          <a:bodyPr wrap="square">
            <a:spAutoFit/>
          </a:bodyPr>
          <a:lstStyle/>
          <a:p>
            <a:pPr marL="114300" lvl="0" indent="-114300" algn="l" defTabSz="622300">
              <a:lnSpc>
                <a:spcPct val="90000"/>
              </a:lnSpc>
              <a:spcBef>
                <a:spcPct val="0"/>
              </a:spcBef>
              <a:spcAft>
                <a:spcPct val="15000"/>
              </a:spcAft>
              <a:buFont typeface="Wingdings" panose="05000000000000000000" pitchFamily="2" charset="2"/>
              <a:buChar char="ü"/>
            </a:pPr>
            <a:r>
              <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专利申请日期：</a:t>
            </a:r>
            <a:r>
              <a:rPr lang="en-US" altLang="zh-CN"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2012</a:t>
            </a:r>
            <a:r>
              <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a:t>
            </a:r>
            <a:r>
              <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日</a:t>
            </a:r>
          </a:p>
          <a:p>
            <a:pPr marL="114300" lvl="0" indent="-114300" algn="l" defTabSz="622300">
              <a:lnSpc>
                <a:spcPct val="90000"/>
              </a:lnSpc>
              <a:spcBef>
                <a:spcPct val="0"/>
              </a:spcBef>
              <a:spcAft>
                <a:spcPct val="15000"/>
              </a:spcAft>
              <a:buFont typeface="Wingdings" panose="05000000000000000000" pitchFamily="2" charset="2"/>
              <a:buChar char="ü"/>
            </a:pPr>
            <a:r>
              <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专利届满日期：</a:t>
            </a:r>
            <a:r>
              <a:rPr lang="en-US" altLang="zh-CN"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2032</a:t>
            </a:r>
            <a:r>
              <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a:t>
            </a:r>
            <a:r>
              <a:rPr lang="zh-CN" altLang="en-US" sz="16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月</a:t>
            </a:r>
          </a:p>
        </p:txBody>
      </p:sp>
      <p:pic>
        <p:nvPicPr>
          <p:cNvPr id="21" name="图片 20">
            <a:extLst>
              <a:ext uri="{FF2B5EF4-FFF2-40B4-BE49-F238E27FC236}">
                <a16:creationId xmlns:a16="http://schemas.microsoft.com/office/drawing/2014/main" id="{8AABCB9A-BF2B-3C17-E822-4CB722FBB747}"/>
              </a:ext>
            </a:extLst>
          </p:cNvPr>
          <p:cNvPicPr>
            <a:picLocks noChangeAspect="1"/>
          </p:cNvPicPr>
          <p:nvPr/>
        </p:nvPicPr>
        <p:blipFill>
          <a:blip r:embed="rId3"/>
          <a:stretch>
            <a:fillRect/>
          </a:stretch>
        </p:blipFill>
        <p:spPr>
          <a:xfrm>
            <a:off x="8874035" y="936226"/>
            <a:ext cx="2479981" cy="2669123"/>
          </a:xfrm>
          <a:prstGeom prst="rect">
            <a:avLst/>
          </a:prstGeom>
          <a:ln>
            <a:noFill/>
          </a:ln>
          <a:effectLst>
            <a:outerShdw blurRad="292100" dist="139700" dir="2700000" algn="tl" rotWithShape="0">
              <a:srgbClr val="333333">
                <a:alpha val="65000"/>
              </a:srgbClr>
            </a:outerShdw>
          </a:effectLst>
        </p:spPr>
      </p:pic>
      <p:pic>
        <p:nvPicPr>
          <p:cNvPr id="22" name="图片 21">
            <a:extLst>
              <a:ext uri="{FF2B5EF4-FFF2-40B4-BE49-F238E27FC236}">
                <a16:creationId xmlns:a16="http://schemas.microsoft.com/office/drawing/2014/main" id="{0A53E759-F01A-FF2D-589B-DC57B5CB4564}"/>
              </a:ext>
            </a:extLst>
          </p:cNvPr>
          <p:cNvPicPr>
            <a:picLocks noChangeAspect="1"/>
          </p:cNvPicPr>
          <p:nvPr/>
        </p:nvPicPr>
        <p:blipFill>
          <a:blip r:embed="rId4"/>
          <a:stretch>
            <a:fillRect/>
          </a:stretch>
        </p:blipFill>
        <p:spPr>
          <a:xfrm>
            <a:off x="8874035" y="3678583"/>
            <a:ext cx="2500208" cy="264383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5396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798E7-F4A4-2F62-9E91-F8ACF0E78146}"/>
            </a:ext>
          </a:extLst>
        </p:cNvPr>
        <p:cNvGrpSpPr/>
        <p:nvPr/>
      </p:nvGrpSpPr>
      <p:grpSpPr>
        <a:xfrm>
          <a:off x="0" y="0"/>
          <a:ext cx="0" cy="0"/>
          <a:chOff x="0" y="0"/>
          <a:chExt cx="0" cy="0"/>
        </a:xfrm>
      </p:grpSpPr>
      <p:sp>
        <p:nvSpPr>
          <p:cNvPr id="3" name="矩形 2">
            <a:extLst>
              <a:ext uri="{FF2B5EF4-FFF2-40B4-BE49-F238E27FC236}">
                <a16:creationId xmlns:a16="http://schemas.microsoft.com/office/drawing/2014/main" id="{1E92AB4F-7E8F-F277-485E-55F29CF5C5FA}"/>
              </a:ext>
            </a:extLst>
          </p:cNvPr>
          <p:cNvSpPr/>
          <p:nvPr/>
        </p:nvSpPr>
        <p:spPr>
          <a:xfrm>
            <a:off x="235132" y="1105992"/>
            <a:ext cx="5477692" cy="4934942"/>
          </a:xfrm>
          <a:prstGeom prst="rect">
            <a:avLst/>
          </a:prstGeom>
          <a:gradFill flip="none" rotWithShape="1">
            <a:gsLst>
              <a:gs pos="0">
                <a:srgbClr val="9F5194">
                  <a:tint val="66000"/>
                  <a:satMod val="160000"/>
                </a:srgbClr>
              </a:gs>
              <a:gs pos="50000">
                <a:srgbClr val="9F5194">
                  <a:tint val="44500"/>
                  <a:satMod val="160000"/>
                </a:srgbClr>
              </a:gs>
              <a:gs pos="100000">
                <a:srgbClr val="9F5194">
                  <a:tint val="23500"/>
                  <a:satMod val="160000"/>
                </a:srgb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solidFill>
                <a:srgbClr val="9F5194"/>
              </a:solidFill>
            </a:endParaRPr>
          </a:p>
        </p:txBody>
      </p:sp>
      <p:sp>
        <p:nvSpPr>
          <p:cNvPr id="7" name="文本框 6">
            <a:extLst>
              <a:ext uri="{FF2B5EF4-FFF2-40B4-BE49-F238E27FC236}">
                <a16:creationId xmlns:a16="http://schemas.microsoft.com/office/drawing/2014/main" id="{762E53D3-74D8-60CD-CE9A-86C92791541C}"/>
              </a:ext>
            </a:extLst>
          </p:cNvPr>
          <p:cNvSpPr txBox="1"/>
          <p:nvPr/>
        </p:nvSpPr>
        <p:spPr>
          <a:xfrm>
            <a:off x="235132" y="6211460"/>
            <a:ext cx="3788228" cy="215444"/>
          </a:xfrm>
          <a:prstGeom prst="rect">
            <a:avLst/>
          </a:prstGeom>
          <a:noFill/>
        </p:spPr>
        <p:txBody>
          <a:bodyPr wrap="square">
            <a:spAutoFit/>
          </a:bodyPr>
          <a:lstStyle/>
          <a:p>
            <a:r>
              <a:rPr lang="en-US" altLang="zh-CN" sz="800" dirty="0">
                <a:latin typeface="宋体" panose="02010600030101010101" pitchFamily="2" charset="-122"/>
                <a:ea typeface="宋体" panose="02010600030101010101" pitchFamily="2" charset="-122"/>
              </a:rPr>
              <a:t>1.2.3   </a:t>
            </a:r>
            <a:r>
              <a:rPr lang="zh-CN" altLang="en-US" sz="800" dirty="0">
                <a:latin typeface="宋体" panose="02010600030101010101" pitchFamily="2" charset="-122"/>
                <a:ea typeface="宋体" panose="02010600030101010101" pitchFamily="2" charset="-122"/>
              </a:rPr>
              <a:t>药品上市许可持有人药品不良反应直接报告系统</a:t>
            </a:r>
          </a:p>
        </p:txBody>
      </p:sp>
      <p:sp>
        <p:nvSpPr>
          <p:cNvPr id="14" name="流程图: 过程 13">
            <a:extLst>
              <a:ext uri="{FF2B5EF4-FFF2-40B4-BE49-F238E27FC236}">
                <a16:creationId xmlns:a16="http://schemas.microsoft.com/office/drawing/2014/main" id="{16828CCC-6FDD-EF6F-A731-CEF9391075AC}"/>
              </a:ext>
            </a:extLst>
          </p:cNvPr>
          <p:cNvSpPr/>
          <p:nvPr/>
        </p:nvSpPr>
        <p:spPr>
          <a:xfrm>
            <a:off x="43545" y="43545"/>
            <a:ext cx="1280160" cy="466811"/>
          </a:xfrm>
          <a:prstGeom prst="flowChartProcess">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药品安全性</a:t>
            </a:r>
          </a:p>
        </p:txBody>
      </p:sp>
      <p:sp>
        <p:nvSpPr>
          <p:cNvPr id="16" name="矩形: 圆角 15">
            <a:extLst>
              <a:ext uri="{FF2B5EF4-FFF2-40B4-BE49-F238E27FC236}">
                <a16:creationId xmlns:a16="http://schemas.microsoft.com/office/drawing/2014/main" id="{3F59EDD6-7992-3EF6-47B1-46B643D58259}"/>
              </a:ext>
            </a:extLst>
          </p:cNvPr>
          <p:cNvSpPr/>
          <p:nvPr/>
        </p:nvSpPr>
        <p:spPr>
          <a:xfrm>
            <a:off x="1193076" y="169808"/>
            <a:ext cx="10467704" cy="70927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微软雅黑" panose="020B0503020204020204" pitchFamily="34" charset="-122"/>
                <a:ea typeface="微软雅黑" panose="020B0503020204020204" pitchFamily="34" charset="-122"/>
              </a:rPr>
              <a:t>不良事件多为轻中度，无安全性警告、黑框警告</a:t>
            </a:r>
          </a:p>
        </p:txBody>
      </p:sp>
      <p:sp>
        <p:nvSpPr>
          <p:cNvPr id="2" name="文本框 1">
            <a:extLst>
              <a:ext uri="{FF2B5EF4-FFF2-40B4-BE49-F238E27FC236}">
                <a16:creationId xmlns:a16="http://schemas.microsoft.com/office/drawing/2014/main" id="{B4A61DE3-995B-8A42-B479-0EB98ECE4CCD}"/>
              </a:ext>
            </a:extLst>
          </p:cNvPr>
          <p:cNvSpPr txBox="1"/>
          <p:nvPr/>
        </p:nvSpPr>
        <p:spPr>
          <a:xfrm>
            <a:off x="936172" y="1151957"/>
            <a:ext cx="4075611" cy="307777"/>
          </a:xfrm>
          <a:prstGeom prst="rect">
            <a:avLst/>
          </a:prstGeom>
          <a:noFill/>
        </p:spPr>
        <p:txBody>
          <a:bodyPr wrap="square" rtlCol="0">
            <a:spAutoFit/>
          </a:bodyPr>
          <a:lstStyle/>
          <a:p>
            <a:pPr algn="ctr"/>
            <a:r>
              <a:rPr lang="zh-CN" altLang="zh-CN" sz="1400" b="1" dirty="0">
                <a:latin typeface="微软雅黑" panose="020B0503020204020204" pitchFamily="34" charset="-122"/>
                <a:ea typeface="微软雅黑" panose="020B0503020204020204" pitchFamily="34" charset="-122"/>
                <a:cs typeface="Times New Roman" panose="02020603050405020304" pitchFamily="18" charset="0"/>
              </a:rPr>
              <a:t>说明书收载的安全性信息</a:t>
            </a:r>
            <a:endParaRPr lang="zh-CN" altLang="en-US" sz="1400" b="1" dirty="0">
              <a:latin typeface="微软雅黑" panose="020B0503020204020204" pitchFamily="34" charset="-122"/>
              <a:ea typeface="微软雅黑" panose="020B0503020204020204" pitchFamily="34" charset="-122"/>
            </a:endParaRPr>
          </a:p>
        </p:txBody>
      </p:sp>
      <p:graphicFrame>
        <p:nvGraphicFramePr>
          <p:cNvPr id="5" name="表格 4">
            <a:extLst>
              <a:ext uri="{FF2B5EF4-FFF2-40B4-BE49-F238E27FC236}">
                <a16:creationId xmlns:a16="http://schemas.microsoft.com/office/drawing/2014/main" id="{882AC775-FE37-95A0-30DF-9BD705B0381D}"/>
              </a:ext>
            </a:extLst>
          </p:cNvPr>
          <p:cNvGraphicFramePr>
            <a:graphicFrameLocks noGrp="1"/>
          </p:cNvGraphicFramePr>
          <p:nvPr>
            <p:extLst>
              <p:ext uri="{D42A27DB-BD31-4B8C-83A1-F6EECF244321}">
                <p14:modId xmlns:p14="http://schemas.microsoft.com/office/powerpoint/2010/main" val="3526272020"/>
              </p:ext>
            </p:extLst>
          </p:nvPr>
        </p:nvGraphicFramePr>
        <p:xfrm>
          <a:off x="235132" y="1551910"/>
          <a:ext cx="5416731" cy="2458159"/>
        </p:xfrm>
        <a:graphic>
          <a:graphicData uri="http://schemas.openxmlformats.org/drawingml/2006/table">
            <a:tbl>
              <a:tblPr firstRow="1" bandRow="1">
                <a:tableStyleId>{9D7B26C5-4107-4FEC-AEDC-1716B250A1EF}</a:tableStyleId>
              </a:tblPr>
              <a:tblGrid>
                <a:gridCol w="1401095">
                  <a:extLst>
                    <a:ext uri="{9D8B030D-6E8A-4147-A177-3AD203B41FA5}">
                      <a16:colId xmlns:a16="http://schemas.microsoft.com/office/drawing/2014/main" val="2313491111"/>
                    </a:ext>
                  </a:extLst>
                </a:gridCol>
                <a:gridCol w="4015636">
                  <a:extLst>
                    <a:ext uri="{9D8B030D-6E8A-4147-A177-3AD203B41FA5}">
                      <a16:colId xmlns:a16="http://schemas.microsoft.com/office/drawing/2014/main" val="1304837313"/>
                    </a:ext>
                  </a:extLst>
                </a:gridCol>
              </a:tblGrid>
              <a:tr h="295972">
                <a:tc>
                  <a:txBody>
                    <a:bodyPr/>
                    <a:lstStyle/>
                    <a:p>
                      <a:pPr algn="ctr"/>
                      <a:r>
                        <a:rPr lang="zh-CN" altLang="en-US" sz="1200" dirty="0">
                          <a:latin typeface="微软雅黑" panose="020B0503020204020204" pitchFamily="34" charset="-122"/>
                          <a:ea typeface="微软雅黑" panose="020B0503020204020204" pitchFamily="34" charset="-122"/>
                        </a:rPr>
                        <a:t>发生情况</a:t>
                      </a:r>
                    </a:p>
                  </a:txBody>
                  <a:tcPr/>
                </a:tc>
                <a:tc>
                  <a:txBody>
                    <a:bodyPr/>
                    <a:lstStyle/>
                    <a:p>
                      <a:pPr algn="ctr"/>
                      <a:r>
                        <a:rPr lang="zh-CN" altLang="en-US" sz="1200" dirty="0">
                          <a:latin typeface="微软雅黑" panose="020B0503020204020204" pitchFamily="34" charset="-122"/>
                          <a:ea typeface="微软雅黑" panose="020B0503020204020204" pitchFamily="34" charset="-122"/>
                        </a:rPr>
                        <a:t>系统器官分类</a:t>
                      </a:r>
                    </a:p>
                  </a:txBody>
                  <a:tcPr/>
                </a:tc>
                <a:extLst>
                  <a:ext uri="{0D108BD9-81ED-4DB2-BD59-A6C34878D82A}">
                    <a16:rowId xmlns:a16="http://schemas.microsoft.com/office/drawing/2014/main" val="2641008261"/>
                  </a:ext>
                </a:extLst>
              </a:tr>
              <a:tr h="295972">
                <a:tc>
                  <a:txBody>
                    <a:bodyPr/>
                    <a:lstStyle/>
                    <a:p>
                      <a:pPr algn="l"/>
                      <a:r>
                        <a:rPr lang="zh-CN" altLang="en-US" sz="1200" b="1" dirty="0">
                          <a:latin typeface="微软雅黑" panose="020B0503020204020204" pitchFamily="34" charset="-122"/>
                          <a:ea typeface="微软雅黑" panose="020B0503020204020204" pitchFamily="34" charset="-122"/>
                        </a:rPr>
                        <a:t>十分常见：</a:t>
                      </a:r>
                    </a:p>
                  </a:txBody>
                  <a:tcPr anchor="ctr"/>
                </a:tc>
                <a:tc>
                  <a:txBody>
                    <a:bodyPr/>
                    <a:lstStyle/>
                    <a:p>
                      <a:r>
                        <a:rPr lang="zh-CN" altLang="zh-CN" sz="1050" dirty="0">
                          <a:latin typeface="微软雅黑" panose="020B0503020204020204" pitchFamily="34" charset="-122"/>
                          <a:ea typeface="微软雅黑" panose="020B0503020204020204" pitchFamily="34" charset="-122"/>
                        </a:rPr>
                        <a:t>闭经，月经不规则</a:t>
                      </a:r>
                      <a:endParaRPr lang="zh-CN" altLang="en-US" sz="105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401977155"/>
                  </a:ext>
                </a:extLst>
              </a:tr>
              <a:tr h="1399661">
                <a:tc>
                  <a:txBody>
                    <a:bodyPr/>
                    <a:lstStyle/>
                    <a:p>
                      <a:pPr algn="l"/>
                      <a:r>
                        <a:rPr lang="zh-CN" altLang="en-US" sz="1200" b="1" dirty="0">
                          <a:latin typeface="微软雅黑" panose="020B0503020204020204" pitchFamily="34" charset="-122"/>
                          <a:ea typeface="微软雅黑" panose="020B0503020204020204" pitchFamily="34" charset="-122"/>
                        </a:rPr>
                        <a:t>常见：</a:t>
                      </a:r>
                    </a:p>
                  </a:txBody>
                  <a:tcPr anchor="ctr"/>
                </a:tc>
                <a:tc>
                  <a:txBody>
                    <a:bodyPr/>
                    <a:lstStyle/>
                    <a:p>
                      <a:r>
                        <a:rPr lang="zh-CN" altLang="zh-CN" sz="1050" dirty="0">
                          <a:latin typeface="微软雅黑" panose="020B0503020204020204" pitchFamily="34" charset="-122"/>
                          <a:ea typeface="微软雅黑" panose="020B0503020204020204" pitchFamily="34" charset="-122"/>
                        </a:rPr>
                        <a:t>贫血，血小板减少症，白细胞减少症，白细胞增多症，血小板增多症，代谢性酸中毒，碱中毒，食欲下降，抑郁，易激惹，晕厥，头痛，水肿，腹痛，呕吐，恶心，便秘，味觉异常，皮疹，皮肤气味异常，肾小管酸中毒，血钾降低，白蛋白降低，总蛋白和磷酸盐降低，血碱性磷酸酶升高，转氨酶升高，胆红素增加，尿酸升高，氯化物增加，磷酸盐和钠增加，体重增加。</a:t>
                      </a:r>
                      <a:endParaRPr lang="zh-CN" altLang="en-US" sz="105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179500209"/>
                  </a:ext>
                </a:extLst>
              </a:tr>
              <a:tr h="466554">
                <a:tc>
                  <a:txBody>
                    <a:bodyPr/>
                    <a:lstStyle/>
                    <a:p>
                      <a:pPr algn="l"/>
                      <a:r>
                        <a:rPr lang="zh-CN" altLang="en-US" sz="1200" b="1" dirty="0">
                          <a:latin typeface="微软雅黑" panose="020B0503020204020204" pitchFamily="34" charset="-122"/>
                          <a:ea typeface="微软雅黑" panose="020B0503020204020204" pitchFamily="34" charset="-122"/>
                        </a:rPr>
                        <a:t>偶见：</a:t>
                      </a:r>
                    </a:p>
                  </a:txBody>
                  <a:tcPr/>
                </a:tc>
                <a:tc>
                  <a:txBody>
                    <a:bodyPr/>
                    <a:lstStyle/>
                    <a:p>
                      <a:r>
                        <a:rPr lang="zh-CN" altLang="zh-CN" sz="1050" dirty="0">
                          <a:latin typeface="微软雅黑" panose="020B0503020204020204" pitchFamily="34" charset="-122"/>
                          <a:ea typeface="微软雅黑" panose="020B0503020204020204" pitchFamily="34" charset="-122"/>
                        </a:rPr>
                        <a:t>再生障碍贫血，瘀斑，心律不齐，胰腺炎，消化性溃疡，直肠出血</a:t>
                      </a:r>
                      <a:r>
                        <a:rPr lang="zh-CN" altLang="en-US" sz="1050" dirty="0">
                          <a:latin typeface="微软雅黑" panose="020B0503020204020204" pitchFamily="34" charset="-122"/>
                          <a:ea typeface="微软雅黑" panose="020B0503020204020204" pitchFamily="34" charset="-122"/>
                        </a:rPr>
                        <a:t>，</a:t>
                      </a:r>
                      <a:r>
                        <a:rPr lang="zh-CN" altLang="zh-CN" sz="1050" dirty="0">
                          <a:latin typeface="微软雅黑" panose="020B0503020204020204" pitchFamily="34" charset="-122"/>
                          <a:ea typeface="微软雅黑" panose="020B0503020204020204" pitchFamily="34" charset="-122"/>
                        </a:rPr>
                        <a:t>胃炎。</a:t>
                      </a:r>
                      <a:endParaRPr lang="zh-CN" altLang="en-US" sz="105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279560572"/>
                  </a:ext>
                </a:extLst>
              </a:tr>
            </a:tbl>
          </a:graphicData>
        </a:graphic>
      </p:graphicFrame>
      <p:sp>
        <p:nvSpPr>
          <p:cNvPr id="9" name="文本框 8">
            <a:extLst>
              <a:ext uri="{FF2B5EF4-FFF2-40B4-BE49-F238E27FC236}">
                <a16:creationId xmlns:a16="http://schemas.microsoft.com/office/drawing/2014/main" id="{B07F737F-1F5B-3ADB-8C1F-721469C404A1}"/>
              </a:ext>
            </a:extLst>
          </p:cNvPr>
          <p:cNvSpPr txBox="1"/>
          <p:nvPr/>
        </p:nvSpPr>
        <p:spPr>
          <a:xfrm>
            <a:off x="905693" y="4072091"/>
            <a:ext cx="4423953"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药品不良反应监测和安全性研究结果</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（仅收到</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例）</a:t>
            </a:r>
          </a:p>
        </p:txBody>
      </p:sp>
      <p:sp>
        <p:nvSpPr>
          <p:cNvPr id="11" name="文本框 10">
            <a:extLst>
              <a:ext uri="{FF2B5EF4-FFF2-40B4-BE49-F238E27FC236}">
                <a16:creationId xmlns:a16="http://schemas.microsoft.com/office/drawing/2014/main" id="{4CE5AA41-B52F-32E6-31BE-F8F8EF212D59}"/>
              </a:ext>
            </a:extLst>
          </p:cNvPr>
          <p:cNvSpPr txBox="1"/>
          <p:nvPr/>
        </p:nvSpPr>
        <p:spPr>
          <a:xfrm>
            <a:off x="278677" y="4503444"/>
            <a:ext cx="5416731" cy="1475469"/>
          </a:xfrm>
          <a:prstGeom prst="rect">
            <a:avLst/>
          </a:prstGeom>
          <a:solidFill>
            <a:schemeClr val="bg1">
              <a:lumMod val="95000"/>
            </a:schemeClr>
          </a:solidFill>
        </p:spPr>
        <p:txBody>
          <a:bodyPr wrap="square">
            <a:spAutoFit/>
          </a:bodyPr>
          <a:lstStyle/>
          <a:p>
            <a:pPr>
              <a:lnSpc>
                <a:spcPts val="2800"/>
              </a:lnSpc>
            </a:pPr>
            <a:r>
              <a:rPr lang="zh-CN" altLang="zh-CN" sz="1200" b="1" dirty="0">
                <a:latin typeface="微软雅黑" panose="020B0503020204020204" pitchFamily="34" charset="-122"/>
                <a:ea typeface="微软雅黑" panose="020B0503020204020204" pitchFamily="34" charset="-122"/>
              </a:rPr>
              <a:t>药品不良反应监测情况：</a:t>
            </a:r>
            <a:r>
              <a:rPr lang="zh-CN" altLang="zh-CN" sz="1050" dirty="0">
                <a:latin typeface="微软雅黑" panose="020B0503020204020204" pitchFamily="34" charset="-122"/>
                <a:ea typeface="微软雅黑" panose="020B0503020204020204" pitchFamily="34" charset="-122"/>
              </a:rPr>
              <a:t>苯丁酸钠颗粒于</a:t>
            </a:r>
            <a:r>
              <a:rPr lang="en-US" altLang="zh-CN" sz="1050" dirty="0">
                <a:latin typeface="微软雅黑" panose="020B0503020204020204" pitchFamily="34" charset="-122"/>
                <a:ea typeface="微软雅黑" panose="020B0503020204020204" pitchFamily="34" charset="-122"/>
              </a:rPr>
              <a:t>2021</a:t>
            </a:r>
            <a:r>
              <a:rPr lang="zh-CN" altLang="zh-CN" sz="1050" dirty="0">
                <a:latin typeface="微软雅黑" panose="020B0503020204020204" pitchFamily="34" charset="-122"/>
                <a:ea typeface="微软雅黑" panose="020B0503020204020204" pitchFamily="34" charset="-122"/>
              </a:rPr>
              <a:t>年</a:t>
            </a:r>
            <a:r>
              <a:rPr lang="en-US" altLang="zh-CN" sz="1050" dirty="0">
                <a:latin typeface="微软雅黑" panose="020B0503020204020204" pitchFamily="34" charset="-122"/>
                <a:ea typeface="微软雅黑" panose="020B0503020204020204" pitchFamily="34" charset="-122"/>
              </a:rPr>
              <a:t>5</a:t>
            </a:r>
            <a:r>
              <a:rPr lang="zh-CN" altLang="zh-CN" sz="1050" dirty="0">
                <a:latin typeface="微软雅黑" panose="020B0503020204020204" pitchFamily="34" charset="-122"/>
                <a:ea typeface="微软雅黑" panose="020B0503020204020204" pitchFamily="34" charset="-122"/>
              </a:rPr>
              <a:t>月</a:t>
            </a:r>
            <a:r>
              <a:rPr lang="en-US" altLang="zh-CN" sz="1050" dirty="0">
                <a:latin typeface="微软雅黑" panose="020B0503020204020204" pitchFamily="34" charset="-122"/>
                <a:ea typeface="微软雅黑" panose="020B0503020204020204" pitchFamily="34" charset="-122"/>
              </a:rPr>
              <a:t>13</a:t>
            </a:r>
            <a:r>
              <a:rPr lang="zh-CN" altLang="zh-CN" sz="1050" dirty="0">
                <a:latin typeface="微软雅黑" panose="020B0503020204020204" pitchFamily="34" charset="-122"/>
                <a:ea typeface="微软雅黑" panose="020B0503020204020204" pitchFamily="34" charset="-122"/>
              </a:rPr>
              <a:t>日在国内上市，汇总上市后收集到的所有不良反应：胃肠道不适</a:t>
            </a:r>
            <a:r>
              <a:rPr lang="en-US" altLang="zh-CN" sz="1050" dirty="0">
                <a:latin typeface="微软雅黑" panose="020B0503020204020204" pitchFamily="34" charset="-122"/>
                <a:ea typeface="微软雅黑" panose="020B0503020204020204" pitchFamily="34" charset="-122"/>
              </a:rPr>
              <a:t>1</a:t>
            </a:r>
            <a:r>
              <a:rPr lang="zh-CN" altLang="zh-CN" sz="1050" dirty="0">
                <a:latin typeface="微软雅黑" panose="020B0503020204020204" pitchFamily="34" charset="-122"/>
                <a:ea typeface="微软雅黑" panose="020B0503020204020204" pitchFamily="34" charset="-122"/>
              </a:rPr>
              <a:t>例</a:t>
            </a:r>
            <a:r>
              <a:rPr lang="en-US" altLang="zh-CN" sz="1050" baseline="30000" dirty="0">
                <a:latin typeface="微软雅黑" panose="020B0503020204020204" pitchFamily="34" charset="-122"/>
                <a:ea typeface="微软雅黑" panose="020B0503020204020204" pitchFamily="34" charset="-122"/>
              </a:rPr>
              <a:t>1</a:t>
            </a:r>
            <a:r>
              <a:rPr lang="zh-CN" altLang="zh-CN" sz="1050" dirty="0">
                <a:latin typeface="微软雅黑" panose="020B0503020204020204" pitchFamily="34" charset="-122"/>
                <a:ea typeface="微软雅黑" panose="020B0503020204020204" pitchFamily="34" charset="-122"/>
              </a:rPr>
              <a:t>、胃食管反流</a:t>
            </a:r>
            <a:r>
              <a:rPr lang="en-US" altLang="zh-CN" sz="1050" dirty="0">
                <a:latin typeface="微软雅黑" panose="020B0503020204020204" pitchFamily="34" charset="-122"/>
                <a:ea typeface="微软雅黑" panose="020B0503020204020204" pitchFamily="34" charset="-122"/>
              </a:rPr>
              <a:t>1</a:t>
            </a:r>
            <a:r>
              <a:rPr lang="zh-CN" altLang="zh-CN" sz="1050" dirty="0">
                <a:latin typeface="微软雅黑" panose="020B0503020204020204" pitchFamily="34" charset="-122"/>
                <a:ea typeface="微软雅黑" panose="020B0503020204020204" pitchFamily="34" charset="-122"/>
              </a:rPr>
              <a:t>例</a:t>
            </a:r>
            <a:r>
              <a:rPr lang="en-US" altLang="zh-CN" sz="1050" baseline="30000" dirty="0">
                <a:latin typeface="微软雅黑" panose="020B0503020204020204" pitchFamily="34" charset="-122"/>
                <a:ea typeface="微软雅黑" panose="020B0503020204020204" pitchFamily="34" charset="-122"/>
              </a:rPr>
              <a:t>2</a:t>
            </a:r>
            <a:r>
              <a:rPr lang="zh-CN" altLang="zh-CN" sz="1050" dirty="0">
                <a:latin typeface="微软雅黑" panose="020B0503020204020204" pitchFamily="34" charset="-122"/>
                <a:ea typeface="微软雅黑" panose="020B0503020204020204" pitchFamily="34" charset="-122"/>
              </a:rPr>
              <a:t>、呕吐</a:t>
            </a:r>
            <a:r>
              <a:rPr lang="en-US" altLang="zh-CN" sz="1050" dirty="0">
                <a:latin typeface="微软雅黑" panose="020B0503020204020204" pitchFamily="34" charset="-122"/>
                <a:ea typeface="微软雅黑" panose="020B0503020204020204" pitchFamily="34" charset="-122"/>
              </a:rPr>
              <a:t>1</a:t>
            </a:r>
            <a:r>
              <a:rPr lang="zh-CN" altLang="zh-CN" sz="1050" dirty="0">
                <a:latin typeface="微软雅黑" panose="020B0503020204020204" pitchFamily="34" charset="-122"/>
                <a:ea typeface="微软雅黑" panose="020B0503020204020204" pitchFamily="34" charset="-122"/>
              </a:rPr>
              <a:t>例</a:t>
            </a:r>
            <a:r>
              <a:rPr lang="en-US" altLang="zh-CN" sz="1050" baseline="30000" dirty="0">
                <a:latin typeface="微软雅黑" panose="020B0503020204020204" pitchFamily="34" charset="-122"/>
                <a:ea typeface="微软雅黑" panose="020B0503020204020204" pitchFamily="34" charset="-122"/>
              </a:rPr>
              <a:t>3</a:t>
            </a:r>
            <a:r>
              <a:rPr lang="zh-CN" altLang="zh-CN" sz="1050" dirty="0">
                <a:latin typeface="微软雅黑" panose="020B0503020204020204" pitchFamily="34" charset="-122"/>
                <a:ea typeface="微软雅黑" panose="020B0503020204020204" pitchFamily="34" charset="-122"/>
              </a:rPr>
              <a:t>。药品上市后，药监部门没有发布过安全性警告、 黑框警告、撤市等相关信息。</a:t>
            </a:r>
          </a:p>
          <a:p>
            <a:pPr>
              <a:lnSpc>
                <a:spcPts val="2800"/>
              </a:lnSpc>
            </a:pPr>
            <a:r>
              <a:rPr lang="zh-CN" altLang="zh-CN" sz="1200" b="1" dirty="0">
                <a:latin typeface="微软雅黑" panose="020B0503020204020204" pitchFamily="34" charset="-122"/>
                <a:ea typeface="微软雅黑" panose="020B0503020204020204" pitchFamily="34" charset="-122"/>
              </a:rPr>
              <a:t>药品安全性研究结果：</a:t>
            </a:r>
            <a:r>
              <a:rPr lang="zh-CN" altLang="zh-CN" sz="1050" dirty="0">
                <a:latin typeface="微软雅黑" panose="020B0503020204020204" pitchFamily="34" charset="-122"/>
                <a:ea typeface="微软雅黑" panose="020B0503020204020204" pitchFamily="34" charset="-122"/>
              </a:rPr>
              <a:t>上市后未开展安全性研究。</a:t>
            </a:r>
            <a:endParaRPr lang="zh-CN" altLang="zh-CN" sz="1200" dirty="0">
              <a:latin typeface="微软雅黑" panose="020B0503020204020204" pitchFamily="34" charset="-122"/>
              <a:ea typeface="微软雅黑" panose="020B0503020204020204" pitchFamily="34" charset="-122"/>
            </a:endParaRPr>
          </a:p>
        </p:txBody>
      </p:sp>
      <p:pic>
        <p:nvPicPr>
          <p:cNvPr id="13" name="图片 12" descr="图形用户界面, 应用程序&#10;&#10;AI 生成的内容可能不正确。">
            <a:extLst>
              <a:ext uri="{FF2B5EF4-FFF2-40B4-BE49-F238E27FC236}">
                <a16:creationId xmlns:a16="http://schemas.microsoft.com/office/drawing/2014/main" id="{A954A3AA-0114-8909-B482-26F7E9969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995" y="1057882"/>
            <a:ext cx="5912708" cy="5000473"/>
          </a:xfrm>
          <a:prstGeom prst="rect">
            <a:avLst/>
          </a:prstGeom>
        </p:spPr>
      </p:pic>
    </p:spTree>
    <p:custDataLst>
      <p:tags r:id="rId1"/>
    </p:custDataLst>
    <p:extLst>
      <p:ext uri="{BB962C8B-B14F-4D97-AF65-F5344CB8AC3E}">
        <p14:creationId xmlns:p14="http://schemas.microsoft.com/office/powerpoint/2010/main" val="274950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8227132" y="3628391"/>
            <a:ext cx="3521956" cy="24695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r>
              <a:rPr lang="zh-CN" altLang="en-US" sz="1050" dirty="0">
                <a:solidFill>
                  <a:schemeClr val="dk1"/>
                </a:solidFill>
                <a:latin typeface="微软雅黑" panose="020B0503020204020204" pitchFamily="34" charset="-122"/>
                <a:ea typeface="微软雅黑" panose="020B0503020204020204" pitchFamily="34" charset="-122"/>
              </a:rPr>
              <a:t>①治疗期间，</a:t>
            </a:r>
            <a:r>
              <a:rPr lang="zh-CN" altLang="en-US" sz="1050" dirty="0">
                <a:solidFill>
                  <a:schemeClr val="tx1"/>
                </a:solidFill>
                <a:latin typeface="微软雅黑" panose="020B0503020204020204" pitchFamily="34" charset="-122"/>
                <a:ea typeface="微软雅黑" panose="020B0503020204020204" pitchFamily="34" charset="-122"/>
              </a:rPr>
              <a:t>苯丁酸钠耐受性良好，</a:t>
            </a:r>
            <a:r>
              <a:rPr lang="zh-CN" altLang="en-US" sz="1050" b="1" dirty="0">
                <a:solidFill>
                  <a:schemeClr val="tx1"/>
                </a:solidFill>
                <a:latin typeface="微软雅黑" panose="020B0503020204020204" pitchFamily="34" charset="-122"/>
                <a:ea typeface="微软雅黑" panose="020B0503020204020204" pitchFamily="34" charset="-122"/>
              </a:rPr>
              <a:t>未发现不良反应</a:t>
            </a:r>
            <a:r>
              <a:rPr lang="zh-CN" altLang="en-US" sz="1050" dirty="0">
                <a:solidFill>
                  <a:schemeClr val="tx1"/>
                </a:solidFill>
                <a:latin typeface="微软雅黑" panose="020B0503020204020204" pitchFamily="34" charset="-122"/>
                <a:ea typeface="微软雅黑" panose="020B0503020204020204" pitchFamily="34" charset="-122"/>
              </a:rPr>
              <a:t>。</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endParaRPr lang="en-US" altLang="zh-CN" sz="1050" dirty="0">
              <a:solidFill>
                <a:schemeClr val="tx1"/>
              </a:solidFill>
              <a:latin typeface="微软雅黑" panose="020B0503020204020204" pitchFamily="34" charset="-122"/>
              <a:ea typeface="微软雅黑" panose="020B0503020204020204" pitchFamily="34" charset="-122"/>
            </a:endParaRPr>
          </a:p>
          <a:p>
            <a:pPr algn="just"/>
            <a:r>
              <a:rPr lang="zh-CN" altLang="en-US" sz="1050" dirty="0">
                <a:solidFill>
                  <a:schemeClr val="tx1"/>
                </a:solidFill>
                <a:latin typeface="微软雅黑" panose="020B0503020204020204" pitchFamily="34" charset="-122"/>
                <a:ea typeface="微软雅黑" panose="020B0503020204020204" pitchFamily="34" charset="-122"/>
              </a:rPr>
              <a:t>②在此期间，未出现需要进行住院治疗的高氨血症发作</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r>
              <a:rPr lang="zh-CN" altLang="en-US" sz="1050" dirty="0">
                <a:solidFill>
                  <a:schemeClr val="tx1"/>
                </a:solidFill>
                <a:latin typeface="微软雅黑" panose="020B0503020204020204" pitchFamily="34" charset="-122"/>
                <a:ea typeface="微软雅黑" panose="020B0503020204020204" pitchFamily="34" charset="-122"/>
              </a:rPr>
              <a:t>事件，随访期间血浆氨和谷氨酰胺水平分别为</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r>
              <a:rPr lang="en-US" altLang="zh-CN" sz="1050" dirty="0">
                <a:solidFill>
                  <a:schemeClr val="tx1"/>
                </a:solidFill>
                <a:latin typeface="微软雅黑" panose="020B0503020204020204" pitchFamily="34" charset="-122"/>
                <a:ea typeface="微软雅黑" panose="020B0503020204020204" pitchFamily="34" charset="-122"/>
              </a:rPr>
              <a:t>30mmol/L</a:t>
            </a:r>
            <a:r>
              <a:rPr lang="zh-CN" altLang="en-US" sz="1050" dirty="0">
                <a:solidFill>
                  <a:schemeClr val="tx1"/>
                </a:solidFill>
                <a:latin typeface="微软雅黑" panose="020B0503020204020204" pitchFamily="34" charset="-122"/>
                <a:ea typeface="微软雅黑" panose="020B0503020204020204" pitchFamily="34" charset="-122"/>
              </a:rPr>
              <a:t>，</a:t>
            </a:r>
            <a:r>
              <a:rPr lang="en-US" altLang="zh-CN" sz="1050" dirty="0">
                <a:solidFill>
                  <a:schemeClr val="tx1"/>
                </a:solidFill>
                <a:latin typeface="微软雅黑" panose="020B0503020204020204" pitchFamily="34" charset="-122"/>
                <a:ea typeface="微软雅黑" panose="020B0503020204020204" pitchFamily="34" charset="-122"/>
              </a:rPr>
              <a:t>902 mmol/L</a:t>
            </a:r>
            <a:r>
              <a:rPr lang="zh-CN" altLang="en-US" sz="1050" dirty="0">
                <a:solidFill>
                  <a:schemeClr val="tx1"/>
                </a:solidFill>
                <a:latin typeface="微软雅黑" panose="020B0503020204020204" pitchFamily="34" charset="-122"/>
                <a:ea typeface="微软雅黑" panose="020B0503020204020204" pitchFamily="34" charset="-122"/>
              </a:rPr>
              <a:t>。</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endParaRPr lang="en-US" altLang="zh-CN" sz="1050" dirty="0">
              <a:solidFill>
                <a:schemeClr val="tx1"/>
              </a:solidFill>
              <a:latin typeface="微软雅黑" panose="020B0503020204020204" pitchFamily="34" charset="-122"/>
              <a:ea typeface="微软雅黑" panose="020B0503020204020204" pitchFamily="34" charset="-122"/>
            </a:endParaRPr>
          </a:p>
          <a:p>
            <a:pPr algn="just"/>
            <a:r>
              <a:rPr lang="zh-CN" altLang="en-US" sz="1050" dirty="0">
                <a:solidFill>
                  <a:schemeClr val="tx1"/>
                </a:solidFill>
                <a:latin typeface="微软雅黑" panose="020B0503020204020204" pitchFamily="34" charset="-122"/>
                <a:ea typeface="微软雅黑" panose="020B0503020204020204" pitchFamily="34" charset="-122"/>
              </a:rPr>
              <a:t>③</a:t>
            </a:r>
            <a:r>
              <a:rPr lang="en-US" altLang="zh-CN" sz="1050" dirty="0">
                <a:solidFill>
                  <a:schemeClr val="tx1"/>
                </a:solidFill>
                <a:latin typeface="微软雅黑" panose="020B0503020204020204" pitchFamily="34" charset="-122"/>
                <a:ea typeface="微软雅黑" panose="020B0503020204020204" pitchFamily="34" charset="-122"/>
              </a:rPr>
              <a:t> </a:t>
            </a:r>
            <a:r>
              <a:rPr lang="zh-CN" altLang="en-US" sz="1050" dirty="0">
                <a:solidFill>
                  <a:schemeClr val="tx1"/>
                </a:solidFill>
                <a:latin typeface="微软雅黑" panose="020B0503020204020204" pitchFamily="34" charset="-122"/>
                <a:ea typeface="微软雅黑" panose="020B0503020204020204" pitchFamily="34" charset="-122"/>
              </a:rPr>
              <a:t>苯丁酸钠治疗可提高蛋白质摄入，</a:t>
            </a:r>
            <a:r>
              <a:rPr lang="zh-CN" altLang="en-US" sz="1050" b="1" dirty="0">
                <a:solidFill>
                  <a:srgbClr val="C00000"/>
                </a:solidFill>
                <a:latin typeface="微软雅黑" panose="020B0503020204020204" pitchFamily="34" charset="-122"/>
                <a:ea typeface="微软雅黑" panose="020B0503020204020204" pitchFamily="34" charset="-122"/>
              </a:rPr>
              <a:t>维持正常生长发育</a:t>
            </a:r>
            <a:r>
              <a:rPr lang="zh-CN" altLang="en-US" sz="1050" dirty="0">
                <a:solidFill>
                  <a:schemeClr val="tx1"/>
                </a:solidFill>
                <a:latin typeface="微软雅黑" panose="020B0503020204020204" pitchFamily="34" charset="-122"/>
                <a:ea typeface="微软雅黑" panose="020B0503020204020204" pitchFamily="34" charset="-122"/>
              </a:rPr>
              <a:t>。</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r>
              <a:rPr lang="zh-CN" altLang="en-US" sz="1050" dirty="0">
                <a:solidFill>
                  <a:schemeClr val="tx1"/>
                </a:solidFill>
                <a:latin typeface="微软雅黑" panose="020B0503020204020204" pitchFamily="34" charset="-122"/>
                <a:ea typeface="微软雅黑" panose="020B0503020204020204" pitchFamily="34" charset="-122"/>
              </a:rPr>
              <a:t>治疗</a:t>
            </a:r>
            <a:r>
              <a:rPr lang="en-US" altLang="zh-CN" sz="1050" dirty="0">
                <a:solidFill>
                  <a:schemeClr val="tx1"/>
                </a:solidFill>
                <a:latin typeface="微软雅黑" panose="020B0503020204020204" pitchFamily="34" charset="-122"/>
                <a:ea typeface="微软雅黑" panose="020B0503020204020204" pitchFamily="34" charset="-122"/>
              </a:rPr>
              <a:t>18</a:t>
            </a:r>
            <a:r>
              <a:rPr lang="zh-CN" altLang="en-US" sz="1050" dirty="0">
                <a:solidFill>
                  <a:schemeClr val="tx1"/>
                </a:solidFill>
                <a:latin typeface="微软雅黑" panose="020B0503020204020204" pitchFamily="34" charset="-122"/>
                <a:ea typeface="微软雅黑" panose="020B0503020204020204" pitchFamily="34" charset="-122"/>
              </a:rPr>
              <a:t>个月后总蛋白质摄入量</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r>
              <a:rPr lang="zh-CN" altLang="en-US" sz="1050" dirty="0">
                <a:solidFill>
                  <a:schemeClr val="tx1"/>
                </a:solidFill>
                <a:latin typeface="微软雅黑" panose="020B0503020204020204" pitchFamily="34" charset="-122"/>
                <a:ea typeface="微软雅黑" panose="020B0503020204020204" pitchFamily="34" charset="-122"/>
              </a:rPr>
              <a:t>从</a:t>
            </a:r>
            <a:r>
              <a:rPr lang="en-US" altLang="zh-CN" sz="1050" dirty="0">
                <a:solidFill>
                  <a:schemeClr val="tx1"/>
                </a:solidFill>
                <a:latin typeface="微软雅黑" panose="020B0503020204020204" pitchFamily="34" charset="-122"/>
                <a:ea typeface="微软雅黑" panose="020B0503020204020204" pitchFamily="34" charset="-122"/>
              </a:rPr>
              <a:t>0.84 </a:t>
            </a:r>
            <a:r>
              <a:rPr lang="en-US" altLang="zh-CN" sz="1050" dirty="0">
                <a:solidFill>
                  <a:schemeClr val="dk1"/>
                </a:solidFill>
                <a:latin typeface="微软雅黑" panose="020B0503020204020204" pitchFamily="34" charset="-122"/>
                <a:ea typeface="微软雅黑" panose="020B0503020204020204" pitchFamily="34" charset="-122"/>
              </a:rPr>
              <a:t>g/kg</a:t>
            </a:r>
            <a:r>
              <a:rPr lang="en-US" altLang="zh-CN" sz="1050" dirty="0">
                <a:solidFill>
                  <a:schemeClr val="tx1"/>
                </a:solidFill>
                <a:latin typeface="微软雅黑" panose="020B0503020204020204" pitchFamily="34" charset="-122"/>
                <a:ea typeface="微软雅黑" panose="020B0503020204020204" pitchFamily="34" charset="-122"/>
              </a:rPr>
              <a:t>/d</a:t>
            </a:r>
            <a:r>
              <a:rPr lang="zh-CN" altLang="en-US" sz="1050" dirty="0">
                <a:solidFill>
                  <a:schemeClr val="tx1"/>
                </a:solidFill>
                <a:latin typeface="微软雅黑" panose="020B0503020204020204" pitchFamily="34" charset="-122"/>
                <a:ea typeface="微软雅黑" panose="020B0503020204020204" pitchFamily="34" charset="-122"/>
              </a:rPr>
              <a:t>提高到了</a:t>
            </a:r>
            <a:r>
              <a:rPr lang="en-US" altLang="zh-CN" sz="1050" dirty="0">
                <a:solidFill>
                  <a:schemeClr val="tx1"/>
                </a:solidFill>
                <a:latin typeface="微软雅黑" panose="020B0503020204020204" pitchFamily="34" charset="-122"/>
                <a:ea typeface="微软雅黑" panose="020B0503020204020204" pitchFamily="34" charset="-122"/>
              </a:rPr>
              <a:t>0.95 g/kg/d</a:t>
            </a:r>
          </a:p>
        </p:txBody>
      </p:sp>
      <p:sp>
        <p:nvSpPr>
          <p:cNvPr id="24" name="矩形 23"/>
          <p:cNvSpPr/>
          <p:nvPr/>
        </p:nvSpPr>
        <p:spPr>
          <a:xfrm>
            <a:off x="4447612" y="3628391"/>
            <a:ext cx="3494606" cy="24695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①接受氮清除剂治疗的患者在</a:t>
            </a:r>
            <a:r>
              <a:rPr lang="en-US" altLang="zh-CN" sz="1050" b="1" dirty="0">
                <a:solidFill>
                  <a:srgbClr val="FF0000"/>
                </a:solidFill>
                <a:latin typeface="微软雅黑" panose="020B0503020204020204" pitchFamily="34" charset="-122"/>
                <a:ea typeface="微软雅黑" panose="020B0503020204020204" pitchFamily="34" charset="-122"/>
              </a:rPr>
              <a:t>5</a:t>
            </a:r>
            <a:r>
              <a:rPr lang="zh-CN" altLang="en-US" sz="1050" b="1" dirty="0">
                <a:solidFill>
                  <a:srgbClr val="FF0000"/>
                </a:solidFill>
                <a:latin typeface="微软雅黑" panose="020B0503020204020204" pitchFamily="34" charset="-122"/>
                <a:ea typeface="微软雅黑" panose="020B0503020204020204" pitchFamily="34" charset="-122"/>
              </a:rPr>
              <a:t>年生存率超过</a:t>
            </a:r>
            <a:r>
              <a:rPr lang="en-US" altLang="zh-CN" sz="1050" b="1" dirty="0">
                <a:solidFill>
                  <a:srgbClr val="FF0000"/>
                </a:solidFill>
                <a:latin typeface="微软雅黑" panose="020B0503020204020204" pitchFamily="34" charset="-122"/>
                <a:ea typeface="微软雅黑" panose="020B0503020204020204" pitchFamily="34" charset="-122"/>
              </a:rPr>
              <a:t>90%</a:t>
            </a:r>
            <a:r>
              <a:rPr lang="zh-CN" altLang="en-US" sz="1050" dirty="0">
                <a:solidFill>
                  <a:schemeClr val="tx1"/>
                </a:solidFill>
                <a:latin typeface="微软雅黑" panose="020B0503020204020204" pitchFamily="34" charset="-122"/>
                <a:ea typeface="微软雅黑" panose="020B0503020204020204" pitchFamily="34" charset="-122"/>
              </a:rPr>
              <a:t>，</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并保持了与身高相符的体重。</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②方案二</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方案三（接受苯丁酸钠治疗）中患者发生</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高氨血症的频率低于方案一（仅苯甲酸钠治疗），分别</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为</a:t>
            </a:r>
            <a:r>
              <a:rPr lang="en-US" altLang="zh-CN" sz="1050" dirty="0">
                <a:solidFill>
                  <a:schemeClr val="tx1"/>
                </a:solidFill>
                <a:latin typeface="微软雅黑" panose="020B0503020204020204" pitchFamily="34" charset="-122"/>
                <a:ea typeface="微软雅黑" panose="020B0503020204020204" pitchFamily="34" charset="-122"/>
              </a:rPr>
              <a:t>0.4</a:t>
            </a:r>
            <a:r>
              <a:rPr lang="zh-CN" altLang="en-US" sz="1050" dirty="0">
                <a:solidFill>
                  <a:schemeClr val="tx1"/>
                </a:solidFill>
                <a:latin typeface="微软雅黑" panose="020B0503020204020204" pitchFamily="34" charset="-122"/>
                <a:ea typeface="微软雅黑" panose="020B0503020204020204" pitchFamily="34" charset="-122"/>
              </a:rPr>
              <a:t>，</a:t>
            </a:r>
            <a:r>
              <a:rPr lang="en-US" altLang="zh-CN" sz="1050" dirty="0">
                <a:solidFill>
                  <a:schemeClr val="tx1"/>
                </a:solidFill>
                <a:latin typeface="微软雅黑" panose="020B0503020204020204" pitchFamily="34" charset="-122"/>
                <a:ea typeface="微软雅黑" panose="020B0503020204020204" pitchFamily="34" charset="-122"/>
              </a:rPr>
              <a:t>0.5</a:t>
            </a:r>
            <a:r>
              <a:rPr lang="zh-CN" altLang="en-US" sz="1050" dirty="0">
                <a:solidFill>
                  <a:schemeClr val="tx1"/>
                </a:solidFill>
                <a:latin typeface="微软雅黑" panose="020B0503020204020204" pitchFamily="34" charset="-122"/>
                <a:ea typeface="微软雅黑" panose="020B0503020204020204" pitchFamily="34" charset="-122"/>
              </a:rPr>
              <a:t>次</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年 </a:t>
            </a:r>
            <a:r>
              <a:rPr lang="en-US" altLang="zh-CN" sz="1050" dirty="0">
                <a:solidFill>
                  <a:schemeClr val="tx1"/>
                </a:solidFill>
                <a:latin typeface="微软雅黑" panose="020B0503020204020204" pitchFamily="34" charset="-122"/>
                <a:ea typeface="微软雅黑" panose="020B0503020204020204" pitchFamily="34" charset="-122"/>
              </a:rPr>
              <a:t>vs 0.7</a:t>
            </a:r>
            <a:r>
              <a:rPr lang="zh-CN" altLang="en-US" sz="1050" dirty="0">
                <a:solidFill>
                  <a:schemeClr val="tx1"/>
                </a:solidFill>
                <a:latin typeface="微软雅黑" panose="020B0503020204020204" pitchFamily="34" charset="-122"/>
                <a:ea typeface="微软雅黑" panose="020B0503020204020204" pitchFamily="34" charset="-122"/>
              </a:rPr>
              <a:t>次</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年。相较于苯甲酸钠，</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苯丁酸钠的治疗使高氨血症的发作频率</a:t>
            </a:r>
            <a:r>
              <a:rPr lang="zh-CN" altLang="en-US" sz="1050" b="1" dirty="0">
                <a:solidFill>
                  <a:srgbClr val="FF0000"/>
                </a:solidFill>
                <a:latin typeface="微软雅黑" panose="020B0503020204020204" pitchFamily="34" charset="-122"/>
                <a:ea typeface="微软雅黑" panose="020B0503020204020204" pitchFamily="34" charset="-122"/>
              </a:rPr>
              <a:t>减少约</a:t>
            </a:r>
            <a:r>
              <a:rPr lang="en-US" altLang="zh-CN" sz="1050" b="1" dirty="0">
                <a:solidFill>
                  <a:srgbClr val="FF0000"/>
                </a:solidFill>
                <a:latin typeface="微软雅黑" panose="020B0503020204020204" pitchFamily="34" charset="-122"/>
                <a:ea typeface="微软雅黑" panose="020B0503020204020204" pitchFamily="34" charset="-122"/>
              </a:rPr>
              <a:t>40%</a:t>
            </a:r>
          </a:p>
        </p:txBody>
      </p:sp>
      <p:sp>
        <p:nvSpPr>
          <p:cNvPr id="118" name="文本框 117"/>
          <p:cNvSpPr txBox="1"/>
          <p:nvPr/>
        </p:nvSpPr>
        <p:spPr>
          <a:xfrm>
            <a:off x="326688" y="2750918"/>
            <a:ext cx="453970" cy="276999"/>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15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方案</a:t>
            </a:r>
          </a:p>
        </p:txBody>
      </p:sp>
      <p:sp>
        <p:nvSpPr>
          <p:cNvPr id="119" name="文本框 118"/>
          <p:cNvSpPr txBox="1"/>
          <p:nvPr/>
        </p:nvSpPr>
        <p:spPr>
          <a:xfrm>
            <a:off x="345328" y="4850134"/>
            <a:ext cx="453970" cy="276999"/>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spc="-150" dirty="0">
                <a:solidFill>
                  <a:schemeClr val="tx1">
                    <a:lumMod val="50000"/>
                    <a:lumOff val="50000"/>
                  </a:schemeClr>
                </a:solidFill>
                <a:latin typeface="微软雅黑" panose="020B0503020204020204" pitchFamily="34" charset="-122"/>
                <a:ea typeface="微软雅黑" panose="020B0503020204020204" pitchFamily="34" charset="-122"/>
              </a:rPr>
              <a:t>结论</a:t>
            </a:r>
            <a:endParaRPr kumimoji="0" lang="zh-CN" altLang="en-US" sz="1200" b="1" i="0" u="none" strike="noStrike" kern="1200" cap="none" spc="-15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39" name="文本框 38"/>
          <p:cNvSpPr txBox="1"/>
          <p:nvPr/>
        </p:nvSpPr>
        <p:spPr>
          <a:xfrm>
            <a:off x="336783" y="1687822"/>
            <a:ext cx="470000" cy="276999"/>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spc="-150" dirty="0">
                <a:solidFill>
                  <a:schemeClr val="tx1">
                    <a:lumMod val="50000"/>
                    <a:lumOff val="50000"/>
                  </a:schemeClr>
                </a:solidFill>
                <a:latin typeface="微软雅黑" panose="020B0503020204020204" pitchFamily="34" charset="-122"/>
                <a:ea typeface="微软雅黑" panose="020B0503020204020204" pitchFamily="34" charset="-122"/>
              </a:rPr>
              <a:t>研究</a:t>
            </a:r>
            <a:endParaRPr kumimoji="0" lang="zh-CN" altLang="en-US" sz="1200" b="1" i="0" u="none" strike="noStrike" kern="1200" cap="none" spc="-15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 name="矩形 1"/>
          <p:cNvSpPr/>
          <p:nvPr/>
        </p:nvSpPr>
        <p:spPr>
          <a:xfrm>
            <a:off x="799298" y="1212673"/>
            <a:ext cx="3384369" cy="1015418"/>
          </a:xfrm>
          <a:prstGeom prst="rect">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endParaRPr lang="en-US" altLang="zh-CN" sz="1400" baseline="30000" dirty="0">
              <a:latin typeface="微软雅黑" panose="020B0503020204020204" pitchFamily="34" charset="-122"/>
              <a:ea typeface="微软雅黑" panose="020B0503020204020204" pitchFamily="34" charset="-122"/>
            </a:endParaRPr>
          </a:p>
        </p:txBody>
      </p:sp>
      <p:sp>
        <p:nvSpPr>
          <p:cNvPr id="3" name="矩形 2"/>
          <p:cNvSpPr/>
          <p:nvPr/>
        </p:nvSpPr>
        <p:spPr>
          <a:xfrm>
            <a:off x="4467758" y="1212673"/>
            <a:ext cx="3495429" cy="1015418"/>
          </a:xfrm>
          <a:prstGeom prst="rect">
            <a:avLst/>
          </a:prstGeom>
          <a:solidFill>
            <a:srgbClr val="F4ED9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rPr>
              <a:t> 鸟氨酸氨甲酰基转移酶缺乏症</a:t>
            </a:r>
            <a:endParaRPr lang="en-US" altLang="zh-CN" sz="1400" b="1" dirty="0">
              <a:solidFill>
                <a:schemeClr val="tx1"/>
              </a:solidFill>
              <a:latin typeface="微软雅黑" panose="020B0503020204020204" pitchFamily="34" charset="-122"/>
              <a:ea typeface="微软雅黑" panose="020B0503020204020204" pitchFamily="34" charset="-122"/>
            </a:endParaRPr>
          </a:p>
          <a:p>
            <a:pPr algn="ctr"/>
            <a:r>
              <a:rPr lang="zh-CN" altLang="en-US" sz="1400" b="1" dirty="0">
                <a:solidFill>
                  <a:schemeClr val="tx1"/>
                </a:solidFill>
                <a:latin typeface="微软雅黑" panose="020B0503020204020204" pitchFamily="34" charset="-122"/>
                <a:ea typeface="微软雅黑" panose="020B0503020204020204" pitchFamily="34" charset="-122"/>
              </a:rPr>
              <a:t>女孩的长期治疗</a:t>
            </a:r>
            <a:r>
              <a:rPr lang="en-US" altLang="zh-CN" sz="1400" b="1" dirty="0">
                <a:solidFill>
                  <a:schemeClr val="tx1"/>
                </a:solidFill>
                <a:latin typeface="微软雅黑" panose="020B0503020204020204" pitchFamily="34" charset="-122"/>
                <a:ea typeface="微软雅黑" panose="020B0503020204020204" pitchFamily="34" charset="-122"/>
              </a:rPr>
              <a:t>2</a:t>
            </a:r>
          </a:p>
        </p:txBody>
      </p:sp>
      <p:sp>
        <p:nvSpPr>
          <p:cNvPr id="5" name="矩形 4"/>
          <p:cNvSpPr/>
          <p:nvPr/>
        </p:nvSpPr>
        <p:spPr>
          <a:xfrm>
            <a:off x="8207027" y="1212673"/>
            <a:ext cx="3571741" cy="101541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endParaRPr lang="en-US" altLang="zh-CN" sz="1400" baseline="30000" dirty="0">
              <a:solidFill>
                <a:schemeClr val="tx1"/>
              </a:solidFill>
              <a:latin typeface="微软雅黑" panose="020B0503020204020204" pitchFamily="34" charset="-122"/>
              <a:ea typeface="微软雅黑" panose="020B0503020204020204" pitchFamily="34" charset="-122"/>
            </a:endParaRPr>
          </a:p>
        </p:txBody>
      </p:sp>
      <p:sp>
        <p:nvSpPr>
          <p:cNvPr id="9" name="椭圆 8"/>
          <p:cNvSpPr/>
          <p:nvPr/>
        </p:nvSpPr>
        <p:spPr>
          <a:xfrm>
            <a:off x="4024108" y="1468529"/>
            <a:ext cx="550552" cy="550552"/>
          </a:xfrm>
          <a:prstGeom prst="ellipse">
            <a:avLst/>
          </a:prstGeom>
          <a:solidFill>
            <a:schemeClr val="tx1">
              <a:lumMod val="75000"/>
              <a:lumOff val="2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mj-ea"/>
              <a:cs typeface="+mn-cs"/>
            </a:endParaRPr>
          </a:p>
        </p:txBody>
      </p:sp>
      <p:sp>
        <p:nvSpPr>
          <p:cNvPr id="13" name="椭圆 12"/>
          <p:cNvSpPr/>
          <p:nvPr/>
        </p:nvSpPr>
        <p:spPr>
          <a:xfrm>
            <a:off x="7829148" y="1468529"/>
            <a:ext cx="550552" cy="550552"/>
          </a:xfrm>
          <a:prstGeom prst="ellipse">
            <a:avLst/>
          </a:prstGeom>
          <a:solidFill>
            <a:schemeClr val="tx1">
              <a:lumMod val="75000"/>
              <a:lumOff val="2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mj-ea"/>
              <a:cs typeface="+mn-cs"/>
            </a:endParaRPr>
          </a:p>
        </p:txBody>
      </p:sp>
      <p:sp>
        <p:nvSpPr>
          <p:cNvPr id="19" name="矩形 18"/>
          <p:cNvSpPr/>
          <p:nvPr/>
        </p:nvSpPr>
        <p:spPr>
          <a:xfrm>
            <a:off x="778329" y="2288558"/>
            <a:ext cx="3384369" cy="119957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lnSpc>
                <a:spcPts val="1700"/>
              </a:lnSpc>
            </a:pPr>
            <a:r>
              <a:rPr lang="en-US" altLang="zh-CN" sz="1050" dirty="0">
                <a:solidFill>
                  <a:schemeClr val="tx1"/>
                </a:solidFill>
                <a:latin typeface="微软雅黑" panose="020B0503020204020204" pitchFamily="34" charset="-122"/>
                <a:ea typeface="微软雅黑" panose="020B0503020204020204" pitchFamily="34" charset="-122"/>
              </a:rPr>
              <a:t>10</a:t>
            </a:r>
            <a:r>
              <a:rPr lang="zh-CN" altLang="en-US" sz="1050" dirty="0">
                <a:solidFill>
                  <a:schemeClr val="tx1"/>
                </a:solidFill>
                <a:latin typeface="微软雅黑" panose="020B0503020204020204" pitchFamily="34" charset="-122"/>
                <a:ea typeface="微软雅黑" panose="020B0503020204020204" pitchFamily="34" charset="-122"/>
              </a:rPr>
              <a:t>年长期治疗观察，治疗方案逐步优化升级：</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方案一：苯甲酸钠；</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方案二：苯甲酸钠</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苯乙酸钠或苯丁酸钠</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方案三：苯丁酸钠首选</a:t>
            </a:r>
            <a:endParaRPr lang="en-US" altLang="zh-CN" sz="1050" dirty="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4447612" y="2294123"/>
            <a:ext cx="3494606" cy="119400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lnSpc>
                <a:spcPts val="1700"/>
              </a:lnSpc>
            </a:pPr>
            <a:r>
              <a:rPr lang="en-US" altLang="zh-CN" sz="1050" dirty="0">
                <a:solidFill>
                  <a:schemeClr val="tx1"/>
                </a:solidFill>
                <a:latin typeface="微软雅黑" panose="020B0503020204020204" pitchFamily="34" charset="-122"/>
                <a:ea typeface="微软雅黑" panose="020B0503020204020204" pitchFamily="34" charset="-122"/>
              </a:rPr>
              <a:t>32</a:t>
            </a:r>
            <a:r>
              <a:rPr lang="zh-CN" altLang="en-US" sz="1050" dirty="0">
                <a:solidFill>
                  <a:schemeClr val="tx1"/>
                </a:solidFill>
                <a:latin typeface="微软雅黑" panose="020B0503020204020204" pitchFamily="34" charset="-122"/>
                <a:ea typeface="微软雅黑" panose="020B0503020204020204" pitchFamily="34" charset="-122"/>
              </a:rPr>
              <a:t>名</a:t>
            </a:r>
            <a:r>
              <a:rPr lang="en-US" altLang="zh-CN" sz="1050" dirty="0">
                <a:solidFill>
                  <a:schemeClr val="tx1"/>
                </a:solidFill>
                <a:latin typeface="微软雅黑" panose="020B0503020204020204" pitchFamily="34" charset="-122"/>
                <a:ea typeface="微软雅黑" panose="020B0503020204020204" pitchFamily="34" charset="-122"/>
              </a:rPr>
              <a:t>OTCD</a:t>
            </a:r>
            <a:r>
              <a:rPr lang="zh-CN" altLang="en-US" sz="1050" dirty="0">
                <a:solidFill>
                  <a:schemeClr val="tx1"/>
                </a:solidFill>
                <a:latin typeface="微软雅黑" panose="020B0503020204020204" pitchFamily="34" charset="-122"/>
                <a:ea typeface="微软雅黑" panose="020B0503020204020204" pitchFamily="34" charset="-122"/>
              </a:rPr>
              <a:t>患儿分成三组：</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方案一：苯甲酸钠组</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方案二：苯甲酸钠</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苯乙酸钠或苯丁酸钠组</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方案三：苯丁酸钠组</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指定时间内观察临床、发育指标数据</a:t>
            </a:r>
            <a:endParaRPr lang="en-US" altLang="zh-CN" sz="1050" dirty="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8186059" y="2291734"/>
            <a:ext cx="3571740" cy="119400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回顾性研究了</a:t>
            </a:r>
            <a:r>
              <a:rPr lang="en-US" altLang="zh-CN" sz="1050" dirty="0">
                <a:solidFill>
                  <a:schemeClr val="tx1"/>
                </a:solidFill>
                <a:latin typeface="微软雅黑" panose="020B0503020204020204" pitchFamily="34" charset="-122"/>
                <a:ea typeface="微软雅黑" panose="020B0503020204020204" pitchFamily="34" charset="-122"/>
              </a:rPr>
              <a:t>9</a:t>
            </a:r>
            <a:r>
              <a:rPr lang="zh-CN" altLang="en-US" sz="1050" dirty="0">
                <a:solidFill>
                  <a:schemeClr val="tx1"/>
                </a:solidFill>
                <a:latin typeface="微软雅黑" panose="020B0503020204020204" pitchFamily="34" charset="-122"/>
                <a:ea typeface="微软雅黑" panose="020B0503020204020204" pitchFamily="34" charset="-122"/>
              </a:rPr>
              <a:t>例</a:t>
            </a:r>
            <a:r>
              <a:rPr lang="en-US" altLang="zh-CN" sz="1050" dirty="0">
                <a:solidFill>
                  <a:schemeClr val="tx1"/>
                </a:solidFill>
                <a:latin typeface="微软雅黑" panose="020B0503020204020204" pitchFamily="34" charset="-122"/>
                <a:ea typeface="微软雅黑" panose="020B0503020204020204" pitchFamily="34" charset="-122"/>
              </a:rPr>
              <a:t>OTC</a:t>
            </a:r>
            <a:r>
              <a:rPr lang="zh-CN" altLang="en-US" sz="1050" dirty="0">
                <a:solidFill>
                  <a:schemeClr val="tx1"/>
                </a:solidFill>
                <a:latin typeface="微软雅黑" panose="020B0503020204020204" pitchFamily="34" charset="-122"/>
                <a:ea typeface="微软雅黑" panose="020B0503020204020204" pitchFamily="34" charset="-122"/>
              </a:rPr>
              <a:t>患者：</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1700"/>
              </a:lnSpc>
            </a:pPr>
            <a:r>
              <a:rPr lang="zh-CN" altLang="en-US" sz="1050" dirty="0">
                <a:solidFill>
                  <a:schemeClr val="tx1"/>
                </a:solidFill>
                <a:latin typeface="微软雅黑" panose="020B0503020204020204" pitchFamily="34" charset="-122"/>
                <a:ea typeface="微软雅黑" panose="020B0503020204020204" pitchFamily="34" charset="-122"/>
              </a:rPr>
              <a:t>开始接受苯甲酸钠治疗，后换用苯丁酸钠</a:t>
            </a:r>
          </a:p>
        </p:txBody>
      </p:sp>
      <p:sp>
        <p:nvSpPr>
          <p:cNvPr id="23" name="矩形 22"/>
          <p:cNvSpPr/>
          <p:nvPr/>
        </p:nvSpPr>
        <p:spPr>
          <a:xfrm>
            <a:off x="778329" y="3621889"/>
            <a:ext cx="3384369" cy="24760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①前瞻性治疗可以</a:t>
            </a:r>
            <a:r>
              <a:rPr lang="zh-CN" altLang="en-US" sz="1050" b="1" dirty="0">
                <a:solidFill>
                  <a:srgbClr val="FF0000"/>
                </a:solidFill>
                <a:latin typeface="微软雅黑" panose="020B0503020204020204" pitchFamily="34" charset="-122"/>
                <a:ea typeface="微软雅黑" panose="020B0503020204020204" pitchFamily="34" charset="-122"/>
              </a:rPr>
              <a:t>有效避免</a:t>
            </a:r>
            <a:r>
              <a:rPr lang="zh-CN" altLang="en-US" sz="1050" dirty="0">
                <a:solidFill>
                  <a:schemeClr val="tx1"/>
                </a:solidFill>
                <a:latin typeface="微软雅黑" panose="020B0503020204020204" pitchFamily="34" charset="-122"/>
                <a:ea typeface="微软雅黑" panose="020B0503020204020204" pitchFamily="34" charset="-122"/>
              </a:rPr>
              <a:t>新生儿高氨血症的发生，</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约</a:t>
            </a:r>
            <a:r>
              <a:rPr lang="en-US" altLang="zh-CN" sz="1050" b="1" dirty="0">
                <a:solidFill>
                  <a:srgbClr val="FF0000"/>
                </a:solidFill>
                <a:latin typeface="微软雅黑" panose="020B0503020204020204" pitchFamily="34" charset="-122"/>
                <a:ea typeface="微软雅黑" panose="020B0503020204020204" pitchFamily="34" charset="-122"/>
              </a:rPr>
              <a:t>65%</a:t>
            </a:r>
            <a:r>
              <a:rPr lang="zh-CN" altLang="en-US" sz="1050" dirty="0">
                <a:solidFill>
                  <a:schemeClr val="tx1"/>
                </a:solidFill>
                <a:latin typeface="微软雅黑" panose="020B0503020204020204" pitchFamily="34" charset="-122"/>
                <a:ea typeface="微软雅黑" panose="020B0503020204020204" pitchFamily="34" charset="-122"/>
              </a:rPr>
              <a:t>接受前瞻性治疗的患者在新生儿期存活了下来。</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②苯乙酸钠和苯丁酸钠可促进</a:t>
            </a:r>
            <a:r>
              <a:rPr lang="en-US" altLang="zh-CN" sz="1050" b="1" dirty="0">
                <a:solidFill>
                  <a:srgbClr val="FF0000"/>
                </a:solidFill>
                <a:latin typeface="微软雅黑" panose="020B0503020204020204" pitchFamily="34" charset="-122"/>
                <a:ea typeface="微软雅黑" panose="020B0503020204020204" pitchFamily="34" charset="-122"/>
              </a:rPr>
              <a:t>2</a:t>
            </a:r>
            <a:r>
              <a:rPr lang="zh-CN" altLang="en-US" sz="1050" b="1" dirty="0">
                <a:solidFill>
                  <a:srgbClr val="FF0000"/>
                </a:solidFill>
                <a:latin typeface="微软雅黑" panose="020B0503020204020204" pitchFamily="34" charset="-122"/>
                <a:ea typeface="微软雅黑" panose="020B0503020204020204" pitchFamily="34" charset="-122"/>
              </a:rPr>
              <a:t>岁以上</a:t>
            </a:r>
            <a:r>
              <a:rPr lang="zh-CN" altLang="en-US" sz="1050" dirty="0">
                <a:solidFill>
                  <a:schemeClr val="tx1"/>
                </a:solidFill>
                <a:latin typeface="微软雅黑" panose="020B0503020204020204" pitchFamily="34" charset="-122"/>
                <a:ea typeface="微软雅黑" panose="020B0503020204020204" pitchFamily="34" charset="-122"/>
              </a:rPr>
              <a:t>患者生存率。</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③接受前瞻性治疗的患者比从新生儿高氨血症昏迷中</a:t>
            </a:r>
            <a:endParaRPr lang="en-US" altLang="zh-CN" sz="1050" dirty="0">
              <a:solidFill>
                <a:schemeClr val="tx1"/>
              </a:solidFill>
              <a:latin typeface="微软雅黑" panose="020B0503020204020204" pitchFamily="34" charset="-122"/>
              <a:ea typeface="微软雅黑" panose="020B0503020204020204" pitchFamily="34" charset="-122"/>
            </a:endParaRPr>
          </a:p>
          <a:p>
            <a:pPr algn="just">
              <a:lnSpc>
                <a:spcPts val="2000"/>
              </a:lnSpc>
            </a:pPr>
            <a:r>
              <a:rPr lang="zh-CN" altLang="en-US" sz="1050" dirty="0">
                <a:solidFill>
                  <a:schemeClr val="tx1"/>
                </a:solidFill>
                <a:latin typeface="微软雅黑" panose="020B0503020204020204" pitchFamily="34" charset="-122"/>
                <a:ea typeface="微软雅黑" panose="020B0503020204020204" pitchFamily="34" charset="-122"/>
              </a:rPr>
              <a:t>抢救的患者有更好的神经学结果。</a:t>
            </a:r>
            <a:endParaRPr lang="en-US" altLang="zh-CN" sz="1050" dirty="0">
              <a:solidFill>
                <a:schemeClr val="tx1"/>
              </a:solidFill>
              <a:latin typeface="微软雅黑" panose="020B0503020204020204" pitchFamily="34" charset="-122"/>
              <a:ea typeface="微软雅黑" panose="020B0503020204020204" pitchFamily="34" charset="-122"/>
            </a:endParaRPr>
          </a:p>
        </p:txBody>
      </p:sp>
      <p:sp>
        <p:nvSpPr>
          <p:cNvPr id="16" name="流程图: 过程 15">
            <a:extLst>
              <a:ext uri="{FF2B5EF4-FFF2-40B4-BE49-F238E27FC236}">
                <a16:creationId xmlns:a16="http://schemas.microsoft.com/office/drawing/2014/main" id="{8E68342F-4D68-2A68-1FBB-644899669AA0}"/>
              </a:ext>
            </a:extLst>
          </p:cNvPr>
          <p:cNvSpPr/>
          <p:nvPr/>
        </p:nvSpPr>
        <p:spPr>
          <a:xfrm>
            <a:off x="43545" y="43545"/>
            <a:ext cx="1280160" cy="466811"/>
          </a:xfrm>
          <a:prstGeom prst="flowChartProcess">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药品有效性</a:t>
            </a:r>
            <a:r>
              <a:rPr lang="en-US" altLang="zh-CN" sz="1400" b="1" dirty="0">
                <a:latin typeface="微软雅黑" panose="020B0503020204020204" pitchFamily="34" charset="-122"/>
                <a:ea typeface="微软雅黑" panose="020B0503020204020204" pitchFamily="34" charset="-122"/>
              </a:rPr>
              <a:t>1</a:t>
            </a:r>
            <a:endParaRPr lang="zh-CN" altLang="en-US" sz="1400" b="1" dirty="0">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B3E8A4F5-3B94-B326-0DF6-F01663EFC1D0}"/>
              </a:ext>
            </a:extLst>
          </p:cNvPr>
          <p:cNvSpPr txBox="1"/>
          <p:nvPr/>
        </p:nvSpPr>
        <p:spPr>
          <a:xfrm>
            <a:off x="940951" y="1535716"/>
            <a:ext cx="3059123"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尿素循环障碍的前瞻性治疗</a:t>
            </a:r>
            <a:r>
              <a:rPr lang="en-US" altLang="zh-CN" sz="1400" b="1" baseline="30000" dirty="0">
                <a:latin typeface="微软雅黑" panose="020B0503020204020204" pitchFamily="34" charset="-122"/>
                <a:ea typeface="微软雅黑" panose="020B0503020204020204" pitchFamily="34" charset="-122"/>
              </a:rPr>
              <a:t>1</a:t>
            </a:r>
          </a:p>
        </p:txBody>
      </p:sp>
      <p:sp>
        <p:nvSpPr>
          <p:cNvPr id="30" name="文本框 29">
            <a:extLst>
              <a:ext uri="{FF2B5EF4-FFF2-40B4-BE49-F238E27FC236}">
                <a16:creationId xmlns:a16="http://schemas.microsoft.com/office/drawing/2014/main" id="{3497AC34-B091-936A-A072-5BA9D09F327A}"/>
              </a:ext>
            </a:extLst>
          </p:cNvPr>
          <p:cNvSpPr txBox="1"/>
          <p:nvPr/>
        </p:nvSpPr>
        <p:spPr>
          <a:xfrm>
            <a:off x="8723635" y="1435580"/>
            <a:ext cx="2910553" cy="523220"/>
          </a:xfrm>
          <a:prstGeom prst="rect">
            <a:avLst/>
          </a:prstGeom>
          <a:noFill/>
        </p:spPr>
        <p:txBody>
          <a:bodyPr wrap="square" rtlCol="0">
            <a:spAutoFit/>
          </a:bodyPr>
          <a:lstStyle/>
          <a:p>
            <a:pPr algn="just"/>
            <a:r>
              <a:rPr lang="zh-CN" altLang="en-US" sz="1400" b="1" dirty="0">
                <a:latin typeface="微软雅黑" panose="020B0503020204020204" pitchFamily="34" charset="-122"/>
                <a:ea typeface="微软雅黑" panose="020B0503020204020204" pitchFamily="34" charset="-122"/>
              </a:rPr>
              <a:t>苯丁酸钠对鸟氨酸氨甲酰基转移酶缺乏症患者的长期治疗</a:t>
            </a:r>
            <a:r>
              <a:rPr lang="en-US" altLang="zh-CN" sz="1400" b="1" baseline="30000" dirty="0">
                <a:latin typeface="微软雅黑" panose="020B0503020204020204" pitchFamily="34" charset="-122"/>
                <a:ea typeface="微软雅黑" panose="020B0503020204020204" pitchFamily="34" charset="-122"/>
              </a:rPr>
              <a:t>3</a:t>
            </a:r>
          </a:p>
        </p:txBody>
      </p:sp>
      <p:sp>
        <p:nvSpPr>
          <p:cNvPr id="31" name="矩形: 圆角 30">
            <a:extLst>
              <a:ext uri="{FF2B5EF4-FFF2-40B4-BE49-F238E27FC236}">
                <a16:creationId xmlns:a16="http://schemas.microsoft.com/office/drawing/2014/main" id="{9B8BBFF5-D32E-11E9-F543-A7CC9808FE8E}"/>
              </a:ext>
            </a:extLst>
          </p:cNvPr>
          <p:cNvSpPr/>
          <p:nvPr/>
        </p:nvSpPr>
        <p:spPr>
          <a:xfrm>
            <a:off x="1445625" y="115739"/>
            <a:ext cx="10702830" cy="70927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fontAlgn="auto">
              <a:lnSpc>
                <a:spcPct val="120000"/>
              </a:lnSpc>
            </a:pPr>
            <a:r>
              <a:rPr lang="zh-CN" altLang="en-US" sz="2400" b="1" dirty="0">
                <a:solidFill>
                  <a:schemeClr val="tx1"/>
                </a:solidFill>
                <a:latin typeface="微软雅黑" panose="020B0503020204020204" pitchFamily="34" charset="-122"/>
                <a:ea typeface="微软雅黑" panose="020B0503020204020204" pitchFamily="34" charset="-122"/>
              </a:rPr>
              <a:t>有效避免和减少高氨血症发作次数，提高存活率、维持儿童正常生长发育</a:t>
            </a:r>
          </a:p>
        </p:txBody>
      </p:sp>
      <p:sp>
        <p:nvSpPr>
          <p:cNvPr id="34" name="文本框 33">
            <a:extLst>
              <a:ext uri="{FF2B5EF4-FFF2-40B4-BE49-F238E27FC236}">
                <a16:creationId xmlns:a16="http://schemas.microsoft.com/office/drawing/2014/main" id="{84B49B53-5AB4-4C13-ACC0-0515AEBED971}"/>
              </a:ext>
            </a:extLst>
          </p:cNvPr>
          <p:cNvSpPr txBox="1"/>
          <p:nvPr/>
        </p:nvSpPr>
        <p:spPr>
          <a:xfrm>
            <a:off x="313509" y="6151647"/>
            <a:ext cx="10216623"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800" b="0" i="0" u="none" strike="noStrike" baseline="0" dirty="0">
                <a:latin typeface="宋体" panose="02010600030101010101" pitchFamily="2" charset="-122"/>
                <a:ea typeface="宋体" panose="02010600030101010101" pitchFamily="2" charset="-122"/>
              </a:rPr>
              <a:t>Prospective treatment of urea cycle disorders. </a:t>
            </a:r>
          </a:p>
          <a:p>
            <a:pPr marL="228600" indent="-228600">
              <a:buFont typeface="+mj-lt"/>
              <a:buAutoNum type="arabicPeriod"/>
            </a:pPr>
            <a:r>
              <a:rPr lang="en-US" altLang="zh-CN" sz="800" b="0" i="0" u="none" strike="noStrike" baseline="0" dirty="0">
                <a:latin typeface="宋体" panose="02010600030101010101" pitchFamily="2" charset="-122"/>
                <a:ea typeface="宋体" panose="02010600030101010101" pitchFamily="2" charset="-122"/>
              </a:rPr>
              <a:t>Long-term treatment of girls with ornithine </a:t>
            </a:r>
            <a:r>
              <a:rPr lang="en-US" altLang="zh-CN" sz="800" b="0" i="0" u="none" strike="noStrike" baseline="0" dirty="0" err="1">
                <a:latin typeface="宋体" panose="02010600030101010101" pitchFamily="2" charset="-122"/>
                <a:ea typeface="宋体" panose="02010600030101010101" pitchFamily="2" charset="-122"/>
              </a:rPr>
              <a:t>transcarbamylase</a:t>
            </a:r>
            <a:r>
              <a:rPr lang="en-US" altLang="zh-CN" sz="800" b="0" i="0" u="none" strike="noStrike" baseline="0" dirty="0">
                <a:latin typeface="宋体" panose="02010600030101010101" pitchFamily="2" charset="-122"/>
                <a:ea typeface="宋体" panose="02010600030101010101" pitchFamily="2" charset="-122"/>
              </a:rPr>
              <a:t> </a:t>
            </a:r>
            <a:r>
              <a:rPr lang="en-US" altLang="zh-CN" sz="800" b="0" i="0" u="none" strike="noStrike" baseline="0" dirty="0" err="1">
                <a:latin typeface="宋体" panose="02010600030101010101" pitchFamily="2" charset="-122"/>
                <a:ea typeface="宋体" panose="02010600030101010101" pitchFamily="2" charset="-122"/>
              </a:rPr>
              <a:t>deficienc</a:t>
            </a:r>
            <a:r>
              <a:rPr lang="en-US" altLang="zh-CN" sz="800" b="0" i="0" u="none" strike="noStrike" baseline="0" dirty="0">
                <a:latin typeface="宋体" panose="02010600030101010101" pitchFamily="2" charset="-122"/>
                <a:ea typeface="宋体" panose="02010600030101010101" pitchFamily="2" charset="-122"/>
              </a:rPr>
              <a:t>, </a:t>
            </a:r>
            <a:r>
              <a:rPr lang="en-US" altLang="zh-CN" sz="800" b="0" i="0" u="none" strike="noStrike" baseline="0" dirty="0" err="1">
                <a:latin typeface="宋体" panose="02010600030101010101" pitchFamily="2" charset="-122"/>
                <a:ea typeface="宋体" panose="02010600030101010101" pitchFamily="2" charset="-122"/>
              </a:rPr>
              <a:t>Lacomblez</a:t>
            </a:r>
            <a:r>
              <a:rPr lang="en-US" altLang="zh-CN" sz="800" b="0" i="0" u="none" strike="noStrike" baseline="0" dirty="0">
                <a:latin typeface="宋体" panose="02010600030101010101" pitchFamily="2" charset="-122"/>
                <a:ea typeface="宋体" panose="02010600030101010101" pitchFamily="2" charset="-122"/>
              </a:rPr>
              <a:t> L, et </a:t>
            </a:r>
            <a:r>
              <a:rPr lang="en-US" altLang="zh-CN" sz="800" b="0" i="0" u="none" strike="noStrike" baseline="0" dirty="0" err="1">
                <a:latin typeface="宋体" panose="02010600030101010101" pitchFamily="2" charset="-122"/>
                <a:ea typeface="宋体" panose="02010600030101010101" pitchFamily="2" charset="-122"/>
              </a:rPr>
              <a:t>al.Lancet</a:t>
            </a:r>
            <a:r>
              <a:rPr lang="en-US" altLang="zh-CN" sz="800" b="0" i="0" u="none" strike="noStrike" baseline="0" dirty="0">
                <a:latin typeface="宋体" panose="02010600030101010101" pitchFamily="2" charset="-122"/>
                <a:ea typeface="宋体" panose="02010600030101010101" pitchFamily="2" charset="-122"/>
              </a:rPr>
              <a:t>. 1996 May 25;347(9013):1425-31. </a:t>
            </a:r>
          </a:p>
          <a:p>
            <a:pPr marL="228600" indent="-228600">
              <a:buFont typeface="+mj-lt"/>
              <a:buAutoNum type="arabicPeriod"/>
            </a:pPr>
            <a:r>
              <a:rPr lang="en-US" altLang="zh-CN" sz="800" b="0" i="0" u="none" strike="noStrike" baseline="0" dirty="0">
                <a:latin typeface="宋体" panose="02010600030101010101" pitchFamily="2" charset="-122"/>
                <a:ea typeface="宋体" panose="02010600030101010101" pitchFamily="2" charset="-122"/>
              </a:rPr>
              <a:t>Long-Term Treatment with Sodium Phenylbutyrate in Ornithine.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B4230-A47A-A0D2-7903-8F7ECFDA86D0}"/>
            </a:ext>
          </a:extLst>
        </p:cNvPr>
        <p:cNvGrpSpPr/>
        <p:nvPr/>
      </p:nvGrpSpPr>
      <p:grpSpPr>
        <a:xfrm>
          <a:off x="0" y="0"/>
          <a:ext cx="0" cy="0"/>
          <a:chOff x="0" y="0"/>
          <a:chExt cx="0" cy="0"/>
        </a:xfrm>
      </p:grpSpPr>
      <p:sp>
        <p:nvSpPr>
          <p:cNvPr id="25" name="文本框 24">
            <a:extLst>
              <a:ext uri="{FF2B5EF4-FFF2-40B4-BE49-F238E27FC236}">
                <a16:creationId xmlns:a16="http://schemas.microsoft.com/office/drawing/2014/main" id="{99735449-EDAA-F81B-419E-B84995787FB8}"/>
              </a:ext>
            </a:extLst>
          </p:cNvPr>
          <p:cNvSpPr txBox="1"/>
          <p:nvPr/>
        </p:nvSpPr>
        <p:spPr>
          <a:xfrm>
            <a:off x="6234846" y="3769441"/>
            <a:ext cx="5687185" cy="2588806"/>
          </a:xfrm>
          <a:prstGeom prst="rect">
            <a:avLst/>
          </a:prstGeom>
          <a:solidFill>
            <a:schemeClr val="bg1">
              <a:lumMod val="95000"/>
            </a:schemeClr>
          </a:solidFill>
        </p:spPr>
        <p:txBody>
          <a:bodyPr wrap="square" rtlCol="0">
            <a:spAutoFit/>
          </a:bodyPr>
          <a:lstStyle/>
          <a:p>
            <a:endParaRPr lang="zh-CN" altLang="en-US" dirty="0"/>
          </a:p>
        </p:txBody>
      </p:sp>
      <p:sp>
        <p:nvSpPr>
          <p:cNvPr id="24" name="文本框 23">
            <a:extLst>
              <a:ext uri="{FF2B5EF4-FFF2-40B4-BE49-F238E27FC236}">
                <a16:creationId xmlns:a16="http://schemas.microsoft.com/office/drawing/2014/main" id="{41795136-468C-7B37-695A-94C1414ACA63}"/>
              </a:ext>
            </a:extLst>
          </p:cNvPr>
          <p:cNvSpPr txBox="1"/>
          <p:nvPr/>
        </p:nvSpPr>
        <p:spPr>
          <a:xfrm>
            <a:off x="613958" y="3757678"/>
            <a:ext cx="5294257" cy="2512383"/>
          </a:xfrm>
          <a:prstGeom prst="rect">
            <a:avLst/>
          </a:prstGeom>
          <a:solidFill>
            <a:schemeClr val="bg1">
              <a:lumMod val="95000"/>
            </a:schemeClr>
          </a:solidFill>
        </p:spPr>
        <p:txBody>
          <a:bodyPr wrap="square" rtlCol="0">
            <a:spAutoFit/>
          </a:bodyPr>
          <a:lstStyle/>
          <a:p>
            <a:endParaRPr lang="zh-CN" altLang="en-US" dirty="0"/>
          </a:p>
        </p:txBody>
      </p:sp>
      <p:sp>
        <p:nvSpPr>
          <p:cNvPr id="7" name="文本框 6">
            <a:extLst>
              <a:ext uri="{FF2B5EF4-FFF2-40B4-BE49-F238E27FC236}">
                <a16:creationId xmlns:a16="http://schemas.microsoft.com/office/drawing/2014/main" id="{B2202C7A-87CA-2CA4-2AF0-83688E5F7764}"/>
              </a:ext>
            </a:extLst>
          </p:cNvPr>
          <p:cNvSpPr txBox="1"/>
          <p:nvPr/>
        </p:nvSpPr>
        <p:spPr>
          <a:xfrm>
            <a:off x="6153604" y="1137865"/>
            <a:ext cx="5803266" cy="2424135"/>
          </a:xfrm>
          <a:prstGeom prst="rect">
            <a:avLst/>
          </a:prstGeom>
          <a:solidFill>
            <a:schemeClr val="bg1">
              <a:lumMod val="95000"/>
            </a:schemeClr>
          </a:solidFill>
        </p:spPr>
        <p:txBody>
          <a:bodyPr wrap="square" rtlCol="0">
            <a:spAutoFit/>
          </a:bodyPr>
          <a:lstStyle/>
          <a:p>
            <a:endParaRPr lang="zh-CN" altLang="en-US" dirty="0"/>
          </a:p>
        </p:txBody>
      </p:sp>
      <p:sp>
        <p:nvSpPr>
          <p:cNvPr id="5" name="文本框 4">
            <a:extLst>
              <a:ext uri="{FF2B5EF4-FFF2-40B4-BE49-F238E27FC236}">
                <a16:creationId xmlns:a16="http://schemas.microsoft.com/office/drawing/2014/main" id="{F8AAADCC-40BD-5662-241C-2775A8E6E67F}"/>
              </a:ext>
            </a:extLst>
          </p:cNvPr>
          <p:cNvSpPr txBox="1"/>
          <p:nvPr/>
        </p:nvSpPr>
        <p:spPr>
          <a:xfrm>
            <a:off x="672182" y="1169961"/>
            <a:ext cx="5200159" cy="2365914"/>
          </a:xfrm>
          <a:prstGeom prst="rect">
            <a:avLst/>
          </a:prstGeom>
          <a:solidFill>
            <a:schemeClr val="bg1">
              <a:lumMod val="95000"/>
            </a:schemeClr>
          </a:solidFill>
        </p:spPr>
        <p:txBody>
          <a:bodyPr wrap="square" rtlCol="0">
            <a:spAutoFit/>
          </a:bodyPr>
          <a:lstStyle/>
          <a:p>
            <a:endParaRPr lang="zh-CN" altLang="en-US" dirty="0"/>
          </a:p>
        </p:txBody>
      </p:sp>
      <p:sp>
        <p:nvSpPr>
          <p:cNvPr id="14" name="流程图: 过程 13">
            <a:extLst>
              <a:ext uri="{FF2B5EF4-FFF2-40B4-BE49-F238E27FC236}">
                <a16:creationId xmlns:a16="http://schemas.microsoft.com/office/drawing/2014/main" id="{DB6C8F35-CFCD-8AAE-250B-D3C420392AAC}"/>
              </a:ext>
            </a:extLst>
          </p:cNvPr>
          <p:cNvSpPr/>
          <p:nvPr/>
        </p:nvSpPr>
        <p:spPr>
          <a:xfrm>
            <a:off x="43545" y="43545"/>
            <a:ext cx="1280160" cy="466811"/>
          </a:xfrm>
          <a:prstGeom prst="flowChartProcess">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药品有效性</a:t>
            </a:r>
            <a:r>
              <a:rPr lang="en-US" altLang="zh-CN" sz="1400" b="1" dirty="0">
                <a:latin typeface="微软雅黑" panose="020B0503020204020204" pitchFamily="34" charset="-122"/>
                <a:ea typeface="微软雅黑" panose="020B0503020204020204" pitchFamily="34" charset="-122"/>
              </a:rPr>
              <a:t>2</a:t>
            </a:r>
            <a:endParaRPr lang="zh-CN" altLang="en-US" sz="1400" b="1" dirty="0">
              <a:latin typeface="微软雅黑" panose="020B0503020204020204" pitchFamily="34" charset="-122"/>
              <a:ea typeface="微软雅黑" panose="020B0503020204020204" pitchFamily="34" charset="-122"/>
            </a:endParaRPr>
          </a:p>
        </p:txBody>
      </p:sp>
      <p:sp>
        <p:nvSpPr>
          <p:cNvPr id="16" name="矩形: 圆角 15">
            <a:extLst>
              <a:ext uri="{FF2B5EF4-FFF2-40B4-BE49-F238E27FC236}">
                <a16:creationId xmlns:a16="http://schemas.microsoft.com/office/drawing/2014/main" id="{ADDA9FFA-B83F-65A7-C8A5-E768C8396E2A}"/>
              </a:ext>
            </a:extLst>
          </p:cNvPr>
          <p:cNvSpPr/>
          <p:nvPr/>
        </p:nvSpPr>
        <p:spPr>
          <a:xfrm>
            <a:off x="1872754" y="161537"/>
            <a:ext cx="8360227" cy="51517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fontAlgn="auto">
              <a:lnSpc>
                <a:spcPct val="120000"/>
              </a:lnSpc>
            </a:pPr>
            <a:r>
              <a:rPr lang="zh-CN" altLang="en-US" sz="2000" b="1" dirty="0">
                <a:solidFill>
                  <a:schemeClr val="tx1"/>
                </a:solidFill>
                <a:latin typeface="微软雅黑" panose="020B0503020204020204" pitchFamily="34" charset="-122"/>
                <a:ea typeface="微软雅黑" panose="020B0503020204020204" pitchFamily="34" charset="-122"/>
              </a:rPr>
              <a:t>中国权威指南推荐，</a:t>
            </a:r>
            <a:r>
              <a:rPr lang="zh-CN" altLang="en-US" sz="2000" b="1" dirty="0">
                <a:solidFill>
                  <a:srgbClr val="FF0000"/>
                </a:solidFill>
                <a:latin typeface="微软雅黑" panose="020B0503020204020204" pitchFamily="34" charset="-122"/>
                <a:ea typeface="微软雅黑" panose="020B0503020204020204" pitchFamily="34" charset="-122"/>
              </a:rPr>
              <a:t>苯丁酸钠</a:t>
            </a:r>
            <a:r>
              <a:rPr lang="zh-CN" altLang="en-US" sz="2000" b="1" dirty="0">
                <a:solidFill>
                  <a:schemeClr val="tx1"/>
                </a:solidFill>
                <a:latin typeface="微软雅黑" panose="020B0503020204020204" pitchFamily="34" charset="-122"/>
                <a:ea typeface="微软雅黑" panose="020B0503020204020204" pitchFamily="34" charset="-122"/>
              </a:rPr>
              <a:t>作为</a:t>
            </a:r>
            <a:r>
              <a:rPr lang="zh-CN" altLang="en-US" sz="2000" b="1" dirty="0">
                <a:solidFill>
                  <a:srgbClr val="FF0000"/>
                </a:solidFill>
                <a:latin typeface="微软雅黑" panose="020B0503020204020204" pitchFamily="34" charset="-122"/>
                <a:ea typeface="微软雅黑" panose="020B0503020204020204" pitchFamily="34" charset="-122"/>
              </a:rPr>
              <a:t>氮清除剂</a:t>
            </a:r>
            <a:r>
              <a:rPr lang="zh-CN" altLang="en-US" sz="2000" b="1" dirty="0">
                <a:solidFill>
                  <a:schemeClr val="tx1"/>
                </a:solidFill>
                <a:latin typeface="微软雅黑" panose="020B0503020204020204" pitchFamily="34" charset="-122"/>
                <a:ea typeface="微软雅黑" panose="020B0503020204020204" pitchFamily="34" charset="-122"/>
              </a:rPr>
              <a:t>，为</a:t>
            </a:r>
            <a:r>
              <a:rPr lang="en-US" altLang="zh-CN" sz="2000" b="1" dirty="0">
                <a:solidFill>
                  <a:schemeClr val="tx1"/>
                </a:solidFill>
                <a:latin typeface="微软雅黑" panose="020B0503020204020204" pitchFamily="34" charset="-122"/>
                <a:ea typeface="微软雅黑" panose="020B0503020204020204" pitchFamily="34" charset="-122"/>
              </a:rPr>
              <a:t>UCDs</a:t>
            </a:r>
            <a:r>
              <a:rPr lang="zh-CN" altLang="en-US" sz="2000" b="1" dirty="0">
                <a:solidFill>
                  <a:schemeClr val="tx1"/>
                </a:solidFill>
                <a:latin typeface="微软雅黑" panose="020B0503020204020204" pitchFamily="34" charset="-122"/>
                <a:ea typeface="微软雅黑" panose="020B0503020204020204" pitchFamily="34" charset="-122"/>
              </a:rPr>
              <a:t>降氨治疗</a:t>
            </a:r>
            <a:r>
              <a:rPr lang="zh-CN" altLang="en-US" sz="2000" b="1" dirty="0">
                <a:solidFill>
                  <a:srgbClr val="FF0000"/>
                </a:solidFill>
                <a:latin typeface="微软雅黑" panose="020B0503020204020204" pitchFamily="34" charset="-122"/>
                <a:ea typeface="微软雅黑" panose="020B0503020204020204" pitchFamily="34" charset="-122"/>
              </a:rPr>
              <a:t>首推</a:t>
            </a:r>
            <a:r>
              <a:rPr lang="zh-CN" altLang="en-US" sz="2000" b="1" dirty="0">
                <a:solidFill>
                  <a:schemeClr val="tx1"/>
                </a:solidFill>
                <a:latin typeface="微软雅黑" panose="020B0503020204020204" pitchFamily="34" charset="-122"/>
                <a:ea typeface="微软雅黑" panose="020B0503020204020204" pitchFamily="34" charset="-122"/>
              </a:rPr>
              <a:t>药品</a:t>
            </a:r>
          </a:p>
        </p:txBody>
      </p:sp>
      <p:cxnSp>
        <p:nvCxnSpPr>
          <p:cNvPr id="3" name="直接连接符 2">
            <a:extLst>
              <a:ext uri="{FF2B5EF4-FFF2-40B4-BE49-F238E27FC236}">
                <a16:creationId xmlns:a16="http://schemas.microsoft.com/office/drawing/2014/main" id="{DF330E2F-9281-7A2E-9849-AACC8413F2F5}"/>
              </a:ext>
            </a:extLst>
          </p:cNvPr>
          <p:cNvCxnSpPr>
            <a:cxnSpLocks/>
          </p:cNvCxnSpPr>
          <p:nvPr/>
        </p:nvCxnSpPr>
        <p:spPr>
          <a:xfrm>
            <a:off x="653142" y="3666300"/>
            <a:ext cx="11268895" cy="0"/>
          </a:xfrm>
          <a:prstGeom prst="line">
            <a:avLst/>
          </a:prstGeom>
          <a:ln w="76200">
            <a:solidFill>
              <a:srgbClr val="9F5194"/>
            </a:solidFill>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id="{92CC50EA-F4DE-6090-D806-C078702212EA}"/>
              </a:ext>
            </a:extLst>
          </p:cNvPr>
          <p:cNvGrpSpPr/>
          <p:nvPr/>
        </p:nvGrpSpPr>
        <p:grpSpPr>
          <a:xfrm>
            <a:off x="6448849" y="1902714"/>
            <a:ext cx="5212775" cy="1196567"/>
            <a:chOff x="1780667" y="1828496"/>
            <a:chExt cx="4701415" cy="1228828"/>
          </a:xfrm>
        </p:grpSpPr>
        <p:grpSp>
          <p:nvGrpSpPr>
            <p:cNvPr id="12" name="组合 11">
              <a:extLst>
                <a:ext uri="{FF2B5EF4-FFF2-40B4-BE49-F238E27FC236}">
                  <a16:creationId xmlns:a16="http://schemas.microsoft.com/office/drawing/2014/main" id="{78292A67-7E69-F176-0658-D1E6D5640502}"/>
                </a:ext>
              </a:extLst>
            </p:cNvPr>
            <p:cNvGrpSpPr/>
            <p:nvPr/>
          </p:nvGrpSpPr>
          <p:grpSpPr>
            <a:xfrm>
              <a:off x="3835127" y="1828496"/>
              <a:ext cx="2646955" cy="1228828"/>
              <a:chOff x="3989409" y="1362461"/>
              <a:chExt cx="3196551" cy="1343943"/>
            </a:xfrm>
          </p:grpSpPr>
          <p:pic>
            <p:nvPicPr>
              <p:cNvPr id="17" name="图片 16">
                <a:extLst>
                  <a:ext uri="{FF2B5EF4-FFF2-40B4-BE49-F238E27FC236}">
                    <a16:creationId xmlns:a16="http://schemas.microsoft.com/office/drawing/2014/main" id="{E1D555F5-7EF3-6800-522D-33037C10191A}"/>
                  </a:ext>
                </a:extLst>
              </p:cNvPr>
              <p:cNvPicPr>
                <a:picLocks noChangeAspect="1"/>
              </p:cNvPicPr>
              <p:nvPr/>
            </p:nvPicPr>
            <p:blipFill>
              <a:blip r:embed="rId3"/>
              <a:stretch>
                <a:fillRect/>
              </a:stretch>
            </p:blipFill>
            <p:spPr>
              <a:xfrm>
                <a:off x="3989409" y="1362461"/>
                <a:ext cx="1889925" cy="274344"/>
              </a:xfrm>
              <a:prstGeom prst="rect">
                <a:avLst/>
              </a:prstGeom>
            </p:spPr>
          </p:pic>
          <p:pic>
            <p:nvPicPr>
              <p:cNvPr id="18" name="图片 17">
                <a:extLst>
                  <a:ext uri="{FF2B5EF4-FFF2-40B4-BE49-F238E27FC236}">
                    <a16:creationId xmlns:a16="http://schemas.microsoft.com/office/drawing/2014/main" id="{56410FCC-A697-AFE9-06B4-61F5A666F97F}"/>
                  </a:ext>
                </a:extLst>
              </p:cNvPr>
              <p:cNvPicPr>
                <a:picLocks noChangeAspect="1"/>
              </p:cNvPicPr>
              <p:nvPr/>
            </p:nvPicPr>
            <p:blipFill>
              <a:blip r:embed="rId4"/>
              <a:stretch>
                <a:fillRect/>
              </a:stretch>
            </p:blipFill>
            <p:spPr>
              <a:xfrm>
                <a:off x="4008145" y="1681587"/>
                <a:ext cx="1486029" cy="259102"/>
              </a:xfrm>
              <a:prstGeom prst="rect">
                <a:avLst/>
              </a:prstGeom>
            </p:spPr>
          </p:pic>
          <p:pic>
            <p:nvPicPr>
              <p:cNvPr id="19" name="图片 18">
                <a:extLst>
                  <a:ext uri="{FF2B5EF4-FFF2-40B4-BE49-F238E27FC236}">
                    <a16:creationId xmlns:a16="http://schemas.microsoft.com/office/drawing/2014/main" id="{D9FF0ECC-B923-7A9A-64DE-9F7E9B944022}"/>
                  </a:ext>
                </a:extLst>
              </p:cNvPr>
              <p:cNvPicPr>
                <a:picLocks noChangeAspect="1"/>
              </p:cNvPicPr>
              <p:nvPr/>
            </p:nvPicPr>
            <p:blipFill rotWithShape="1">
              <a:blip r:embed="rId5"/>
              <a:srcRect r="72397" b="-9676"/>
              <a:stretch>
                <a:fillRect/>
              </a:stretch>
            </p:blipFill>
            <p:spPr>
              <a:xfrm>
                <a:off x="4008145" y="1950852"/>
                <a:ext cx="1590290" cy="259101"/>
              </a:xfrm>
              <a:prstGeom prst="rect">
                <a:avLst/>
              </a:prstGeom>
            </p:spPr>
          </p:pic>
          <p:pic>
            <p:nvPicPr>
              <p:cNvPr id="20" name="图片 19">
                <a:extLst>
                  <a:ext uri="{FF2B5EF4-FFF2-40B4-BE49-F238E27FC236}">
                    <a16:creationId xmlns:a16="http://schemas.microsoft.com/office/drawing/2014/main" id="{38CA4778-9EE6-D7E3-D7B5-6E4F671ED80E}"/>
                  </a:ext>
                </a:extLst>
              </p:cNvPr>
              <p:cNvPicPr>
                <a:picLocks noChangeAspect="1"/>
              </p:cNvPicPr>
              <p:nvPr/>
            </p:nvPicPr>
            <p:blipFill>
              <a:blip r:embed="rId6"/>
              <a:stretch>
                <a:fillRect/>
              </a:stretch>
            </p:blipFill>
            <p:spPr>
              <a:xfrm>
                <a:off x="4008145" y="2216966"/>
                <a:ext cx="3101609" cy="228620"/>
              </a:xfrm>
              <a:prstGeom prst="rect">
                <a:avLst/>
              </a:prstGeom>
            </p:spPr>
          </p:pic>
          <p:pic>
            <p:nvPicPr>
              <p:cNvPr id="21" name="图片 20">
                <a:extLst>
                  <a:ext uri="{FF2B5EF4-FFF2-40B4-BE49-F238E27FC236}">
                    <a16:creationId xmlns:a16="http://schemas.microsoft.com/office/drawing/2014/main" id="{46B9AE9A-50C1-5FED-34A1-A088F2EFF0B4}"/>
                  </a:ext>
                </a:extLst>
              </p:cNvPr>
              <p:cNvPicPr>
                <a:picLocks noChangeAspect="1"/>
              </p:cNvPicPr>
              <p:nvPr/>
            </p:nvPicPr>
            <p:blipFill>
              <a:blip r:embed="rId7"/>
              <a:stretch>
                <a:fillRect/>
              </a:stretch>
            </p:blipFill>
            <p:spPr>
              <a:xfrm>
                <a:off x="4008145" y="2485405"/>
                <a:ext cx="3177815" cy="220999"/>
              </a:xfrm>
              <a:prstGeom prst="rect">
                <a:avLst/>
              </a:prstGeom>
            </p:spPr>
          </p:pic>
        </p:grpSp>
        <p:sp>
          <p:nvSpPr>
            <p:cNvPr id="13" name="文本框 34">
              <a:extLst>
                <a:ext uri="{FF2B5EF4-FFF2-40B4-BE49-F238E27FC236}">
                  <a16:creationId xmlns:a16="http://schemas.microsoft.com/office/drawing/2014/main" id="{E1ED0A73-3B86-E5E8-0F25-ACCAA056E988}"/>
                </a:ext>
              </a:extLst>
            </p:cNvPr>
            <p:cNvSpPr txBox="1"/>
            <p:nvPr/>
          </p:nvSpPr>
          <p:spPr>
            <a:xfrm>
              <a:off x="1780667" y="2114817"/>
              <a:ext cx="2099205" cy="662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baseline="0" dirty="0">
                  <a:latin typeface="微软雅黑" panose="020B0503020204020204" pitchFamily="34" charset="-122"/>
                  <a:ea typeface="微软雅黑" panose="020B0503020204020204" pitchFamily="34" charset="-122"/>
                </a:rPr>
                <a:t>包含</a:t>
              </a:r>
              <a:r>
                <a:rPr lang="en-US" altLang="zh-CN" b="1" baseline="0" dirty="0">
                  <a:latin typeface="微软雅黑" panose="020B0503020204020204" pitchFamily="34" charset="-122"/>
                  <a:ea typeface="微软雅黑" panose="020B0503020204020204" pitchFamily="34" charset="-122"/>
                </a:rPr>
                <a:t>5</a:t>
              </a:r>
              <a:r>
                <a:rPr lang="zh-CN" altLang="en-US" b="1" baseline="0" dirty="0">
                  <a:latin typeface="微软雅黑" panose="020B0503020204020204" pitchFamily="34" charset="-122"/>
                  <a:ea typeface="微软雅黑" panose="020B0503020204020204" pitchFamily="34" charset="-122"/>
                </a:rPr>
                <a:t>种</a:t>
              </a:r>
              <a:endParaRPr lang="en-US" altLang="zh-CN" b="1" baseline="0" dirty="0">
                <a:latin typeface="微软雅黑" panose="020B0503020204020204" pitchFamily="34" charset="-122"/>
                <a:ea typeface="微软雅黑" panose="020B0503020204020204" pitchFamily="34" charset="-122"/>
              </a:endParaRPr>
            </a:p>
            <a:p>
              <a:r>
                <a:rPr lang="zh-CN" altLang="en-US" b="1" baseline="0" dirty="0">
                  <a:latin typeface="微软雅黑" panose="020B0503020204020204" pitchFamily="34" charset="-122"/>
                  <a:ea typeface="微软雅黑" panose="020B0503020204020204" pitchFamily="34" charset="-122"/>
                </a:rPr>
                <a:t>尿素循环障碍疾病</a:t>
              </a:r>
              <a:endParaRPr lang="en-US" altLang="zh-CN" b="1" kern="1200" baseline="30000" dirty="0">
                <a:solidFill>
                  <a:schemeClr val="dk1"/>
                </a:solidFill>
                <a:latin typeface="微软雅黑" panose="020B0503020204020204" pitchFamily="34" charset="-122"/>
                <a:ea typeface="微软雅黑" panose="020B0503020204020204" pitchFamily="34" charset="-122"/>
              </a:endParaRPr>
            </a:p>
          </p:txBody>
        </p:sp>
      </p:grpSp>
      <p:pic>
        <p:nvPicPr>
          <p:cNvPr id="26" name="图片 25">
            <a:extLst>
              <a:ext uri="{FF2B5EF4-FFF2-40B4-BE49-F238E27FC236}">
                <a16:creationId xmlns:a16="http://schemas.microsoft.com/office/drawing/2014/main" id="{14355A7C-9CA0-631F-51F1-EDE73D81438D}"/>
              </a:ext>
            </a:extLst>
          </p:cNvPr>
          <p:cNvPicPr>
            <a:picLocks noChangeAspect="1"/>
          </p:cNvPicPr>
          <p:nvPr/>
        </p:nvPicPr>
        <p:blipFill>
          <a:blip r:embed="rId8"/>
          <a:stretch>
            <a:fillRect/>
          </a:stretch>
        </p:blipFill>
        <p:spPr>
          <a:xfrm>
            <a:off x="614333" y="4629869"/>
            <a:ext cx="5133975" cy="1454309"/>
          </a:xfrm>
          <a:prstGeom prst="rect">
            <a:avLst/>
          </a:prstGeom>
        </p:spPr>
      </p:pic>
      <p:sp>
        <p:nvSpPr>
          <p:cNvPr id="27" name="文本框 26">
            <a:extLst>
              <a:ext uri="{FF2B5EF4-FFF2-40B4-BE49-F238E27FC236}">
                <a16:creationId xmlns:a16="http://schemas.microsoft.com/office/drawing/2014/main" id="{8B324CC3-A682-3CC8-C764-B22DC69B7EA7}"/>
              </a:ext>
            </a:extLst>
          </p:cNvPr>
          <p:cNvSpPr txBox="1"/>
          <p:nvPr/>
        </p:nvSpPr>
        <p:spPr>
          <a:xfrm>
            <a:off x="1069793" y="5131529"/>
            <a:ext cx="950595" cy="369332"/>
          </a:xfrm>
          <a:prstGeom prst="rect">
            <a:avLst/>
          </a:prstGeom>
          <a:noFill/>
          <a:ln w="28575">
            <a:solidFill>
              <a:srgbClr val="FF0000"/>
            </a:solidFill>
          </a:ln>
        </p:spPr>
        <p:txBody>
          <a:bodyPr wrap="square" rtlCol="0">
            <a:spAutoFit/>
          </a:bodyPr>
          <a:lstStyle/>
          <a:p>
            <a:endParaRPr lang="zh-CN" altLang="en-US" dirty="0"/>
          </a:p>
        </p:txBody>
      </p:sp>
      <p:pic>
        <p:nvPicPr>
          <p:cNvPr id="35" name="图片 34">
            <a:extLst>
              <a:ext uri="{FF2B5EF4-FFF2-40B4-BE49-F238E27FC236}">
                <a16:creationId xmlns:a16="http://schemas.microsoft.com/office/drawing/2014/main" id="{43330818-8F4F-A13A-574A-8DF7B76C0302}"/>
              </a:ext>
            </a:extLst>
          </p:cNvPr>
          <p:cNvPicPr>
            <a:picLocks noChangeAspect="1"/>
          </p:cNvPicPr>
          <p:nvPr/>
        </p:nvPicPr>
        <p:blipFill>
          <a:blip r:embed="rId9"/>
          <a:stretch>
            <a:fillRect/>
          </a:stretch>
        </p:blipFill>
        <p:spPr>
          <a:xfrm>
            <a:off x="795509" y="1842800"/>
            <a:ext cx="2075683" cy="1609896"/>
          </a:xfrm>
          <a:prstGeom prst="rect">
            <a:avLst/>
          </a:prstGeom>
        </p:spPr>
      </p:pic>
      <p:pic>
        <p:nvPicPr>
          <p:cNvPr id="36" name="图片 35">
            <a:extLst>
              <a:ext uri="{FF2B5EF4-FFF2-40B4-BE49-F238E27FC236}">
                <a16:creationId xmlns:a16="http://schemas.microsoft.com/office/drawing/2014/main" id="{3AEE9C89-DD80-18FA-B156-7C19B3BC41E6}"/>
              </a:ext>
            </a:extLst>
          </p:cNvPr>
          <p:cNvPicPr>
            <a:picLocks noChangeAspect="1"/>
          </p:cNvPicPr>
          <p:nvPr/>
        </p:nvPicPr>
        <p:blipFill>
          <a:blip r:embed="rId10"/>
          <a:stretch>
            <a:fillRect/>
          </a:stretch>
        </p:blipFill>
        <p:spPr>
          <a:xfrm>
            <a:off x="3119054" y="2022112"/>
            <a:ext cx="2683910" cy="1453280"/>
          </a:xfrm>
          <a:prstGeom prst="rect">
            <a:avLst/>
          </a:prstGeom>
        </p:spPr>
      </p:pic>
      <p:pic>
        <p:nvPicPr>
          <p:cNvPr id="37" name="图片 36">
            <a:extLst>
              <a:ext uri="{FF2B5EF4-FFF2-40B4-BE49-F238E27FC236}">
                <a16:creationId xmlns:a16="http://schemas.microsoft.com/office/drawing/2014/main" id="{21B37364-5252-ADBF-D56C-342A80454226}"/>
              </a:ext>
            </a:extLst>
          </p:cNvPr>
          <p:cNvPicPr>
            <a:picLocks noChangeAspect="1"/>
          </p:cNvPicPr>
          <p:nvPr/>
        </p:nvPicPr>
        <p:blipFill>
          <a:blip r:embed="rId11"/>
          <a:stretch>
            <a:fillRect/>
          </a:stretch>
        </p:blipFill>
        <p:spPr>
          <a:xfrm>
            <a:off x="3032259" y="1793177"/>
            <a:ext cx="2857500" cy="219075"/>
          </a:xfrm>
          <a:prstGeom prst="rect">
            <a:avLst/>
          </a:prstGeom>
        </p:spPr>
      </p:pic>
      <p:sp>
        <p:nvSpPr>
          <p:cNvPr id="38" name="矩形: 圆角 37">
            <a:extLst>
              <a:ext uri="{FF2B5EF4-FFF2-40B4-BE49-F238E27FC236}">
                <a16:creationId xmlns:a16="http://schemas.microsoft.com/office/drawing/2014/main" id="{CA2CAF76-546F-EDD8-BF4B-1B047007D834}"/>
              </a:ext>
            </a:extLst>
          </p:cNvPr>
          <p:cNvSpPr/>
          <p:nvPr/>
        </p:nvSpPr>
        <p:spPr>
          <a:xfrm>
            <a:off x="3107526" y="2508019"/>
            <a:ext cx="779486" cy="1564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descr="文本&#10;&#10;AI 生成的内容可能不正确。">
            <a:extLst>
              <a:ext uri="{FF2B5EF4-FFF2-40B4-BE49-F238E27FC236}">
                <a16:creationId xmlns:a16="http://schemas.microsoft.com/office/drawing/2014/main" id="{035E0FEF-7C62-E293-826A-278EE1AD399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15661" y="4334713"/>
            <a:ext cx="2075218" cy="1821434"/>
          </a:xfrm>
          <a:prstGeom prst="rect">
            <a:avLst/>
          </a:prstGeom>
        </p:spPr>
      </p:pic>
      <p:pic>
        <p:nvPicPr>
          <p:cNvPr id="46" name="图片 45" descr="应用程序&#10;&#10;AI 生成的内容可能不正确。">
            <a:extLst>
              <a:ext uri="{FF2B5EF4-FFF2-40B4-BE49-F238E27FC236}">
                <a16:creationId xmlns:a16="http://schemas.microsoft.com/office/drawing/2014/main" id="{4842D93B-33D9-B9DC-77E0-493AA1FBEA6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93347" y="4559160"/>
            <a:ext cx="3679269" cy="1548604"/>
          </a:xfrm>
          <a:prstGeom prst="rect">
            <a:avLst/>
          </a:prstGeom>
        </p:spPr>
      </p:pic>
      <p:sp>
        <p:nvSpPr>
          <p:cNvPr id="47" name="流程图: 终止 46">
            <a:extLst>
              <a:ext uri="{FF2B5EF4-FFF2-40B4-BE49-F238E27FC236}">
                <a16:creationId xmlns:a16="http://schemas.microsoft.com/office/drawing/2014/main" id="{3EC0E261-FC4A-B04C-356B-C687FB26D5D8}"/>
              </a:ext>
            </a:extLst>
          </p:cNvPr>
          <p:cNvSpPr/>
          <p:nvPr/>
        </p:nvSpPr>
        <p:spPr>
          <a:xfrm>
            <a:off x="4051162" y="1492702"/>
            <a:ext cx="489804" cy="124393"/>
          </a:xfrm>
          <a:prstGeom prst="flowChartTerminator">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w="38100">
                <a:solidFill>
                  <a:schemeClr val="tx1"/>
                </a:solidFill>
              </a:ln>
              <a:solidFill>
                <a:srgbClr val="FF0000"/>
              </a:solidFill>
            </a:endParaRPr>
          </a:p>
        </p:txBody>
      </p:sp>
      <p:sp>
        <p:nvSpPr>
          <p:cNvPr id="48" name="文本框 47">
            <a:extLst>
              <a:ext uri="{FF2B5EF4-FFF2-40B4-BE49-F238E27FC236}">
                <a16:creationId xmlns:a16="http://schemas.microsoft.com/office/drawing/2014/main" id="{24E7B4BF-9788-3645-22E6-2986D041FC6D}"/>
              </a:ext>
            </a:extLst>
          </p:cNvPr>
          <p:cNvSpPr txBox="1"/>
          <p:nvPr/>
        </p:nvSpPr>
        <p:spPr>
          <a:xfrm>
            <a:off x="166123" y="6270071"/>
            <a:ext cx="10901045" cy="645754"/>
          </a:xfrm>
          <a:prstGeom prst="rect">
            <a:avLst/>
          </a:prstGeom>
          <a:noFill/>
          <a:ln w="9525">
            <a:noFill/>
          </a:ln>
        </p:spPr>
        <p:txBody>
          <a:bodyPr wrap="square" rtlCol="0" anchor="t">
            <a:spAutoFit/>
          </a:bodyPr>
          <a:lstStyle/>
          <a:p>
            <a:pPr marL="228600" indent="-228600">
              <a:lnSpc>
                <a:spcPts val="1100"/>
              </a:lnSpc>
              <a:buAutoNum type="arabicPeriod"/>
            </a:pPr>
            <a:r>
              <a:rPr lang="zh-CN" altLang="en-US" sz="800" dirty="0">
                <a:latin typeface="宋体" panose="02010600030101010101" pitchFamily="2" charset="-122"/>
                <a:ea typeface="宋体" panose="02010600030101010101" pitchFamily="2" charset="-122"/>
              </a:rPr>
              <a:t>中国罕见病诊疗指南</a:t>
            </a:r>
            <a:r>
              <a:rPr lang="en-US" altLang="zh-CN" sz="800" dirty="0">
                <a:latin typeface="宋体" panose="02010600030101010101" pitchFamily="2" charset="-122"/>
                <a:ea typeface="宋体" panose="02010600030101010101" pitchFamily="2" charset="-122"/>
              </a:rPr>
              <a:t>2019</a:t>
            </a:r>
            <a:r>
              <a:rPr lang="zh-CN" altLang="en-US" sz="800" dirty="0">
                <a:latin typeface="宋体" panose="02010600030101010101" pitchFamily="2" charset="-122"/>
                <a:ea typeface="宋体" panose="02010600030101010101" pitchFamily="2" charset="-122"/>
              </a:rPr>
              <a:t>版精氨酸酶缺乏症（罕见病目录</a:t>
            </a:r>
            <a:r>
              <a:rPr lang="en-US" altLang="zh-CN" sz="800" dirty="0">
                <a:latin typeface="宋体" panose="02010600030101010101" pitchFamily="2" charset="-122"/>
                <a:ea typeface="宋体" panose="02010600030101010101" pitchFamily="2" charset="-122"/>
              </a:rPr>
              <a:t>6</a:t>
            </a:r>
            <a:r>
              <a:rPr lang="zh-CN" altLang="en-US" sz="800" dirty="0">
                <a:latin typeface="宋体" panose="02010600030101010101" pitchFamily="2" charset="-122"/>
                <a:ea typeface="宋体" panose="02010600030101010101" pitchFamily="2" charset="-122"/>
              </a:rPr>
              <a:t>号）瓜氨酸血症（罕见病目录</a:t>
            </a:r>
            <a:r>
              <a:rPr lang="en-US" altLang="zh-CN" sz="800" dirty="0">
                <a:latin typeface="宋体" panose="02010600030101010101" pitchFamily="2" charset="-122"/>
                <a:ea typeface="宋体" panose="02010600030101010101" pitchFamily="2" charset="-122"/>
              </a:rPr>
              <a:t>18</a:t>
            </a:r>
            <a:r>
              <a:rPr lang="zh-CN" altLang="en-US" sz="800" dirty="0">
                <a:latin typeface="宋体" panose="02010600030101010101" pitchFamily="2" charset="-122"/>
                <a:ea typeface="宋体" panose="02010600030101010101" pitchFamily="2" charset="-122"/>
              </a:rPr>
              <a:t>号）</a:t>
            </a:r>
            <a:r>
              <a:rPr lang="en-US" altLang="zh-CN" sz="800" dirty="0">
                <a:latin typeface="宋体" panose="02010600030101010101" pitchFamily="2" charset="-122"/>
                <a:ea typeface="宋体" panose="02010600030101010101" pitchFamily="2" charset="-122"/>
              </a:rPr>
              <a:t>HHH</a:t>
            </a:r>
            <a:r>
              <a:rPr lang="zh-CN" altLang="en-US" sz="800" dirty="0">
                <a:latin typeface="宋体" panose="02010600030101010101" pitchFamily="2" charset="-122"/>
                <a:ea typeface="宋体" panose="02010600030101010101" pitchFamily="2" charset="-122"/>
              </a:rPr>
              <a:t>综合征（罕见病目录</a:t>
            </a:r>
            <a:r>
              <a:rPr lang="en-US" altLang="zh-CN" sz="800" dirty="0">
                <a:latin typeface="宋体" panose="02010600030101010101" pitchFamily="2" charset="-122"/>
                <a:ea typeface="宋体" panose="02010600030101010101" pitchFamily="2" charset="-122"/>
              </a:rPr>
              <a:t>48</a:t>
            </a:r>
            <a:r>
              <a:rPr lang="zh-CN" altLang="en-US" sz="800" dirty="0">
                <a:latin typeface="宋体" panose="02010600030101010101" pitchFamily="2" charset="-122"/>
                <a:ea typeface="宋体" panose="02010600030101010101" pitchFamily="2" charset="-122"/>
              </a:rPr>
              <a:t>号）</a:t>
            </a:r>
            <a:r>
              <a:rPr lang="en-US" altLang="zh-CN" sz="800" dirty="0">
                <a:latin typeface="宋体" panose="02010600030101010101" pitchFamily="2" charset="-122"/>
                <a:ea typeface="宋体" panose="02010600030101010101" pitchFamily="2" charset="-122"/>
              </a:rPr>
              <a:t>N-</a:t>
            </a:r>
            <a:r>
              <a:rPr lang="zh-CN" altLang="en-US" sz="800" dirty="0">
                <a:latin typeface="宋体" panose="02010600030101010101" pitchFamily="2" charset="-122"/>
                <a:ea typeface="宋体" panose="02010600030101010101" pitchFamily="2" charset="-122"/>
              </a:rPr>
              <a:t>乙酰谷氨酸合成酶缺乏症（罕见病目录</a:t>
            </a:r>
            <a:r>
              <a:rPr lang="en-US" altLang="zh-CN" sz="800" dirty="0">
                <a:latin typeface="宋体" panose="02010600030101010101" pitchFamily="2" charset="-122"/>
                <a:ea typeface="宋体" panose="02010600030101010101" pitchFamily="2" charset="-122"/>
              </a:rPr>
              <a:t>79</a:t>
            </a:r>
            <a:r>
              <a:rPr lang="zh-CN" altLang="en-US" sz="800" dirty="0">
                <a:latin typeface="宋体" panose="02010600030101010101" pitchFamily="2" charset="-122"/>
                <a:ea typeface="宋体" panose="02010600030101010101" pitchFamily="2" charset="-122"/>
              </a:rPr>
              <a:t>号）鸟氨酸氨甲酰基转移酶缺乏症（罕见病目录</a:t>
            </a:r>
            <a:r>
              <a:rPr lang="en-US" altLang="zh-CN" sz="800" dirty="0">
                <a:latin typeface="宋体" panose="02010600030101010101" pitchFamily="2" charset="-122"/>
                <a:ea typeface="宋体" panose="02010600030101010101" pitchFamily="2" charset="-122"/>
              </a:rPr>
              <a:t>85</a:t>
            </a:r>
            <a:r>
              <a:rPr lang="zh-CN" altLang="en-US" sz="800" dirty="0">
                <a:latin typeface="宋体" panose="02010600030101010101" pitchFamily="2" charset="-122"/>
                <a:ea typeface="宋体" panose="02010600030101010101" pitchFamily="2" charset="-122"/>
              </a:rPr>
              <a:t>号）</a:t>
            </a:r>
            <a:endParaRPr lang="en-US" altLang="zh-CN" sz="800" dirty="0">
              <a:latin typeface="宋体" panose="02010600030101010101" pitchFamily="2" charset="-122"/>
              <a:ea typeface="宋体" panose="02010600030101010101" pitchFamily="2" charset="-122"/>
            </a:endParaRPr>
          </a:p>
          <a:p>
            <a:pPr marL="228600" indent="-228600">
              <a:lnSpc>
                <a:spcPts val="1100"/>
              </a:lnSpc>
              <a:buAutoNum type="arabicPeriod"/>
            </a:pPr>
            <a:r>
              <a:rPr lang="zh-CN" altLang="en-US" sz="800" dirty="0">
                <a:latin typeface="宋体" panose="02010600030101010101" pitchFamily="2" charset="-122"/>
                <a:ea typeface="宋体" panose="02010600030101010101" pitchFamily="2" charset="-122"/>
              </a:rPr>
              <a:t>浙 江 大 学 学 报 </a:t>
            </a:r>
            <a:r>
              <a:rPr lang="en-US" altLang="zh-CN" sz="800" dirty="0">
                <a:latin typeface="宋体" panose="02010600030101010101" pitchFamily="2" charset="-122"/>
                <a:ea typeface="宋体" panose="02010600030101010101" pitchFamily="2" charset="-122"/>
              </a:rPr>
              <a:t>( </a:t>
            </a:r>
            <a:r>
              <a:rPr lang="zh-CN" altLang="en-US" sz="800" dirty="0">
                <a:latin typeface="宋体" panose="02010600030101010101" pitchFamily="2" charset="-122"/>
                <a:ea typeface="宋体" panose="02010600030101010101" pitchFamily="2" charset="-122"/>
              </a:rPr>
              <a:t>医 学 版 </a:t>
            </a:r>
            <a:r>
              <a:rPr lang="en-US" altLang="zh-CN" sz="800" dirty="0">
                <a:latin typeface="宋体" panose="02010600030101010101" pitchFamily="2" charset="-122"/>
                <a:ea typeface="宋体" panose="02010600030101010101" pitchFamily="2" charset="-122"/>
              </a:rPr>
              <a:t>)2020</a:t>
            </a:r>
            <a:r>
              <a:rPr lang="zh-CN" altLang="en-US" sz="800" dirty="0">
                <a:latin typeface="宋体" panose="02010600030101010101" pitchFamily="2" charset="-122"/>
                <a:ea typeface="宋体" panose="02010600030101010101" pitchFamily="2" charset="-122"/>
              </a:rPr>
              <a:t>年</a:t>
            </a:r>
            <a:r>
              <a:rPr lang="en-US" altLang="zh-CN" sz="800" dirty="0">
                <a:latin typeface="宋体" panose="02010600030101010101" pitchFamily="2" charset="-122"/>
                <a:ea typeface="宋体" panose="02010600030101010101" pitchFamily="2" charset="-122"/>
              </a:rPr>
              <a:t>10</a:t>
            </a:r>
            <a:r>
              <a:rPr lang="zh-CN" altLang="en-US" sz="800" dirty="0">
                <a:latin typeface="宋体" panose="02010600030101010101" pitchFamily="2" charset="-122"/>
                <a:ea typeface="宋体" panose="02010600030101010101" pitchFamily="2" charset="-122"/>
              </a:rPr>
              <a:t>月</a:t>
            </a:r>
            <a:endParaRPr lang="en-US" altLang="zh-CN" sz="800" dirty="0">
              <a:latin typeface="宋体" panose="02010600030101010101" pitchFamily="2" charset="-122"/>
              <a:ea typeface="宋体" panose="02010600030101010101" pitchFamily="2" charset="-122"/>
            </a:endParaRPr>
          </a:p>
          <a:p>
            <a:pPr marL="228600" indent="-228600">
              <a:lnSpc>
                <a:spcPts val="1100"/>
              </a:lnSpc>
              <a:buAutoNum type="arabicPeriod"/>
            </a:pPr>
            <a:r>
              <a:rPr lang="zh-CN" altLang="en-US" sz="800" dirty="0">
                <a:latin typeface="宋体" panose="02010600030101010101" pitchFamily="2" charset="-122"/>
                <a:ea typeface="宋体" panose="02010600030101010101" pitchFamily="2" charset="-122"/>
              </a:rPr>
              <a:t>中国实用儿科杂志 </a:t>
            </a:r>
            <a:r>
              <a:rPr lang="en-US" altLang="zh-CN" sz="800" dirty="0">
                <a:latin typeface="宋体" panose="02010600030101010101" pitchFamily="2" charset="-122"/>
                <a:ea typeface="宋体" panose="02010600030101010101" pitchFamily="2" charset="-122"/>
              </a:rPr>
              <a:t>2021 </a:t>
            </a:r>
            <a:r>
              <a:rPr lang="zh-CN" altLang="en-US" sz="800" dirty="0">
                <a:latin typeface="宋体" panose="02010600030101010101" pitchFamily="2" charset="-122"/>
                <a:ea typeface="宋体" panose="02010600030101010101" pitchFamily="2" charset="-122"/>
              </a:rPr>
              <a:t>年 </a:t>
            </a:r>
            <a:r>
              <a:rPr lang="en-US" altLang="zh-CN" sz="800" dirty="0">
                <a:latin typeface="宋体" panose="02010600030101010101" pitchFamily="2" charset="-122"/>
                <a:ea typeface="宋体" panose="02010600030101010101" pitchFamily="2" charset="-122"/>
              </a:rPr>
              <a:t>10 </a:t>
            </a:r>
            <a:r>
              <a:rPr lang="zh-CN" altLang="en-US" sz="800" dirty="0">
                <a:latin typeface="宋体" panose="02010600030101010101" pitchFamily="2" charset="-122"/>
                <a:ea typeface="宋体" panose="02010600030101010101" pitchFamily="2" charset="-122"/>
              </a:rPr>
              <a:t>月第 </a:t>
            </a:r>
            <a:r>
              <a:rPr lang="en-US" altLang="zh-CN" sz="800" dirty="0">
                <a:latin typeface="宋体" panose="02010600030101010101" pitchFamily="2" charset="-122"/>
                <a:ea typeface="宋体" panose="02010600030101010101" pitchFamily="2" charset="-122"/>
              </a:rPr>
              <a:t>36 </a:t>
            </a:r>
            <a:r>
              <a:rPr lang="zh-CN" altLang="en-US" sz="800" dirty="0">
                <a:latin typeface="宋体" panose="02010600030101010101" pitchFamily="2" charset="-122"/>
                <a:ea typeface="宋体" panose="02010600030101010101" pitchFamily="2" charset="-122"/>
              </a:rPr>
              <a:t>卷第 </a:t>
            </a:r>
            <a:r>
              <a:rPr lang="en-US" altLang="zh-CN" sz="800" dirty="0">
                <a:latin typeface="宋体" panose="02010600030101010101" pitchFamily="2" charset="-122"/>
                <a:ea typeface="宋体" panose="02010600030101010101" pitchFamily="2" charset="-122"/>
              </a:rPr>
              <a:t>10 </a:t>
            </a:r>
            <a:r>
              <a:rPr lang="zh-CN" altLang="en-US" sz="800" dirty="0">
                <a:latin typeface="宋体" panose="02010600030101010101" pitchFamily="2" charset="-122"/>
                <a:ea typeface="宋体" panose="02010600030101010101" pitchFamily="2" charset="-122"/>
              </a:rPr>
              <a:t>期</a:t>
            </a:r>
            <a:endParaRPr lang="en-US" altLang="zh-CN" sz="800" dirty="0">
              <a:latin typeface="宋体" panose="02010600030101010101" pitchFamily="2" charset="-122"/>
              <a:ea typeface="宋体" panose="02010600030101010101" pitchFamily="2" charset="-122"/>
            </a:endParaRPr>
          </a:p>
          <a:p>
            <a:pPr marL="228600" indent="-228600">
              <a:lnSpc>
                <a:spcPts val="1100"/>
              </a:lnSpc>
              <a:buAutoNum type="arabicPeriod"/>
            </a:pPr>
            <a:r>
              <a:rPr lang="zh-CN" altLang="en-US" sz="800" dirty="0">
                <a:latin typeface="宋体" panose="02010600030101010101" pitchFamily="2" charset="-122"/>
                <a:ea typeface="宋体" panose="02010600030101010101" pitchFamily="2" charset="-122"/>
              </a:rPr>
              <a:t>中华儿科杂志 </a:t>
            </a:r>
            <a:r>
              <a:rPr lang="en-US" altLang="zh-CN" sz="800" dirty="0">
                <a:latin typeface="宋体" panose="02010600030101010101" pitchFamily="2" charset="-122"/>
                <a:ea typeface="宋体" panose="02010600030101010101" pitchFamily="2" charset="-122"/>
              </a:rPr>
              <a:t>2022 </a:t>
            </a:r>
            <a:r>
              <a:rPr lang="zh-CN" altLang="en-US" sz="800" dirty="0">
                <a:latin typeface="宋体" panose="02010600030101010101" pitchFamily="2" charset="-122"/>
                <a:ea typeface="宋体" panose="02010600030101010101" pitchFamily="2" charset="-122"/>
              </a:rPr>
              <a:t>年</a:t>
            </a:r>
            <a:r>
              <a:rPr lang="en-US" altLang="zh-CN" sz="800" dirty="0">
                <a:latin typeface="宋体" panose="02010600030101010101" pitchFamily="2" charset="-122"/>
                <a:ea typeface="宋体" panose="02010600030101010101" pitchFamily="2" charset="-122"/>
              </a:rPr>
              <a:t>11 </a:t>
            </a:r>
            <a:r>
              <a:rPr lang="zh-CN" altLang="en-US" sz="800" dirty="0">
                <a:latin typeface="宋体" panose="02010600030101010101" pitchFamily="2" charset="-122"/>
                <a:ea typeface="宋体" panose="02010600030101010101" pitchFamily="2" charset="-122"/>
              </a:rPr>
              <a:t>月第 </a:t>
            </a:r>
            <a:r>
              <a:rPr lang="en-US" altLang="zh-CN" sz="800" dirty="0">
                <a:latin typeface="宋体" panose="02010600030101010101" pitchFamily="2" charset="-122"/>
                <a:ea typeface="宋体" panose="02010600030101010101" pitchFamily="2" charset="-122"/>
              </a:rPr>
              <a:t>60 </a:t>
            </a:r>
            <a:r>
              <a:rPr lang="zh-CN" altLang="en-US" sz="800" dirty="0">
                <a:latin typeface="宋体" panose="02010600030101010101" pitchFamily="2" charset="-122"/>
                <a:ea typeface="宋体" panose="02010600030101010101" pitchFamily="2" charset="-122"/>
              </a:rPr>
              <a:t>卷第 </a:t>
            </a:r>
            <a:r>
              <a:rPr lang="en-US" altLang="zh-CN" sz="800" dirty="0">
                <a:latin typeface="宋体" panose="02010600030101010101" pitchFamily="2" charset="-122"/>
                <a:ea typeface="宋体" panose="02010600030101010101" pitchFamily="2" charset="-122"/>
              </a:rPr>
              <a:t>11 </a:t>
            </a:r>
            <a:r>
              <a:rPr lang="zh-CN" altLang="en-US" sz="800" dirty="0">
                <a:latin typeface="宋体" panose="02010600030101010101" pitchFamily="2" charset="-122"/>
                <a:ea typeface="宋体" panose="02010600030101010101" pitchFamily="2" charset="-122"/>
              </a:rPr>
              <a:t>期 </a:t>
            </a:r>
            <a:r>
              <a:rPr lang="en-US" altLang="zh-CN" sz="800" dirty="0">
                <a:latin typeface="宋体" panose="02010600030101010101" pitchFamily="2" charset="-122"/>
                <a:ea typeface="宋体" panose="02010600030101010101" pitchFamily="2" charset="-122"/>
              </a:rPr>
              <a:t>Chin J </a:t>
            </a:r>
            <a:r>
              <a:rPr lang="en-US" altLang="zh-CN" sz="800" dirty="0" err="1">
                <a:latin typeface="宋体" panose="02010600030101010101" pitchFamily="2" charset="-122"/>
                <a:ea typeface="宋体" panose="02010600030101010101" pitchFamily="2" charset="-122"/>
              </a:rPr>
              <a:t>Pediatr</a:t>
            </a:r>
            <a:r>
              <a:rPr lang="en-US" altLang="zh-CN" sz="800" dirty="0">
                <a:latin typeface="宋体" panose="02010600030101010101" pitchFamily="2" charset="-122"/>
                <a:ea typeface="宋体" panose="02010600030101010101" pitchFamily="2" charset="-122"/>
              </a:rPr>
              <a:t>, November 2022, Vol. 60, No. 11</a:t>
            </a:r>
          </a:p>
        </p:txBody>
      </p:sp>
      <p:sp>
        <p:nvSpPr>
          <p:cNvPr id="2" name="流程图: 过程 1">
            <a:extLst>
              <a:ext uri="{FF2B5EF4-FFF2-40B4-BE49-F238E27FC236}">
                <a16:creationId xmlns:a16="http://schemas.microsoft.com/office/drawing/2014/main" id="{EC4DD6BF-4268-9EF7-7414-DD37A743FC52}"/>
              </a:ext>
            </a:extLst>
          </p:cNvPr>
          <p:cNvSpPr/>
          <p:nvPr/>
        </p:nvSpPr>
        <p:spPr>
          <a:xfrm>
            <a:off x="6168503" y="1167392"/>
            <a:ext cx="5753528" cy="559141"/>
          </a:xfrm>
          <a:prstGeom prst="flowChartProcess">
            <a:avLst/>
          </a:prstGeom>
          <a:gradFill flip="none" rotWithShape="1">
            <a:gsLst>
              <a:gs pos="0">
                <a:srgbClr val="F4ED91">
                  <a:shade val="30000"/>
                  <a:satMod val="115000"/>
                </a:srgbClr>
              </a:gs>
              <a:gs pos="50000">
                <a:srgbClr val="F4ED91">
                  <a:shade val="67500"/>
                  <a:satMod val="115000"/>
                </a:srgbClr>
              </a:gs>
              <a:gs pos="100000">
                <a:srgbClr val="F4ED91">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年中国罕见病诊疗指南</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版</a:t>
            </a:r>
            <a:r>
              <a:rPr lang="en-US" altLang="zh-CN" sz="1400" b="1" baseline="30000" dirty="0">
                <a:solidFill>
                  <a:schemeClr val="tx1">
                    <a:lumMod val="75000"/>
                    <a:lumOff val="25000"/>
                  </a:schemeClr>
                </a:solidFill>
                <a:latin typeface="微软雅黑" panose="020B0503020204020204" pitchFamily="34" charset="-122"/>
                <a:ea typeface="微软雅黑" panose="020B0503020204020204" pitchFamily="34" charset="-122"/>
              </a:rPr>
              <a:t>1</a:t>
            </a:r>
            <a:endParaRPr lang="zh-CN" altLang="en-US" sz="1400" baseline="30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流程图: 过程 5">
            <a:extLst>
              <a:ext uri="{FF2B5EF4-FFF2-40B4-BE49-F238E27FC236}">
                <a16:creationId xmlns:a16="http://schemas.microsoft.com/office/drawing/2014/main" id="{4CDC1C71-947B-34CC-DA63-E450FC24A648}"/>
              </a:ext>
            </a:extLst>
          </p:cNvPr>
          <p:cNvSpPr/>
          <p:nvPr/>
        </p:nvSpPr>
        <p:spPr>
          <a:xfrm>
            <a:off x="6200466" y="3725255"/>
            <a:ext cx="5803266" cy="559141"/>
          </a:xfrm>
          <a:prstGeom prst="flowChartProcess">
            <a:avLst/>
          </a:prstGeom>
          <a:gradFill flip="none" rotWithShape="1">
            <a:gsLst>
              <a:gs pos="0">
                <a:srgbClr val="F4ED91">
                  <a:shade val="30000"/>
                  <a:satMod val="115000"/>
                </a:srgbClr>
              </a:gs>
              <a:gs pos="50000">
                <a:srgbClr val="F4ED91">
                  <a:shade val="67500"/>
                  <a:satMod val="115000"/>
                </a:srgbClr>
              </a:gs>
              <a:gs pos="100000">
                <a:srgbClr val="F4ED91">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2020</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年鸟氨酸氨甲酰转移酶缺乏症诊治专家共识</a:t>
            </a:r>
            <a:r>
              <a:rPr lang="en-US" altLang="zh-CN" sz="1400" b="1" baseline="30000" dirty="0">
                <a:solidFill>
                  <a:schemeClr val="tx1">
                    <a:lumMod val="75000"/>
                    <a:lumOff val="25000"/>
                  </a:schemeClr>
                </a:solidFill>
                <a:latin typeface="微软雅黑" panose="020B0503020204020204" pitchFamily="34" charset="-122"/>
                <a:ea typeface="微软雅黑" panose="020B0503020204020204" pitchFamily="34" charset="-122"/>
              </a:rPr>
              <a:t>2</a:t>
            </a:r>
            <a:endParaRPr lang="zh-CN" altLang="en-US" sz="1400" b="1" baseline="30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流程图: 过程 7">
            <a:extLst>
              <a:ext uri="{FF2B5EF4-FFF2-40B4-BE49-F238E27FC236}">
                <a16:creationId xmlns:a16="http://schemas.microsoft.com/office/drawing/2014/main" id="{13868822-6B51-AE08-6B24-C3099EF0C798}"/>
              </a:ext>
            </a:extLst>
          </p:cNvPr>
          <p:cNvSpPr/>
          <p:nvPr/>
        </p:nvSpPr>
        <p:spPr>
          <a:xfrm>
            <a:off x="613958" y="3767549"/>
            <a:ext cx="5186655" cy="559141"/>
          </a:xfrm>
          <a:prstGeom prst="flowChartProcess">
            <a:avLst/>
          </a:prstGeom>
          <a:gradFill flip="none" rotWithShape="1">
            <a:gsLst>
              <a:gs pos="0">
                <a:srgbClr val="F4ED91">
                  <a:shade val="30000"/>
                  <a:satMod val="115000"/>
                </a:srgbClr>
              </a:gs>
              <a:gs pos="50000">
                <a:srgbClr val="F4ED91">
                  <a:shade val="67500"/>
                  <a:satMod val="115000"/>
                </a:srgbClr>
              </a:gs>
              <a:gs pos="100000">
                <a:srgbClr val="F4ED91">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年尿素循环障碍的三级防控专家共识</a:t>
            </a:r>
            <a:r>
              <a:rPr lang="en-US" altLang="zh-CN" sz="1400" b="1" baseline="30000" dirty="0">
                <a:solidFill>
                  <a:schemeClr val="tx1">
                    <a:lumMod val="75000"/>
                    <a:lumOff val="25000"/>
                  </a:schemeClr>
                </a:solidFill>
                <a:latin typeface="微软雅黑" panose="020B0503020204020204" pitchFamily="34" charset="-122"/>
                <a:ea typeface="微软雅黑" panose="020B0503020204020204" pitchFamily="34" charset="-122"/>
              </a:rPr>
              <a:t>3</a:t>
            </a:r>
            <a:endParaRPr lang="zh-CN" altLang="en-US" sz="1400" b="1" baseline="30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流程图: 过程 28">
            <a:extLst>
              <a:ext uri="{FF2B5EF4-FFF2-40B4-BE49-F238E27FC236}">
                <a16:creationId xmlns:a16="http://schemas.microsoft.com/office/drawing/2014/main" id="{79B5E530-A991-8702-005A-D390C580857D}"/>
              </a:ext>
            </a:extLst>
          </p:cNvPr>
          <p:cNvSpPr/>
          <p:nvPr/>
        </p:nvSpPr>
        <p:spPr>
          <a:xfrm>
            <a:off x="672183" y="1169961"/>
            <a:ext cx="5153816" cy="559141"/>
          </a:xfrm>
          <a:prstGeom prst="flowChartProcess">
            <a:avLst/>
          </a:prstGeom>
          <a:gradFill flip="none" rotWithShape="1">
            <a:gsLst>
              <a:gs pos="0">
                <a:srgbClr val="F4ED91">
                  <a:shade val="30000"/>
                  <a:satMod val="115000"/>
                </a:srgbClr>
              </a:gs>
              <a:gs pos="50000">
                <a:srgbClr val="F4ED91">
                  <a:shade val="67500"/>
                  <a:satMod val="115000"/>
                </a:srgbClr>
              </a:gs>
              <a:gs pos="100000">
                <a:srgbClr val="F4ED91">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2022</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年中国尿素循环障碍诊断治疗和管理指南</a:t>
            </a:r>
            <a:r>
              <a:rPr lang="en-US" altLang="zh-CN" sz="1400" b="1" baseline="300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400" b="1" baseline="30000" dirty="0">
                <a:solidFill>
                  <a:schemeClr val="tx1">
                    <a:lumMod val="75000"/>
                    <a:lumOff val="25000"/>
                  </a:schemeClr>
                </a:solidFill>
                <a:latin typeface="微软雅黑" panose="020B0503020204020204" pitchFamily="34" charset="-122"/>
                <a:ea typeface="微软雅黑" panose="020B0503020204020204" pitchFamily="34" charset="-122"/>
              </a:rPr>
              <a:t> </a:t>
            </a:r>
          </a:p>
        </p:txBody>
      </p:sp>
      <p:cxnSp>
        <p:nvCxnSpPr>
          <p:cNvPr id="10" name="直接连接符 9">
            <a:extLst>
              <a:ext uri="{FF2B5EF4-FFF2-40B4-BE49-F238E27FC236}">
                <a16:creationId xmlns:a16="http://schemas.microsoft.com/office/drawing/2014/main" id="{C5DFCEB8-CDC3-35D6-6D1B-F864D508B511}"/>
              </a:ext>
            </a:extLst>
          </p:cNvPr>
          <p:cNvCxnSpPr/>
          <p:nvPr/>
        </p:nvCxnSpPr>
        <p:spPr>
          <a:xfrm>
            <a:off x="3119054" y="1974486"/>
            <a:ext cx="23554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9F92A7B0-7F37-A751-4367-230886791904}"/>
              </a:ext>
            </a:extLst>
          </p:cNvPr>
          <p:cNvCxnSpPr/>
          <p:nvPr/>
        </p:nvCxnSpPr>
        <p:spPr>
          <a:xfrm>
            <a:off x="8390879" y="4702803"/>
            <a:ext cx="23554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961FA47D-A3A0-00BB-9374-5914F8BD59A3}"/>
              </a:ext>
            </a:extLst>
          </p:cNvPr>
          <p:cNvSpPr txBox="1"/>
          <p:nvPr/>
        </p:nvSpPr>
        <p:spPr>
          <a:xfrm>
            <a:off x="8467092" y="4357664"/>
            <a:ext cx="3483428" cy="246221"/>
          </a:xfrm>
          <a:prstGeom prst="rect">
            <a:avLst/>
          </a:prstGeom>
          <a:noFill/>
        </p:spPr>
        <p:txBody>
          <a:bodyPr wrap="square" rtlCol="0">
            <a:spAutoFit/>
          </a:bodyPr>
          <a:lstStyle/>
          <a:p>
            <a:pPr algn="ctr"/>
            <a:r>
              <a:rPr lang="zh-CN" altLang="en-US" sz="1000" b="1" dirty="0">
                <a:solidFill>
                  <a:srgbClr val="FF0000"/>
                </a:solidFill>
                <a:latin typeface="微软雅黑" panose="020B0503020204020204" pitchFamily="34" charset="-122"/>
                <a:ea typeface="微软雅黑" panose="020B0503020204020204" pitchFamily="34" charset="-122"/>
              </a:rPr>
              <a:t>鸟氨酸氨甲酰转移酶缺乏症患者高氨血症紧急救治措施</a:t>
            </a:r>
          </a:p>
        </p:txBody>
      </p:sp>
      <p:sp>
        <p:nvSpPr>
          <p:cNvPr id="28" name="椭圆 27">
            <a:extLst>
              <a:ext uri="{FF2B5EF4-FFF2-40B4-BE49-F238E27FC236}">
                <a16:creationId xmlns:a16="http://schemas.microsoft.com/office/drawing/2014/main" id="{594F6DA5-9ABD-6B9C-58EA-4EB4035AC75C}"/>
              </a:ext>
            </a:extLst>
          </p:cNvPr>
          <p:cNvSpPr/>
          <p:nvPr/>
        </p:nvSpPr>
        <p:spPr>
          <a:xfrm>
            <a:off x="715726" y="1194206"/>
            <a:ext cx="406274" cy="447357"/>
          </a:xfrm>
          <a:prstGeom prst="ellipse">
            <a:avLst/>
          </a:prstGeom>
          <a:solidFill>
            <a:srgbClr val="9F5194"/>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1</a:t>
            </a:r>
            <a:endParaRPr lang="zh-CN" altLang="en-US" sz="2000" dirty="0">
              <a:latin typeface="微软雅黑" panose="020B0503020204020204" pitchFamily="34" charset="-122"/>
              <a:ea typeface="微软雅黑" panose="020B0503020204020204" pitchFamily="34" charset="-122"/>
            </a:endParaRPr>
          </a:p>
        </p:txBody>
      </p:sp>
      <p:sp>
        <p:nvSpPr>
          <p:cNvPr id="32" name="椭圆 31">
            <a:extLst>
              <a:ext uri="{FF2B5EF4-FFF2-40B4-BE49-F238E27FC236}">
                <a16:creationId xmlns:a16="http://schemas.microsoft.com/office/drawing/2014/main" id="{7C505B93-E9D8-FC02-655E-C8F8C675A756}"/>
              </a:ext>
            </a:extLst>
          </p:cNvPr>
          <p:cNvSpPr/>
          <p:nvPr/>
        </p:nvSpPr>
        <p:spPr>
          <a:xfrm>
            <a:off x="6287589" y="1206485"/>
            <a:ext cx="406274" cy="447357"/>
          </a:xfrm>
          <a:prstGeom prst="ellipse">
            <a:avLst/>
          </a:prstGeom>
          <a:solidFill>
            <a:srgbClr val="9F5194"/>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2</a:t>
            </a:r>
            <a:endParaRPr lang="zh-CN" altLang="en-US" sz="2000" dirty="0">
              <a:latin typeface="微软雅黑" panose="020B0503020204020204" pitchFamily="34" charset="-122"/>
              <a:ea typeface="微软雅黑" panose="020B0503020204020204" pitchFamily="34" charset="-122"/>
            </a:endParaRPr>
          </a:p>
        </p:txBody>
      </p:sp>
      <p:sp>
        <p:nvSpPr>
          <p:cNvPr id="33" name="椭圆 32">
            <a:extLst>
              <a:ext uri="{FF2B5EF4-FFF2-40B4-BE49-F238E27FC236}">
                <a16:creationId xmlns:a16="http://schemas.microsoft.com/office/drawing/2014/main" id="{CF1F793F-4F6A-4946-98A1-3721BD4A27D6}"/>
              </a:ext>
            </a:extLst>
          </p:cNvPr>
          <p:cNvSpPr/>
          <p:nvPr/>
        </p:nvSpPr>
        <p:spPr>
          <a:xfrm>
            <a:off x="689646" y="3805441"/>
            <a:ext cx="406274" cy="447357"/>
          </a:xfrm>
          <a:prstGeom prst="ellipse">
            <a:avLst/>
          </a:prstGeom>
          <a:solidFill>
            <a:srgbClr val="9F5194"/>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3</a:t>
            </a:r>
            <a:endParaRPr lang="zh-CN" altLang="en-US" sz="2000" dirty="0">
              <a:latin typeface="微软雅黑" panose="020B0503020204020204" pitchFamily="34" charset="-122"/>
              <a:ea typeface="微软雅黑" panose="020B0503020204020204" pitchFamily="34" charset="-122"/>
            </a:endParaRPr>
          </a:p>
        </p:txBody>
      </p:sp>
      <p:sp>
        <p:nvSpPr>
          <p:cNvPr id="34" name="椭圆 33">
            <a:extLst>
              <a:ext uri="{FF2B5EF4-FFF2-40B4-BE49-F238E27FC236}">
                <a16:creationId xmlns:a16="http://schemas.microsoft.com/office/drawing/2014/main" id="{A76349F0-B79B-A65D-3CF5-FAD74A9D72D8}"/>
              </a:ext>
            </a:extLst>
          </p:cNvPr>
          <p:cNvSpPr/>
          <p:nvPr/>
        </p:nvSpPr>
        <p:spPr>
          <a:xfrm>
            <a:off x="6295471" y="3781146"/>
            <a:ext cx="406274" cy="447357"/>
          </a:xfrm>
          <a:prstGeom prst="ellipse">
            <a:avLst/>
          </a:prstGeom>
          <a:solidFill>
            <a:srgbClr val="9F5194"/>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4</a:t>
            </a:r>
            <a:endParaRPr lang="zh-CN" altLang="en-US" sz="2000"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96582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807B9-4DBB-22D4-2945-E76EC84465D5}"/>
            </a:ext>
          </a:extLst>
        </p:cNvPr>
        <p:cNvGrpSpPr/>
        <p:nvPr/>
      </p:nvGrpSpPr>
      <p:grpSpPr>
        <a:xfrm>
          <a:off x="0" y="0"/>
          <a:ext cx="0" cy="0"/>
          <a:chOff x="0" y="0"/>
          <a:chExt cx="0" cy="0"/>
        </a:xfrm>
      </p:grpSpPr>
      <p:sp>
        <p:nvSpPr>
          <p:cNvPr id="27" name="文本框 26">
            <a:extLst>
              <a:ext uri="{FF2B5EF4-FFF2-40B4-BE49-F238E27FC236}">
                <a16:creationId xmlns:a16="http://schemas.microsoft.com/office/drawing/2014/main" id="{975B578F-2E43-0C91-3FB6-D94727E04F01}"/>
              </a:ext>
            </a:extLst>
          </p:cNvPr>
          <p:cNvSpPr txBox="1"/>
          <p:nvPr/>
        </p:nvSpPr>
        <p:spPr>
          <a:xfrm>
            <a:off x="313508" y="1800745"/>
            <a:ext cx="5634445" cy="1876674"/>
          </a:xfrm>
          <a:prstGeom prst="rect">
            <a:avLst/>
          </a:prstGeom>
          <a:noFill/>
          <a:ln>
            <a:solidFill>
              <a:srgbClr val="9F5194"/>
            </a:solidFill>
          </a:ln>
        </p:spPr>
        <p:txBody>
          <a:bodyPr wrap="square" rtlCol="0">
            <a:spAutoFit/>
          </a:bodyPr>
          <a:lstStyle/>
          <a:p>
            <a:endParaRPr lang="zh-CN" altLang="en-US" dirty="0"/>
          </a:p>
        </p:txBody>
      </p:sp>
      <p:sp>
        <p:nvSpPr>
          <p:cNvPr id="14" name="流程图: 过程 13">
            <a:extLst>
              <a:ext uri="{FF2B5EF4-FFF2-40B4-BE49-F238E27FC236}">
                <a16:creationId xmlns:a16="http://schemas.microsoft.com/office/drawing/2014/main" id="{20FE336C-7761-EAA0-637A-9C47B0B9F2BE}"/>
              </a:ext>
            </a:extLst>
          </p:cNvPr>
          <p:cNvSpPr/>
          <p:nvPr/>
        </p:nvSpPr>
        <p:spPr>
          <a:xfrm>
            <a:off x="43545" y="43545"/>
            <a:ext cx="1280160" cy="466811"/>
          </a:xfrm>
          <a:prstGeom prst="flowChartProcess">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药品创新性</a:t>
            </a:r>
          </a:p>
        </p:txBody>
      </p:sp>
      <p:sp>
        <p:nvSpPr>
          <p:cNvPr id="16" name="矩形: 圆角 15">
            <a:extLst>
              <a:ext uri="{FF2B5EF4-FFF2-40B4-BE49-F238E27FC236}">
                <a16:creationId xmlns:a16="http://schemas.microsoft.com/office/drawing/2014/main" id="{DA52C0F8-2F21-61A8-60ED-F6449A62CF03}"/>
              </a:ext>
            </a:extLst>
          </p:cNvPr>
          <p:cNvSpPr/>
          <p:nvPr/>
        </p:nvSpPr>
        <p:spPr>
          <a:xfrm>
            <a:off x="1765733" y="231577"/>
            <a:ext cx="8194764" cy="55755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fontAlgn="auto">
              <a:lnSpc>
                <a:spcPct val="120000"/>
              </a:lnSpc>
            </a:pPr>
            <a:r>
              <a:rPr lang="zh-CN" altLang="en-US" sz="2400" b="1" dirty="0">
                <a:solidFill>
                  <a:srgbClr val="FF0000"/>
                </a:solidFill>
                <a:latin typeface="微软雅黑" panose="020B0503020204020204" pitchFamily="34" charset="-122"/>
                <a:ea typeface="微软雅黑" panose="020B0503020204020204" pitchFamily="34" charset="-122"/>
              </a:rPr>
              <a:t>全球首个</a:t>
            </a:r>
            <a:r>
              <a:rPr lang="zh-CN" altLang="en-US" sz="2400" b="1" dirty="0">
                <a:solidFill>
                  <a:schemeClr val="tx1"/>
                </a:solidFill>
                <a:latin typeface="微软雅黑" panose="020B0503020204020204" pitchFamily="34" charset="-122"/>
                <a:ea typeface="微软雅黑" panose="020B0503020204020204" pitchFamily="34" charset="-122"/>
              </a:rPr>
              <a:t>颗粒剂型氮清除剂</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起效迅速，精准给药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EBAE29DF-A4D2-9065-8A9D-A4B69A7A8217}"/>
              </a:ext>
            </a:extLst>
          </p:cNvPr>
          <p:cNvSpPr/>
          <p:nvPr/>
        </p:nvSpPr>
        <p:spPr>
          <a:xfrm>
            <a:off x="6183086" y="1833969"/>
            <a:ext cx="5434148" cy="4068771"/>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solidFill>
                <a:srgbClr val="9F5194"/>
              </a:solidFill>
            </a:endParaRPr>
          </a:p>
        </p:txBody>
      </p:sp>
      <p:sp>
        <p:nvSpPr>
          <p:cNvPr id="18" name="文本框 17">
            <a:extLst>
              <a:ext uri="{FF2B5EF4-FFF2-40B4-BE49-F238E27FC236}">
                <a16:creationId xmlns:a16="http://schemas.microsoft.com/office/drawing/2014/main" id="{929DB0D5-303B-F38D-A0E8-86D9C6888AB8}"/>
              </a:ext>
            </a:extLst>
          </p:cNvPr>
          <p:cNvSpPr txBox="1"/>
          <p:nvPr/>
        </p:nvSpPr>
        <p:spPr>
          <a:xfrm>
            <a:off x="6183087" y="2255292"/>
            <a:ext cx="5434148" cy="1218988"/>
          </a:xfrm>
          <a:prstGeom prst="rect">
            <a:avLst/>
          </a:prstGeom>
          <a:noFill/>
        </p:spPr>
        <p:txBody>
          <a:bodyPr wrap="square">
            <a:spAutoFit/>
          </a:bodyPr>
          <a:lstStyle/>
          <a:p>
            <a:pPr algn="just">
              <a:lnSpc>
                <a:spcPts val="2000"/>
              </a:lnSpc>
              <a:spcAft>
                <a:spcPts val="1000"/>
              </a:spcAft>
            </a:pPr>
            <a:r>
              <a:rPr lang="en-US" altLang="zh-CN" sz="1200" kern="0" dirty="0">
                <a:solidFill>
                  <a:sysClr val="windowText" lastClr="000000"/>
                </a:solidFill>
                <a:latin typeface="微软雅黑" panose="020B0503020204020204" pitchFamily="34" charset="-122"/>
                <a:ea typeface="微软雅黑" panose="020B0503020204020204" pitchFamily="34" charset="-122"/>
              </a:rPr>
              <a:t>1. </a:t>
            </a:r>
            <a:r>
              <a:rPr lang="zh-CN" altLang="en-US" sz="1200" kern="0" dirty="0">
                <a:latin typeface="微软雅黑" panose="020B0503020204020204" pitchFamily="34" charset="-122"/>
                <a:ea typeface="微软雅黑" panose="020B0503020204020204" pitchFamily="34" charset="-122"/>
              </a:rPr>
              <a:t>苯丁酸钠颗粒为颗粒剂型，可与</a:t>
            </a:r>
            <a:r>
              <a:rPr lang="zh-CN" altLang="en-US" sz="1200" b="1" kern="0" dirty="0">
                <a:latin typeface="微软雅黑" panose="020B0503020204020204" pitchFamily="34" charset="-122"/>
                <a:ea typeface="微软雅黑" panose="020B0503020204020204" pitchFamily="34" charset="-122"/>
              </a:rPr>
              <a:t>固体食物</a:t>
            </a:r>
            <a:r>
              <a:rPr lang="zh-CN" altLang="en-US" sz="1200" kern="0" dirty="0">
                <a:latin typeface="微软雅黑" panose="020B0503020204020204" pitchFamily="34" charset="-122"/>
                <a:ea typeface="微软雅黑" panose="020B0503020204020204" pitchFamily="34" charset="-122"/>
              </a:rPr>
              <a:t>（如土豆泥或苹果酱）或</a:t>
            </a:r>
            <a:r>
              <a:rPr lang="zh-CN" altLang="en-US" sz="1200" b="1" kern="0" dirty="0">
                <a:latin typeface="微软雅黑" panose="020B0503020204020204" pitchFamily="34" charset="-122"/>
                <a:ea typeface="微软雅黑" panose="020B0503020204020204" pitchFamily="34" charset="-122"/>
              </a:rPr>
              <a:t>液体食物</a:t>
            </a:r>
            <a:r>
              <a:rPr lang="zh-CN" altLang="en-US" sz="1200" kern="0" dirty="0">
                <a:latin typeface="微软雅黑" panose="020B0503020204020204" pitchFamily="34" charset="-122"/>
                <a:ea typeface="微软雅黑" panose="020B0503020204020204" pitchFamily="34" charset="-122"/>
              </a:rPr>
              <a:t>（如饮用水、苹果汁、橙汁或无蛋白婴儿配方奶粉）混匀后服用，</a:t>
            </a:r>
            <a:r>
              <a:rPr lang="zh-CN" altLang="en-US" sz="1200" b="1" kern="0" dirty="0">
                <a:solidFill>
                  <a:srgbClr val="FF0000"/>
                </a:solidFill>
                <a:latin typeface="微软雅黑" panose="020B0503020204020204" pitchFamily="34" charset="-122"/>
                <a:ea typeface="微软雅黑" panose="020B0503020204020204" pitchFamily="34" charset="-122"/>
              </a:rPr>
              <a:t>尤其适用于婴幼儿服用；</a:t>
            </a:r>
            <a:endParaRPr lang="en-US" altLang="zh-CN" sz="1200" b="1" kern="0" dirty="0">
              <a:solidFill>
                <a:srgbClr val="FF0000"/>
              </a:solidFill>
              <a:latin typeface="微软雅黑" panose="020B0503020204020204" pitchFamily="34" charset="-122"/>
              <a:ea typeface="微软雅黑" panose="020B0503020204020204" pitchFamily="34" charset="-122"/>
            </a:endParaRPr>
          </a:p>
          <a:p>
            <a:pPr algn="just">
              <a:lnSpc>
                <a:spcPts val="2000"/>
              </a:lnSpc>
              <a:spcAft>
                <a:spcPts val="1000"/>
              </a:spcAft>
            </a:pPr>
            <a:r>
              <a:rPr lang="en-US" altLang="zh-CN" sz="1200" kern="0" dirty="0">
                <a:solidFill>
                  <a:sysClr val="windowText" lastClr="000000"/>
                </a:solidFill>
                <a:latin typeface="微软雅黑" panose="020B0503020204020204" pitchFamily="34" charset="-122"/>
                <a:ea typeface="微软雅黑" panose="020B0503020204020204" pitchFamily="34" charset="-122"/>
              </a:rPr>
              <a:t>2. </a:t>
            </a:r>
            <a:r>
              <a:rPr lang="zh-CN" altLang="en-US" sz="1200" kern="0" dirty="0">
                <a:solidFill>
                  <a:sysClr val="windowText" lastClr="000000"/>
                </a:solidFill>
                <a:latin typeface="微软雅黑" panose="020B0503020204020204" pitchFamily="34" charset="-122"/>
                <a:ea typeface="微软雅黑" panose="020B0503020204020204" pitchFamily="34" charset="-122"/>
              </a:rPr>
              <a:t>配备</a:t>
            </a:r>
            <a:r>
              <a:rPr lang="en-US" altLang="zh-CN" sz="1200" b="1" kern="0" dirty="0">
                <a:solidFill>
                  <a:srgbClr val="C00000"/>
                </a:solidFill>
                <a:latin typeface="微软雅黑" panose="020B0503020204020204" pitchFamily="34" charset="-122"/>
                <a:ea typeface="微软雅黑" panose="020B0503020204020204" pitchFamily="34" charset="-122"/>
              </a:rPr>
              <a:t>3</a:t>
            </a:r>
            <a:r>
              <a:rPr lang="zh-CN" altLang="en-US" sz="1200" b="1" kern="0" dirty="0">
                <a:solidFill>
                  <a:srgbClr val="C00000"/>
                </a:solidFill>
                <a:latin typeface="微软雅黑" panose="020B0503020204020204" pitchFamily="34" charset="-122"/>
                <a:ea typeface="微软雅黑" panose="020B0503020204020204" pitchFamily="34" charset="-122"/>
              </a:rPr>
              <a:t>个不同剂量药匙</a:t>
            </a:r>
            <a:r>
              <a:rPr lang="zh-CN" altLang="en-US" sz="1200" kern="0" dirty="0">
                <a:solidFill>
                  <a:sysClr val="windowText" lastClr="000000"/>
                </a:solidFill>
                <a:latin typeface="微软雅黑" panose="020B0503020204020204" pitchFamily="34" charset="-122"/>
                <a:ea typeface="微软雅黑" panose="020B0503020204020204" pitchFamily="34" charset="-122"/>
              </a:rPr>
              <a:t>，方便</a:t>
            </a:r>
            <a:r>
              <a:rPr lang="zh-CN" altLang="en-US" sz="1200" b="1" kern="0" dirty="0">
                <a:solidFill>
                  <a:srgbClr val="C00000"/>
                </a:solidFill>
                <a:latin typeface="微软雅黑" panose="020B0503020204020204" pitchFamily="34" charset="-122"/>
                <a:ea typeface="微软雅黑" panose="020B0503020204020204" pitchFamily="34" charset="-122"/>
              </a:rPr>
              <a:t>精准给药</a:t>
            </a:r>
            <a:r>
              <a:rPr lang="zh-CN" altLang="en-US" sz="1200" kern="0" dirty="0">
                <a:solidFill>
                  <a:sysClr val="windowText" lastClr="000000"/>
                </a:solidFill>
                <a:latin typeface="微软雅黑" panose="020B0503020204020204" pitchFamily="34" charset="-122"/>
                <a:ea typeface="微软雅黑" panose="020B0503020204020204" pitchFamily="34" charset="-122"/>
              </a:rPr>
              <a:t>。</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pic>
        <p:nvPicPr>
          <p:cNvPr id="19" name="图片 18">
            <a:extLst>
              <a:ext uri="{FF2B5EF4-FFF2-40B4-BE49-F238E27FC236}">
                <a16:creationId xmlns:a16="http://schemas.microsoft.com/office/drawing/2014/main" id="{4883613C-9A10-7AF6-B410-0FD44FDB008B}"/>
              </a:ext>
            </a:extLst>
          </p:cNvPr>
          <p:cNvPicPr>
            <a:picLocks noChangeAspect="1"/>
          </p:cNvPicPr>
          <p:nvPr/>
        </p:nvPicPr>
        <p:blipFill>
          <a:blip r:embed="rId3"/>
          <a:stretch>
            <a:fillRect/>
          </a:stretch>
        </p:blipFill>
        <p:spPr>
          <a:xfrm flipV="1">
            <a:off x="6300936" y="3995793"/>
            <a:ext cx="2532021" cy="516383"/>
          </a:xfrm>
          <a:prstGeom prst="rect">
            <a:avLst/>
          </a:prstGeom>
        </p:spPr>
      </p:pic>
      <p:pic>
        <p:nvPicPr>
          <p:cNvPr id="20" name="图片 19">
            <a:extLst>
              <a:ext uri="{FF2B5EF4-FFF2-40B4-BE49-F238E27FC236}">
                <a16:creationId xmlns:a16="http://schemas.microsoft.com/office/drawing/2014/main" id="{D28DA00F-6F02-AC12-353D-F9377203FA17}"/>
              </a:ext>
            </a:extLst>
          </p:cNvPr>
          <p:cNvPicPr>
            <a:picLocks noChangeAspect="1"/>
          </p:cNvPicPr>
          <p:nvPr/>
        </p:nvPicPr>
        <p:blipFill>
          <a:blip r:embed="rId4"/>
          <a:stretch>
            <a:fillRect/>
          </a:stretch>
        </p:blipFill>
        <p:spPr>
          <a:xfrm>
            <a:off x="6300937" y="4469657"/>
            <a:ext cx="2532021" cy="596190"/>
          </a:xfrm>
          <a:prstGeom prst="rect">
            <a:avLst/>
          </a:prstGeom>
        </p:spPr>
      </p:pic>
      <p:pic>
        <p:nvPicPr>
          <p:cNvPr id="21" name="图片 20">
            <a:extLst>
              <a:ext uri="{FF2B5EF4-FFF2-40B4-BE49-F238E27FC236}">
                <a16:creationId xmlns:a16="http://schemas.microsoft.com/office/drawing/2014/main" id="{F37BF856-0D12-AEB4-92EA-AD1CC02007D3}"/>
              </a:ext>
            </a:extLst>
          </p:cNvPr>
          <p:cNvPicPr>
            <a:picLocks noChangeAspect="1"/>
          </p:cNvPicPr>
          <p:nvPr/>
        </p:nvPicPr>
        <p:blipFill>
          <a:blip r:embed="rId5"/>
          <a:stretch>
            <a:fillRect/>
          </a:stretch>
        </p:blipFill>
        <p:spPr>
          <a:xfrm>
            <a:off x="6310588" y="5157924"/>
            <a:ext cx="2532021" cy="746257"/>
          </a:xfrm>
          <a:prstGeom prst="rect">
            <a:avLst/>
          </a:prstGeom>
        </p:spPr>
      </p:pic>
      <p:sp>
        <p:nvSpPr>
          <p:cNvPr id="22" name="文本框 21">
            <a:extLst>
              <a:ext uri="{FF2B5EF4-FFF2-40B4-BE49-F238E27FC236}">
                <a16:creationId xmlns:a16="http://schemas.microsoft.com/office/drawing/2014/main" id="{7DD3543E-FF58-FEF4-7E40-761C835996EB}"/>
              </a:ext>
            </a:extLst>
          </p:cNvPr>
          <p:cNvSpPr txBox="1"/>
          <p:nvPr/>
        </p:nvSpPr>
        <p:spPr>
          <a:xfrm>
            <a:off x="8832957" y="4101527"/>
            <a:ext cx="2255081"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小药匙：相当于</a:t>
            </a:r>
            <a:r>
              <a:rPr lang="en-US" altLang="zh-CN" sz="1200" dirty="0">
                <a:latin typeface="微软雅黑" panose="020B0503020204020204" pitchFamily="34" charset="-122"/>
                <a:ea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rPr>
              <a:t>克苯丁酸钠</a:t>
            </a:r>
          </a:p>
        </p:txBody>
      </p:sp>
      <p:sp>
        <p:nvSpPr>
          <p:cNvPr id="23" name="文本框 22">
            <a:extLst>
              <a:ext uri="{FF2B5EF4-FFF2-40B4-BE49-F238E27FC236}">
                <a16:creationId xmlns:a16="http://schemas.microsoft.com/office/drawing/2014/main" id="{EE19CD60-32B1-6AF8-0442-576C25A483CD}"/>
              </a:ext>
            </a:extLst>
          </p:cNvPr>
          <p:cNvSpPr txBox="1"/>
          <p:nvPr/>
        </p:nvSpPr>
        <p:spPr>
          <a:xfrm>
            <a:off x="8832957" y="4641179"/>
            <a:ext cx="2255081"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中药匙：相当于</a:t>
            </a:r>
            <a:r>
              <a:rPr lang="en-US" altLang="zh-CN" sz="1200" dirty="0">
                <a:latin typeface="微软雅黑" panose="020B0503020204020204" pitchFamily="34" charset="-122"/>
                <a:ea typeface="微软雅黑" panose="020B0503020204020204" pitchFamily="34" charset="-122"/>
              </a:rPr>
              <a:t>3.3</a:t>
            </a:r>
            <a:r>
              <a:rPr lang="zh-CN" altLang="en-US" sz="1200" dirty="0">
                <a:latin typeface="微软雅黑" panose="020B0503020204020204" pitchFamily="34" charset="-122"/>
                <a:ea typeface="微软雅黑" panose="020B0503020204020204" pitchFamily="34" charset="-122"/>
              </a:rPr>
              <a:t>克苯丁酸钠</a:t>
            </a:r>
          </a:p>
        </p:txBody>
      </p:sp>
      <p:sp>
        <p:nvSpPr>
          <p:cNvPr id="24" name="文本框 23">
            <a:extLst>
              <a:ext uri="{FF2B5EF4-FFF2-40B4-BE49-F238E27FC236}">
                <a16:creationId xmlns:a16="http://schemas.microsoft.com/office/drawing/2014/main" id="{11036A62-6E30-0D1D-121A-3F6CA4F01E96}"/>
              </a:ext>
            </a:extLst>
          </p:cNvPr>
          <p:cNvSpPr txBox="1"/>
          <p:nvPr/>
        </p:nvSpPr>
        <p:spPr>
          <a:xfrm>
            <a:off x="8842608" y="5291574"/>
            <a:ext cx="2255081"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大药匙：相当于</a:t>
            </a:r>
            <a:r>
              <a:rPr lang="en-US" altLang="zh-CN" sz="1200" dirty="0">
                <a:latin typeface="微软雅黑" panose="020B0503020204020204" pitchFamily="34" charset="-122"/>
                <a:ea typeface="微软雅黑" panose="020B0503020204020204" pitchFamily="34" charset="-122"/>
              </a:rPr>
              <a:t>9.7</a:t>
            </a:r>
            <a:r>
              <a:rPr lang="zh-CN" altLang="en-US" sz="1200" dirty="0">
                <a:latin typeface="微软雅黑" panose="020B0503020204020204" pitchFamily="34" charset="-122"/>
                <a:ea typeface="微软雅黑" panose="020B0503020204020204" pitchFamily="34" charset="-122"/>
              </a:rPr>
              <a:t>克苯丁酸钠</a:t>
            </a:r>
          </a:p>
        </p:txBody>
      </p:sp>
      <p:sp>
        <p:nvSpPr>
          <p:cNvPr id="28" name="文本框 27">
            <a:extLst>
              <a:ext uri="{FF2B5EF4-FFF2-40B4-BE49-F238E27FC236}">
                <a16:creationId xmlns:a16="http://schemas.microsoft.com/office/drawing/2014/main" id="{EDC2988E-9F73-1C33-E84C-A5218DF319DE}"/>
              </a:ext>
            </a:extLst>
          </p:cNvPr>
          <p:cNvSpPr txBox="1"/>
          <p:nvPr/>
        </p:nvSpPr>
        <p:spPr>
          <a:xfrm>
            <a:off x="305082" y="1981569"/>
            <a:ext cx="5555787" cy="1591398"/>
          </a:xfrm>
          <a:prstGeom prst="rect">
            <a:avLst/>
          </a:prstGeom>
          <a:noFill/>
        </p:spPr>
        <p:txBody>
          <a:bodyPr wrap="square" rtlCol="0">
            <a:spAutoFit/>
          </a:bodyPr>
          <a:lstStyle/>
          <a:p>
            <a:pPr algn="just">
              <a:lnSpc>
                <a:spcPts val="2000"/>
              </a:lnSpc>
              <a:spcAft>
                <a:spcPts val="1000"/>
              </a:spcAft>
            </a:pPr>
            <a:r>
              <a:rPr lang="en-US" altLang="zh-CN" sz="1200" b="1" kern="0" dirty="0">
                <a:solidFill>
                  <a:srgbClr val="FF0000"/>
                </a:solidFill>
                <a:latin typeface="微软雅黑" panose="020B0503020204020204" pitchFamily="34" charset="-122"/>
                <a:ea typeface="微软雅黑" panose="020B0503020204020204" pitchFamily="34" charset="-122"/>
              </a:rPr>
              <a:t>1.</a:t>
            </a:r>
            <a:r>
              <a:rPr lang="zh-CN" altLang="en-US" sz="1200" b="1" kern="0" dirty="0">
                <a:solidFill>
                  <a:srgbClr val="FF0000"/>
                </a:solidFill>
                <a:latin typeface="微软雅黑" panose="020B0503020204020204" pitchFamily="34" charset="-122"/>
                <a:ea typeface="微软雅黑" panose="020B0503020204020204" pitchFamily="34" charset="-122"/>
              </a:rPr>
              <a:t> 广谱降氨</a:t>
            </a:r>
            <a:r>
              <a:rPr lang="zh-CN" altLang="en-US" sz="1200" kern="0" dirty="0">
                <a:solidFill>
                  <a:srgbClr val="FF0000"/>
                </a:solidFill>
                <a:latin typeface="微软雅黑" panose="020B0503020204020204" pitchFamily="34" charset="-122"/>
                <a:ea typeface="微软雅黑" panose="020B0503020204020204" pitchFamily="34" charset="-122"/>
              </a:rPr>
              <a:t>：</a:t>
            </a:r>
            <a:r>
              <a:rPr lang="zh-CN" altLang="en-US" sz="1200" kern="0" dirty="0">
                <a:solidFill>
                  <a:sysClr val="windowText" lastClr="000000"/>
                </a:solidFill>
                <a:latin typeface="微软雅黑" panose="020B0503020204020204" pitchFamily="34" charset="-122"/>
                <a:ea typeface="微软雅黑" panose="020B0503020204020204" pitchFamily="34" charset="-122"/>
              </a:rPr>
              <a:t>通过形成苯乙酸谷氨酰胺，经肾脏排泄，降低血液中氨和谷氨酰胺水平；</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a:p>
            <a:pPr algn="just">
              <a:lnSpc>
                <a:spcPts val="2000"/>
              </a:lnSpc>
              <a:spcAft>
                <a:spcPts val="1000"/>
              </a:spcAft>
            </a:pPr>
            <a:r>
              <a:rPr lang="en-US" altLang="zh-CN" sz="1200" b="1" dirty="0">
                <a:solidFill>
                  <a:srgbClr val="FF0000"/>
                </a:solidFill>
                <a:latin typeface="微软雅黑" panose="020B0503020204020204" pitchFamily="34" charset="-122"/>
                <a:ea typeface="微软雅黑" panose="020B0503020204020204" pitchFamily="34" charset="-122"/>
              </a:rPr>
              <a:t>2. </a:t>
            </a:r>
            <a:r>
              <a:rPr lang="zh-CN" altLang="en-US" sz="1200" b="1" dirty="0">
                <a:solidFill>
                  <a:srgbClr val="FF0000"/>
                </a:solidFill>
                <a:latin typeface="微软雅黑" panose="020B0503020204020204" pitchFamily="34" charset="-122"/>
                <a:ea typeface="微软雅黑" panose="020B0503020204020204" pitchFamily="34" charset="-122"/>
              </a:rPr>
              <a:t>快速降氨：</a:t>
            </a:r>
            <a:r>
              <a:rPr lang="zh-CN" altLang="en-US" sz="1200" dirty="0">
                <a:latin typeface="微软雅黑" panose="020B0503020204020204" pitchFamily="34" charset="-122"/>
                <a:ea typeface="微软雅黑" panose="020B0503020204020204" pitchFamily="34" charset="-122"/>
              </a:rPr>
              <a:t>苯丁酸钠可被快速吸收，直接起效，进入血液循环的速度较苯丁酸甘油酯快</a:t>
            </a:r>
            <a:r>
              <a:rPr lang="en-US" altLang="zh-CN" sz="1200" b="1" dirty="0">
                <a:solidFill>
                  <a:srgbClr val="FF0000"/>
                </a:solidFill>
                <a:latin typeface="微软雅黑" panose="020B0503020204020204" pitchFamily="34" charset="-122"/>
                <a:ea typeface="微软雅黑" panose="020B0503020204020204" pitchFamily="34" charset="-122"/>
              </a:rPr>
              <a:t>70-75%</a:t>
            </a:r>
            <a:r>
              <a:rPr lang="en-US" altLang="zh-CN" sz="1200" baseline="30000" dirty="0">
                <a:latin typeface="微软雅黑" panose="020B0503020204020204" pitchFamily="34" charset="-122"/>
                <a:ea typeface="微软雅黑" panose="020B0503020204020204" pitchFamily="34" charset="-122"/>
              </a:rPr>
              <a:t>1</a:t>
            </a:r>
          </a:p>
          <a:p>
            <a:pPr algn="just">
              <a:lnSpc>
                <a:spcPct val="130000"/>
              </a:lnSpc>
              <a:spcAft>
                <a:spcPts val="1000"/>
              </a:spcAft>
            </a:pPr>
            <a:r>
              <a:rPr lang="en-US" altLang="zh-CN" sz="1200" b="1" dirty="0">
                <a:solidFill>
                  <a:srgbClr val="FF0000"/>
                </a:solidFill>
                <a:latin typeface="微软雅黑" panose="020B0503020204020204" pitchFamily="34" charset="-122"/>
                <a:ea typeface="微软雅黑" panose="020B0503020204020204" pitchFamily="34" charset="-122"/>
              </a:rPr>
              <a:t>3.</a:t>
            </a:r>
            <a:r>
              <a:rPr lang="zh-CN" altLang="en-US" sz="1200" b="1" dirty="0">
                <a:solidFill>
                  <a:srgbClr val="FF0000"/>
                </a:solidFill>
                <a:latin typeface="微软雅黑" panose="020B0503020204020204" pitchFamily="34" charset="-122"/>
                <a:ea typeface="微软雅黑" panose="020B0503020204020204" pitchFamily="34" charset="-122"/>
              </a:rPr>
              <a:t>除氮效率高：</a:t>
            </a:r>
            <a:r>
              <a:rPr lang="en-US" altLang="zh-CN" sz="1200" dirty="0">
                <a:latin typeface="微软雅黑" panose="020B0503020204020204" pitchFamily="34" charset="-122"/>
                <a:ea typeface="微软雅黑" panose="020B0503020204020204" pitchFamily="34" charset="-122"/>
              </a:rPr>
              <a:t>1mol</a:t>
            </a:r>
            <a:r>
              <a:rPr lang="zh-CN" altLang="en-US" sz="1200" dirty="0">
                <a:latin typeface="微软雅黑" panose="020B0503020204020204" pitchFamily="34" charset="-122"/>
                <a:ea typeface="微软雅黑" panose="020B0503020204020204" pitchFamily="34" charset="-122"/>
              </a:rPr>
              <a:t>苯丁酸可清除</a:t>
            </a:r>
            <a:r>
              <a:rPr lang="en-US" altLang="zh-CN" sz="1200" dirty="0">
                <a:latin typeface="微软雅黑" panose="020B0503020204020204" pitchFamily="34" charset="-122"/>
                <a:ea typeface="微软雅黑" panose="020B0503020204020204" pitchFamily="34" charset="-122"/>
              </a:rPr>
              <a:t>2mol</a:t>
            </a:r>
            <a:r>
              <a:rPr lang="zh-CN" altLang="en-US" sz="1200" dirty="0">
                <a:latin typeface="微软雅黑" panose="020B0503020204020204" pitchFamily="34" charset="-122"/>
                <a:ea typeface="微软雅黑" panose="020B0503020204020204" pitchFamily="34" charset="-122"/>
              </a:rPr>
              <a:t>氮，</a:t>
            </a:r>
            <a:r>
              <a:rPr lang="zh-CN" altLang="en-US" sz="1200" b="1" dirty="0">
                <a:solidFill>
                  <a:srgbClr val="FF0000"/>
                </a:solidFill>
                <a:latin typeface="微软雅黑" panose="020B0503020204020204" pitchFamily="34" charset="-122"/>
                <a:ea typeface="微软雅黑" panose="020B0503020204020204" pitchFamily="34" charset="-122"/>
              </a:rPr>
              <a:t>是苯甲酸的</a:t>
            </a:r>
            <a:r>
              <a:rPr lang="en-US" altLang="zh-CN" sz="1200" b="1" dirty="0">
                <a:solidFill>
                  <a:srgbClr val="FF0000"/>
                </a:solidFill>
                <a:latin typeface="微软雅黑" panose="020B0503020204020204" pitchFamily="34" charset="-122"/>
                <a:ea typeface="微软雅黑" panose="020B0503020204020204" pitchFamily="34" charset="-122"/>
              </a:rPr>
              <a:t>2</a:t>
            </a:r>
            <a:r>
              <a:rPr lang="zh-CN" altLang="en-US" sz="1200" b="1" dirty="0">
                <a:solidFill>
                  <a:srgbClr val="FF0000"/>
                </a:solidFill>
                <a:latin typeface="微软雅黑" panose="020B0503020204020204" pitchFamily="34" charset="-122"/>
                <a:ea typeface="微软雅黑" panose="020B0503020204020204" pitchFamily="34" charset="-122"/>
              </a:rPr>
              <a:t>倍</a:t>
            </a:r>
          </a:p>
        </p:txBody>
      </p:sp>
      <p:sp>
        <p:nvSpPr>
          <p:cNvPr id="29" name="文本框 28">
            <a:extLst>
              <a:ext uri="{FF2B5EF4-FFF2-40B4-BE49-F238E27FC236}">
                <a16:creationId xmlns:a16="http://schemas.microsoft.com/office/drawing/2014/main" id="{1E89C5F6-33A5-2BDA-7194-B437909E6B80}"/>
              </a:ext>
            </a:extLst>
          </p:cNvPr>
          <p:cNvSpPr txBox="1"/>
          <p:nvPr/>
        </p:nvSpPr>
        <p:spPr>
          <a:xfrm>
            <a:off x="252832" y="6168762"/>
            <a:ext cx="4580709" cy="338554"/>
          </a:xfrm>
          <a:prstGeom prst="rect">
            <a:avLst/>
          </a:prstGeom>
          <a:noFill/>
        </p:spPr>
        <p:txBody>
          <a:bodyPr wrap="square">
            <a:spAutoFit/>
          </a:bodyPr>
          <a:lstStyle/>
          <a:p>
            <a:pPr marL="228600" indent="-228600">
              <a:buAutoNum type="arabicPlain"/>
            </a:pPr>
            <a:r>
              <a:rPr lang="zh-CN" altLang="en-US" sz="800" dirty="0">
                <a:latin typeface="宋体" panose="02010600030101010101" pitchFamily="2" charset="-122"/>
                <a:ea typeface="宋体" panose="02010600030101010101" pitchFamily="2" charset="-122"/>
              </a:rPr>
              <a:t>苯丁酸钠颗粒说明书</a:t>
            </a:r>
            <a:endParaRPr lang="en-US" altLang="zh-CN" sz="800" dirty="0">
              <a:latin typeface="宋体" panose="02010600030101010101" pitchFamily="2" charset="-122"/>
              <a:ea typeface="宋体" panose="02010600030101010101" pitchFamily="2" charset="-122"/>
            </a:endParaRPr>
          </a:p>
          <a:p>
            <a:pPr marL="228600" indent="-228600">
              <a:buAutoNum type="arabicPlain"/>
            </a:pPr>
            <a:r>
              <a:rPr lang="zh-CN" altLang="en-US" sz="800" dirty="0">
                <a:latin typeface="宋体" panose="02010600030101010101" pitchFamily="2" charset="-122"/>
                <a:ea typeface="宋体" panose="02010600030101010101" pitchFamily="2" charset="-122"/>
              </a:rPr>
              <a:t>瑞本纳平专利证书</a:t>
            </a:r>
            <a:endParaRPr lang="en-US" altLang="zh-CN" sz="800" dirty="0">
              <a:latin typeface="宋体" panose="02010600030101010101" pitchFamily="2" charset="-122"/>
              <a:ea typeface="宋体" panose="02010600030101010101" pitchFamily="2" charset="-122"/>
            </a:endParaRPr>
          </a:p>
        </p:txBody>
      </p:sp>
      <p:sp>
        <p:nvSpPr>
          <p:cNvPr id="33" name="文本框 32">
            <a:extLst>
              <a:ext uri="{FF2B5EF4-FFF2-40B4-BE49-F238E27FC236}">
                <a16:creationId xmlns:a16="http://schemas.microsoft.com/office/drawing/2014/main" id="{C64BB97C-AB56-99F4-8E82-08F92AF15A6A}"/>
              </a:ext>
            </a:extLst>
          </p:cNvPr>
          <p:cNvSpPr txBox="1"/>
          <p:nvPr/>
        </p:nvSpPr>
        <p:spPr>
          <a:xfrm>
            <a:off x="305081" y="4026066"/>
            <a:ext cx="5642871" cy="1876674"/>
          </a:xfrm>
          <a:prstGeom prst="rect">
            <a:avLst/>
          </a:prstGeom>
          <a:noFill/>
          <a:ln>
            <a:solidFill>
              <a:srgbClr val="9F5194"/>
            </a:solidFill>
          </a:ln>
        </p:spPr>
        <p:txBody>
          <a:bodyPr wrap="square" rtlCol="0">
            <a:spAutoFit/>
          </a:bodyPr>
          <a:lstStyle/>
          <a:p>
            <a:endParaRPr lang="zh-CN" altLang="en-US" dirty="0"/>
          </a:p>
        </p:txBody>
      </p:sp>
      <p:sp>
        <p:nvSpPr>
          <p:cNvPr id="34" name="文本框 33">
            <a:extLst>
              <a:ext uri="{FF2B5EF4-FFF2-40B4-BE49-F238E27FC236}">
                <a16:creationId xmlns:a16="http://schemas.microsoft.com/office/drawing/2014/main" id="{41A30406-E48C-BD00-35EF-96D58C18FC3F}"/>
              </a:ext>
            </a:extLst>
          </p:cNvPr>
          <p:cNvSpPr txBox="1"/>
          <p:nvPr/>
        </p:nvSpPr>
        <p:spPr>
          <a:xfrm>
            <a:off x="305080" y="3656734"/>
            <a:ext cx="2041883" cy="369332"/>
          </a:xfrm>
          <a:prstGeom prst="rect">
            <a:avLst/>
          </a:prstGeom>
          <a:solidFill>
            <a:srgbClr val="9F5194"/>
          </a:solid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剂型创新</a:t>
            </a:r>
          </a:p>
        </p:txBody>
      </p:sp>
      <p:sp>
        <p:nvSpPr>
          <p:cNvPr id="35" name="文本框 34">
            <a:extLst>
              <a:ext uri="{FF2B5EF4-FFF2-40B4-BE49-F238E27FC236}">
                <a16:creationId xmlns:a16="http://schemas.microsoft.com/office/drawing/2014/main" id="{76B2D224-0138-D429-62B5-49327234CE70}"/>
              </a:ext>
            </a:extLst>
          </p:cNvPr>
          <p:cNvSpPr txBox="1"/>
          <p:nvPr/>
        </p:nvSpPr>
        <p:spPr>
          <a:xfrm>
            <a:off x="309148" y="4566977"/>
            <a:ext cx="5481895" cy="703013"/>
          </a:xfrm>
          <a:prstGeom prst="rect">
            <a:avLst/>
          </a:prstGeom>
          <a:noFill/>
        </p:spPr>
        <p:txBody>
          <a:bodyPr wrap="square" rtlCol="0">
            <a:spAutoFit/>
          </a:bodyPr>
          <a:lstStyle/>
          <a:p>
            <a:pPr algn="just">
              <a:lnSpc>
                <a:spcPts val="2000"/>
              </a:lnSpc>
              <a:spcAft>
                <a:spcPts val="1000"/>
              </a:spcAft>
            </a:pPr>
            <a:r>
              <a:rPr lang="en-US" altLang="zh-CN" sz="1200" kern="0" dirty="0">
                <a:solidFill>
                  <a:sysClr val="windowText" lastClr="000000"/>
                </a:solidFill>
                <a:latin typeface="微软雅黑" panose="020B0503020204020204" pitchFamily="34" charset="-122"/>
                <a:ea typeface="微软雅黑" panose="020B0503020204020204" pitchFamily="34" charset="-122"/>
              </a:rPr>
              <a:t>1. </a:t>
            </a:r>
            <a:r>
              <a:rPr lang="zh-CN" altLang="en-US" sz="1200" kern="0" dirty="0">
                <a:solidFill>
                  <a:sysClr val="windowText" lastClr="000000"/>
                </a:solidFill>
                <a:latin typeface="微软雅黑" panose="020B0503020204020204" pitchFamily="34" charset="-122"/>
                <a:ea typeface="微软雅黑" panose="020B0503020204020204" pitchFamily="34" charset="-122"/>
              </a:rPr>
              <a:t>苯丁酸钠颗粒是国内首个获批的国产的口服氮清除剂</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a:p>
            <a:pPr algn="just">
              <a:lnSpc>
                <a:spcPts val="2000"/>
              </a:lnSpc>
              <a:spcAft>
                <a:spcPts val="1000"/>
              </a:spcAft>
            </a:pPr>
            <a:r>
              <a:rPr lang="en-US" altLang="zh-CN" sz="1200" kern="0" dirty="0">
                <a:solidFill>
                  <a:sysClr val="windowText" lastClr="000000"/>
                </a:solidFill>
                <a:latin typeface="微软雅黑" panose="020B0503020204020204" pitchFamily="34" charset="-122"/>
                <a:ea typeface="微软雅黑" panose="020B0503020204020204" pitchFamily="34" charset="-122"/>
              </a:rPr>
              <a:t>2. </a:t>
            </a:r>
            <a:r>
              <a:rPr lang="zh-CN" altLang="en-US" sz="1200" kern="0" dirty="0">
                <a:solidFill>
                  <a:sysClr val="windowText" lastClr="000000"/>
                </a:solidFill>
                <a:latin typeface="微软雅黑" panose="020B0503020204020204" pitchFamily="34" charset="-122"/>
                <a:ea typeface="微软雅黑" panose="020B0503020204020204" pitchFamily="34" charset="-122"/>
              </a:rPr>
              <a:t>苯丁酸钠颗粒剂运用专利的结晶技术制备，</a:t>
            </a:r>
            <a:r>
              <a:rPr lang="zh-CN" altLang="en-US" sz="1200" b="1" kern="0" dirty="0">
                <a:solidFill>
                  <a:srgbClr val="FF0000"/>
                </a:solidFill>
                <a:latin typeface="微软雅黑" panose="020B0503020204020204" pitchFamily="34" charset="-122"/>
                <a:ea typeface="微软雅黑" panose="020B0503020204020204" pitchFamily="34" charset="-122"/>
              </a:rPr>
              <a:t>稳定更高</a:t>
            </a:r>
            <a:r>
              <a:rPr lang="zh-CN" altLang="en-US" sz="1200" kern="0" dirty="0">
                <a:solidFill>
                  <a:sysClr val="windowText" lastClr="000000"/>
                </a:solidFill>
                <a:latin typeface="微软雅黑" panose="020B0503020204020204" pitchFamily="34" charset="-122"/>
                <a:ea typeface="微软雅黑" panose="020B0503020204020204" pitchFamily="34" charset="-122"/>
              </a:rPr>
              <a:t>，</a:t>
            </a:r>
            <a:r>
              <a:rPr lang="zh-CN" altLang="en-US" sz="1200" b="1" kern="0" dirty="0">
                <a:solidFill>
                  <a:srgbClr val="FF0000"/>
                </a:solidFill>
                <a:latin typeface="微软雅黑" panose="020B0503020204020204" pitchFamily="34" charset="-122"/>
                <a:ea typeface="微软雅黑" panose="020B0503020204020204" pitchFamily="34" charset="-122"/>
              </a:rPr>
              <a:t>纯度更高</a:t>
            </a:r>
            <a:endParaRPr lang="en-US" altLang="zh-CN" sz="1200" b="1" kern="0" dirty="0">
              <a:solidFill>
                <a:srgbClr val="FF000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09B5FBC8-7087-C08C-0584-2C1DAE3D0115}"/>
              </a:ext>
            </a:extLst>
          </p:cNvPr>
          <p:cNvSpPr txBox="1"/>
          <p:nvPr/>
        </p:nvSpPr>
        <p:spPr>
          <a:xfrm>
            <a:off x="305080" y="1452098"/>
            <a:ext cx="2033456" cy="369332"/>
          </a:xfrm>
          <a:prstGeom prst="rect">
            <a:avLst/>
          </a:prstGeom>
          <a:solidFill>
            <a:srgbClr val="9F5194"/>
          </a:solid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作用机理创新</a:t>
            </a:r>
          </a:p>
        </p:txBody>
      </p:sp>
      <p:sp>
        <p:nvSpPr>
          <p:cNvPr id="25" name="文本框 24">
            <a:extLst>
              <a:ext uri="{FF2B5EF4-FFF2-40B4-BE49-F238E27FC236}">
                <a16:creationId xmlns:a16="http://schemas.microsoft.com/office/drawing/2014/main" id="{2652C693-815D-477F-B499-B3E61DB176AF}"/>
              </a:ext>
            </a:extLst>
          </p:cNvPr>
          <p:cNvSpPr txBox="1"/>
          <p:nvPr/>
        </p:nvSpPr>
        <p:spPr>
          <a:xfrm>
            <a:off x="6183086" y="1463196"/>
            <a:ext cx="2033456" cy="369332"/>
          </a:xfrm>
          <a:prstGeom prst="rect">
            <a:avLst/>
          </a:prstGeom>
          <a:solidFill>
            <a:srgbClr val="9F5194"/>
          </a:solid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应用创新</a:t>
            </a:r>
          </a:p>
        </p:txBody>
      </p:sp>
    </p:spTree>
    <p:custDataLst>
      <p:tags r:id="rId1"/>
    </p:custDataLst>
    <p:extLst>
      <p:ext uri="{BB962C8B-B14F-4D97-AF65-F5344CB8AC3E}">
        <p14:creationId xmlns:p14="http://schemas.microsoft.com/office/powerpoint/2010/main" val="318978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DFF6-7FBF-7227-3E78-50D49FDE343A}"/>
            </a:ext>
          </a:extLst>
        </p:cNvPr>
        <p:cNvGrpSpPr/>
        <p:nvPr/>
      </p:nvGrpSpPr>
      <p:grpSpPr>
        <a:xfrm>
          <a:off x="0" y="0"/>
          <a:ext cx="0" cy="0"/>
          <a:chOff x="0" y="0"/>
          <a:chExt cx="0" cy="0"/>
        </a:xfrm>
      </p:grpSpPr>
      <p:sp>
        <p:nvSpPr>
          <p:cNvPr id="3" name="流程图: 终止 2">
            <a:extLst>
              <a:ext uri="{FF2B5EF4-FFF2-40B4-BE49-F238E27FC236}">
                <a16:creationId xmlns:a16="http://schemas.microsoft.com/office/drawing/2014/main" id="{2BDD5F07-1FCB-EAEB-B04F-0E77BC4D58A1}"/>
              </a:ext>
            </a:extLst>
          </p:cNvPr>
          <p:cNvSpPr/>
          <p:nvPr/>
        </p:nvSpPr>
        <p:spPr>
          <a:xfrm>
            <a:off x="404954" y="1286848"/>
            <a:ext cx="5429789" cy="1677646"/>
          </a:xfrm>
          <a:prstGeom prst="flowChartTermina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0" indent="-171450">
              <a:lnSpc>
                <a:spcPts val="2000"/>
              </a:lnSpc>
              <a:buFont typeface="Wingdings" panose="05000000000000000000" pitchFamily="2" charset="2"/>
              <a:buChar char="l"/>
            </a:pPr>
            <a:r>
              <a:rPr lang="en-US" altLang="zh-CN" sz="1200" dirty="0">
                <a:solidFill>
                  <a:schemeClr val="tx1"/>
                </a:solidFill>
                <a:latin typeface="微软雅黑" panose="020B0503020204020204" pitchFamily="34" charset="-122"/>
                <a:ea typeface="微软雅黑" panose="020B0503020204020204" pitchFamily="34" charset="-122"/>
              </a:rPr>
              <a:t>UCD</a:t>
            </a:r>
            <a:r>
              <a:rPr lang="zh-CN" altLang="en-US" sz="1200" dirty="0">
                <a:solidFill>
                  <a:schemeClr val="tx1"/>
                </a:solidFill>
                <a:latin typeface="微软雅黑" panose="020B0503020204020204" pitchFamily="34" charset="-122"/>
                <a:ea typeface="微软雅黑" panose="020B0503020204020204" pitchFamily="34" charset="-122"/>
              </a:rPr>
              <a:t>以儿童为主，慢性氨中毒患儿可出现生长发育迟滞、认知功能障碍</a:t>
            </a:r>
          </a:p>
          <a:p>
            <a:pPr marL="171450" lvl="0" indent="-171450">
              <a:lnSpc>
                <a:spcPts val="2000"/>
              </a:lnSpc>
              <a:buFont typeface="Wingdings" panose="05000000000000000000" pitchFamily="2" charset="2"/>
              <a:buChar char="l"/>
            </a:pPr>
            <a:r>
              <a:rPr lang="zh-CN" altLang="en-US" sz="1200" b="1" dirty="0">
                <a:solidFill>
                  <a:srgbClr val="FF0000"/>
                </a:solidFill>
                <a:latin typeface="微软雅黑" panose="020B0503020204020204" pitchFamily="34" charset="-122"/>
                <a:ea typeface="微软雅黑" panose="020B0503020204020204" pitchFamily="34" charset="-122"/>
              </a:rPr>
              <a:t>死亡率高</a:t>
            </a:r>
            <a:r>
              <a:rPr lang="zh-CN" altLang="en-US" sz="1200" dirty="0">
                <a:solidFill>
                  <a:schemeClr val="tx1"/>
                </a:solidFill>
                <a:latin typeface="微软雅黑" panose="020B0503020204020204" pitchFamily="34" charset="-122"/>
                <a:ea typeface="微软雅黑" panose="020B0503020204020204" pitchFamily="34" charset="-122"/>
              </a:rPr>
              <a:t>（</a:t>
            </a:r>
            <a:r>
              <a:rPr lang="en-US" altLang="zh-CN" sz="1200" dirty="0">
                <a:solidFill>
                  <a:schemeClr val="tx1"/>
                </a:solidFill>
                <a:latin typeface="微软雅黑" panose="020B0503020204020204" pitchFamily="34" charset="-122"/>
                <a:ea typeface="微软雅黑" panose="020B0503020204020204" pitchFamily="34" charset="-122"/>
              </a:rPr>
              <a:t>30%-80%</a:t>
            </a:r>
            <a:r>
              <a:rPr lang="zh-CN" altLang="en-US" sz="1200" dirty="0">
                <a:solidFill>
                  <a:schemeClr val="tx1"/>
                </a:solidFill>
                <a:latin typeface="微软雅黑" panose="020B0503020204020204" pitchFamily="34" charset="-122"/>
                <a:ea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rPr>
              <a:t>脑损伤率高</a:t>
            </a:r>
            <a:r>
              <a:rPr lang="zh-CN" altLang="en-US" sz="1200" dirty="0">
                <a:solidFill>
                  <a:schemeClr val="tx1"/>
                </a:solidFill>
                <a:latin typeface="微软雅黑" panose="020B0503020204020204" pitchFamily="34" charset="-122"/>
                <a:ea typeface="微软雅黑" panose="020B0503020204020204" pitchFamily="34" charset="-122"/>
              </a:rPr>
              <a:t>（</a:t>
            </a:r>
            <a:r>
              <a:rPr lang="en-US" altLang="zh-CN" sz="1200" dirty="0">
                <a:solidFill>
                  <a:schemeClr val="tx1"/>
                </a:solidFill>
                <a:latin typeface="微软雅黑" panose="020B0503020204020204" pitchFamily="34" charset="-122"/>
                <a:ea typeface="微软雅黑" panose="020B0503020204020204" pitchFamily="34" charset="-122"/>
              </a:rPr>
              <a:t>22%-63%</a:t>
            </a:r>
            <a:r>
              <a:rPr lang="zh-CN" altLang="en-US" sz="1200" dirty="0">
                <a:solidFill>
                  <a:schemeClr val="tx1"/>
                </a:solidFill>
                <a:latin typeface="微软雅黑" panose="020B0503020204020204" pitchFamily="34" charset="-122"/>
                <a:ea typeface="微软雅黑" panose="020B0503020204020204" pitchFamily="34" charset="-122"/>
              </a:rPr>
              <a:t>）</a:t>
            </a:r>
            <a:r>
              <a:rPr lang="en-US" altLang="zh-CN" sz="1200" baseline="30000" dirty="0">
                <a:solidFill>
                  <a:schemeClr val="tx1"/>
                </a:solidFill>
                <a:latin typeface="微软雅黑" panose="020B0503020204020204" pitchFamily="34" charset="-122"/>
                <a:ea typeface="微软雅黑" panose="020B0503020204020204" pitchFamily="34" charset="-122"/>
              </a:rPr>
              <a:t>1-4</a:t>
            </a:r>
            <a:endParaRPr lang="zh-CN" altLang="en-US" sz="1200" baseline="30000" dirty="0">
              <a:solidFill>
                <a:schemeClr val="tx1"/>
              </a:solidFill>
              <a:latin typeface="微软雅黑" panose="020B0503020204020204" pitchFamily="34" charset="-122"/>
              <a:ea typeface="微软雅黑" panose="020B0503020204020204" pitchFamily="34" charset="-122"/>
            </a:endParaRPr>
          </a:p>
          <a:p>
            <a:pPr marL="171450" lvl="0" indent="-171450">
              <a:lnSpc>
                <a:spcPts val="2000"/>
              </a:lnSpc>
              <a:buFont typeface="Wingdings" panose="05000000000000000000" pitchFamily="2" charset="2"/>
              <a:buChar char="l"/>
            </a:pPr>
            <a:r>
              <a:rPr lang="zh-CN" altLang="en-US" sz="1200" dirty="0">
                <a:solidFill>
                  <a:schemeClr val="tx1"/>
                </a:solidFill>
                <a:latin typeface="微软雅黑" panose="020B0503020204020204" pitchFamily="34" charset="-122"/>
                <a:ea typeface="微软雅黑" panose="020B0503020204020204" pitchFamily="34" charset="-122"/>
              </a:rPr>
              <a:t>苯丁酸钠长期使用</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患者</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得到充分治疗，减少致残致命率</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4" name="流程图: 过程 13">
            <a:extLst>
              <a:ext uri="{FF2B5EF4-FFF2-40B4-BE49-F238E27FC236}">
                <a16:creationId xmlns:a16="http://schemas.microsoft.com/office/drawing/2014/main" id="{C02CE348-620A-99B3-9A4F-EF132DDEB00A}"/>
              </a:ext>
            </a:extLst>
          </p:cNvPr>
          <p:cNvSpPr/>
          <p:nvPr/>
        </p:nvSpPr>
        <p:spPr>
          <a:xfrm>
            <a:off x="43545" y="43545"/>
            <a:ext cx="1280160" cy="466811"/>
          </a:xfrm>
          <a:prstGeom prst="flowChartProcess">
            <a:avLst/>
          </a:prstGeom>
          <a:solidFill>
            <a:srgbClr val="9F51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药品公平性</a:t>
            </a:r>
            <a:r>
              <a:rPr lang="en-US" altLang="zh-CN" sz="1400" b="1" dirty="0">
                <a:latin typeface="微软雅黑" panose="020B0503020204020204" pitchFamily="34" charset="-122"/>
                <a:ea typeface="微软雅黑" panose="020B0503020204020204" pitchFamily="34" charset="-122"/>
              </a:rPr>
              <a:t>1</a:t>
            </a:r>
            <a:endParaRPr lang="zh-CN" altLang="en-US" sz="1400" b="1" dirty="0">
              <a:latin typeface="微软雅黑" panose="020B0503020204020204" pitchFamily="34" charset="-122"/>
              <a:ea typeface="微软雅黑" panose="020B0503020204020204" pitchFamily="34" charset="-122"/>
            </a:endParaRPr>
          </a:p>
        </p:txBody>
      </p:sp>
      <p:sp>
        <p:nvSpPr>
          <p:cNvPr id="16" name="矩形: 圆角 15">
            <a:extLst>
              <a:ext uri="{FF2B5EF4-FFF2-40B4-BE49-F238E27FC236}">
                <a16:creationId xmlns:a16="http://schemas.microsoft.com/office/drawing/2014/main" id="{0C3C5064-BC9C-BC27-05B3-01D6EF0218B5}"/>
              </a:ext>
            </a:extLst>
          </p:cNvPr>
          <p:cNvSpPr/>
          <p:nvPr/>
        </p:nvSpPr>
        <p:spPr>
          <a:xfrm>
            <a:off x="1323705" y="-54260"/>
            <a:ext cx="10467704" cy="70927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fontAlgn="auto">
              <a:lnSpc>
                <a:spcPct val="120000"/>
              </a:lnSpc>
            </a:pPr>
            <a:r>
              <a:rPr lang="zh-CN" altLang="en-US" sz="2400" b="1" dirty="0">
                <a:solidFill>
                  <a:schemeClr val="tx1"/>
                </a:solidFill>
                <a:latin typeface="微软雅黑" panose="020B0503020204020204" pitchFamily="34" charset="-122"/>
                <a:ea typeface="微软雅黑" panose="020B0503020204020204" pitchFamily="34" charset="-122"/>
              </a:rPr>
              <a:t>起效</a:t>
            </a:r>
            <a:r>
              <a:rPr lang="zh-CN" altLang="en-US" sz="2400" b="1" dirty="0">
                <a:solidFill>
                  <a:srgbClr val="FF0000"/>
                </a:solidFill>
                <a:latin typeface="微软雅黑" panose="020B0503020204020204" pitchFamily="34" charset="-122"/>
                <a:ea typeface="微软雅黑" panose="020B0503020204020204" pitchFamily="34" charset="-122"/>
              </a:rPr>
              <a:t>更快</a:t>
            </a:r>
            <a:r>
              <a:rPr lang="zh-CN" altLang="en-US" sz="2400" b="1" dirty="0">
                <a:solidFill>
                  <a:schemeClr val="tx1"/>
                </a:solidFill>
                <a:latin typeface="微软雅黑" panose="020B0503020204020204" pitchFamily="34" charset="-122"/>
                <a:ea typeface="微软雅黑" panose="020B0503020204020204" pitchFamily="34" charset="-122"/>
              </a:rPr>
              <a:t>，安全性</a:t>
            </a:r>
            <a:r>
              <a:rPr lang="zh-CN" altLang="en-US" sz="2400" b="1" dirty="0">
                <a:solidFill>
                  <a:srgbClr val="FF0000"/>
                </a:solidFill>
                <a:latin typeface="微软雅黑" panose="020B0503020204020204" pitchFamily="34" charset="-122"/>
                <a:ea typeface="微软雅黑" panose="020B0503020204020204" pitchFamily="34" charset="-122"/>
              </a:rPr>
              <a:t>好</a:t>
            </a:r>
            <a:r>
              <a:rPr lang="zh-CN" altLang="en-US"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填补</a:t>
            </a:r>
            <a:r>
              <a:rPr lang="zh-CN" altLang="en-US" sz="2400" b="1" dirty="0">
                <a:solidFill>
                  <a:schemeClr val="tx1"/>
                </a:solidFill>
                <a:latin typeface="微软雅黑" panose="020B0503020204020204" pitchFamily="34" charset="-122"/>
                <a:ea typeface="微软雅黑" panose="020B0503020204020204" pitchFamily="34" charset="-122"/>
              </a:rPr>
              <a:t>国家医保药品目录内</a:t>
            </a:r>
            <a:r>
              <a:rPr lang="zh-CN" altLang="en-US" sz="2400" b="1" dirty="0">
                <a:solidFill>
                  <a:srgbClr val="FF0000"/>
                </a:solidFill>
                <a:latin typeface="微软雅黑" panose="020B0503020204020204" pitchFamily="34" charset="-122"/>
                <a:ea typeface="微软雅黑" panose="020B0503020204020204" pitchFamily="34" charset="-122"/>
              </a:rPr>
              <a:t>无氮清除剂</a:t>
            </a:r>
            <a:r>
              <a:rPr lang="zh-CN" altLang="en-US" sz="2400" b="1" dirty="0">
                <a:solidFill>
                  <a:schemeClr val="tx1"/>
                </a:solidFill>
                <a:latin typeface="微软雅黑" panose="020B0503020204020204" pitchFamily="34" charset="-122"/>
                <a:ea typeface="微软雅黑" panose="020B0503020204020204" pitchFamily="34" charset="-122"/>
              </a:rPr>
              <a:t>药物的</a:t>
            </a:r>
            <a:r>
              <a:rPr lang="zh-CN" altLang="en-US" sz="2400" b="1" dirty="0">
                <a:solidFill>
                  <a:srgbClr val="FF0000"/>
                </a:solidFill>
                <a:latin typeface="微软雅黑" panose="020B0503020204020204" pitchFamily="34" charset="-122"/>
                <a:ea typeface="微软雅黑" panose="020B0503020204020204" pitchFamily="34" charset="-122"/>
              </a:rPr>
              <a:t>空白</a:t>
            </a:r>
          </a:p>
        </p:txBody>
      </p:sp>
      <p:sp>
        <p:nvSpPr>
          <p:cNvPr id="4" name="文本框 3">
            <a:extLst>
              <a:ext uri="{FF2B5EF4-FFF2-40B4-BE49-F238E27FC236}">
                <a16:creationId xmlns:a16="http://schemas.microsoft.com/office/drawing/2014/main" id="{A7854CF3-79E8-F698-5CB1-0D2BFD5224BC}"/>
              </a:ext>
            </a:extLst>
          </p:cNvPr>
          <p:cNvSpPr txBox="1"/>
          <p:nvPr/>
        </p:nvSpPr>
        <p:spPr>
          <a:xfrm>
            <a:off x="235132" y="5952199"/>
            <a:ext cx="6096000" cy="584775"/>
          </a:xfrm>
          <a:prstGeom prst="rect">
            <a:avLst/>
          </a:prstGeom>
          <a:noFill/>
        </p:spPr>
        <p:txBody>
          <a:bodyPr wrap="square">
            <a:spAutoFit/>
          </a:bodyPr>
          <a:lstStyle/>
          <a:p>
            <a:pPr marL="228600" indent="-228600">
              <a:buAutoNum type="arabicPeriod"/>
            </a:pPr>
            <a:r>
              <a:rPr lang="da-DK" altLang="zh-CN" sz="800" dirty="0">
                <a:latin typeface="宋体" panose="02010600030101010101" pitchFamily="2" charset="-122"/>
                <a:ea typeface="宋体" panose="02010600030101010101" pitchFamily="2" charset="-122"/>
              </a:rPr>
              <a:t>Unsinn C, et al. Orphanet J Rare Dis, 2016,11(1):116.</a:t>
            </a:r>
          </a:p>
          <a:p>
            <a:pPr marL="228600" indent="-228600">
              <a:buAutoNum type="arabicPeriod"/>
            </a:pPr>
            <a:r>
              <a:rPr lang="da-DK" altLang="zh-CN" sz="800" dirty="0">
                <a:latin typeface="宋体" panose="02010600030101010101" pitchFamily="2" charset="-122"/>
                <a:ea typeface="宋体" panose="02010600030101010101" pitchFamily="2" charset="-122"/>
              </a:rPr>
              <a:t> Lu D, et al. Orphanet J Rare Dis, 2020,15(1):340. </a:t>
            </a:r>
          </a:p>
          <a:p>
            <a:pPr marL="228600" indent="-228600">
              <a:buAutoNum type="arabicPeriod"/>
            </a:pPr>
            <a:r>
              <a:rPr lang="da-DK" altLang="zh-CN" sz="800" dirty="0">
                <a:latin typeface="宋体" panose="02010600030101010101" pitchFamily="2" charset="-122"/>
                <a:ea typeface="宋体" panose="02010600030101010101" pitchFamily="2" charset="-122"/>
              </a:rPr>
              <a:t>Waisbren SE, et al. J Inherit Metab Dis, 2019,42(6):1176-1191. </a:t>
            </a:r>
          </a:p>
          <a:p>
            <a:pPr marL="228600" indent="-228600">
              <a:buAutoNum type="arabicPeriod"/>
            </a:pPr>
            <a:r>
              <a:rPr lang="da-DK" altLang="zh-CN" sz="800" dirty="0">
                <a:latin typeface="宋体" panose="02010600030101010101" pitchFamily="2" charset="-122"/>
                <a:ea typeface="宋体" panose="02010600030101010101" pitchFamily="2" charset="-122"/>
              </a:rPr>
              <a:t> Kido J, et al. Mol Genet Metab Rep. 2021, 7;27:100724.</a:t>
            </a:r>
            <a:endParaRPr lang="zh-CN" altLang="en-US" sz="800" dirty="0">
              <a:latin typeface="宋体" panose="02010600030101010101" pitchFamily="2" charset="-122"/>
              <a:ea typeface="宋体" panose="02010600030101010101" pitchFamily="2" charset="-122"/>
            </a:endParaRPr>
          </a:p>
        </p:txBody>
      </p:sp>
      <p:sp>
        <p:nvSpPr>
          <p:cNvPr id="6" name="流程图: 终止 5">
            <a:extLst>
              <a:ext uri="{FF2B5EF4-FFF2-40B4-BE49-F238E27FC236}">
                <a16:creationId xmlns:a16="http://schemas.microsoft.com/office/drawing/2014/main" id="{FBDCADCE-67F1-8389-F74B-D2416BEA5CCC}"/>
              </a:ext>
            </a:extLst>
          </p:cNvPr>
          <p:cNvSpPr/>
          <p:nvPr/>
        </p:nvSpPr>
        <p:spPr>
          <a:xfrm>
            <a:off x="296093" y="3608360"/>
            <a:ext cx="5503815" cy="1921014"/>
          </a:xfrm>
          <a:prstGeom prst="flowChartTermina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ts val="2000"/>
              </a:lnSpc>
            </a:pPr>
            <a:endParaRPr lang="en-US" altLang="zh-CN" sz="1050" dirty="0">
              <a:solidFill>
                <a:schemeClr val="tx1"/>
              </a:solidFill>
              <a:latin typeface="微软雅黑" panose="020B0503020204020204" pitchFamily="34" charset="-122"/>
              <a:ea typeface="微软雅黑" panose="020B0503020204020204" pitchFamily="34" charset="-122"/>
            </a:endParaRPr>
          </a:p>
          <a:p>
            <a:pPr marL="171450" lvl="0" indent="-171450">
              <a:lnSpc>
                <a:spcPts val="2000"/>
              </a:lnSpc>
              <a:buFont typeface="Wingdings" panose="05000000000000000000" pitchFamily="2" charset="2"/>
              <a:buChar char="l"/>
            </a:pPr>
            <a:r>
              <a:rPr lang="zh-CN" altLang="en-US" sz="1200" dirty="0">
                <a:solidFill>
                  <a:schemeClr val="tx1"/>
                </a:solidFill>
                <a:latin typeface="微软雅黑" panose="020B0503020204020204" pitchFamily="34" charset="-122"/>
                <a:ea typeface="微软雅黑" panose="020B0503020204020204" pitchFamily="34" charset="-122"/>
              </a:rPr>
              <a:t>是氮清除剂中较同类口服氮清除剂价格最便宜的药物</a:t>
            </a:r>
            <a:endParaRPr lang="en-US" altLang="zh-CN" sz="1200" dirty="0">
              <a:solidFill>
                <a:schemeClr val="tx1"/>
              </a:solidFill>
              <a:latin typeface="微软雅黑" panose="020B0503020204020204" pitchFamily="34" charset="-122"/>
              <a:ea typeface="微软雅黑" panose="020B0503020204020204" pitchFamily="34" charset="-122"/>
            </a:endParaRPr>
          </a:p>
          <a:p>
            <a:pPr lvl="0">
              <a:lnSpc>
                <a:spcPts val="2000"/>
              </a:lnSpc>
            </a:pPr>
            <a:r>
              <a:rPr lang="zh-CN" altLang="en-US" sz="1200" dirty="0">
                <a:solidFill>
                  <a:schemeClr val="tx1"/>
                </a:solidFill>
                <a:latin typeface="微软雅黑" panose="020B0503020204020204" pitchFamily="34" charset="-122"/>
                <a:ea typeface="微软雅黑" panose="020B0503020204020204" pitchFamily="34" charset="-122"/>
              </a:rPr>
              <a:t>（较其他同类年治疗费用便宜</a:t>
            </a:r>
            <a:r>
              <a:rPr lang="en-US" altLang="zh-CN" sz="1200" dirty="0">
                <a:solidFill>
                  <a:schemeClr val="tx1"/>
                </a:solidFill>
                <a:latin typeface="微软雅黑" panose="020B0503020204020204" pitchFamily="34" charset="-122"/>
                <a:ea typeface="微软雅黑" panose="020B0503020204020204" pitchFamily="34" charset="-122"/>
              </a:rPr>
              <a:t>30%</a:t>
            </a:r>
            <a:r>
              <a:rPr lang="zh-CN" altLang="en-US" sz="1200" dirty="0">
                <a:solidFill>
                  <a:schemeClr val="tx1"/>
                </a:solidFill>
                <a:latin typeface="微软雅黑" panose="020B0503020204020204" pitchFamily="34" charset="-122"/>
                <a:ea typeface="微软雅黑" panose="020B0503020204020204" pitchFamily="34" charset="-122"/>
              </a:rPr>
              <a:t>）可大幅降低医疗资源利用与费用</a:t>
            </a:r>
          </a:p>
          <a:p>
            <a:pPr marL="171450" lvl="0" indent="-171450">
              <a:lnSpc>
                <a:spcPts val="2000"/>
              </a:lnSpc>
              <a:buFont typeface="Wingdings" panose="05000000000000000000" pitchFamily="2" charset="2"/>
              <a:buChar char="l"/>
            </a:pPr>
            <a:r>
              <a:rPr lang="zh-CN"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早期使用氮清除剂，可以避免因血氨增高导致的智力障碍，</a:t>
            </a:r>
            <a:r>
              <a:rPr lang="zh-CN" altLang="zh-CN"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长期的规律服药可以保持正常的生长发育和智力状态，减轻社会和家庭的负担，</a:t>
            </a:r>
            <a:r>
              <a:rPr lang="zh-CN"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对社会影响的意义重大</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7" name="流程图: 终止 6">
            <a:extLst>
              <a:ext uri="{FF2B5EF4-FFF2-40B4-BE49-F238E27FC236}">
                <a16:creationId xmlns:a16="http://schemas.microsoft.com/office/drawing/2014/main" id="{220A57E7-BC50-D73F-9F7A-A2A28D7D691B}"/>
              </a:ext>
            </a:extLst>
          </p:cNvPr>
          <p:cNvSpPr/>
          <p:nvPr/>
        </p:nvSpPr>
        <p:spPr>
          <a:xfrm>
            <a:off x="6592389" y="3608360"/>
            <a:ext cx="5394957" cy="1921014"/>
          </a:xfrm>
          <a:prstGeom prst="flowChartTermina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0" indent="-171450">
              <a:lnSpc>
                <a:spcPts val="2000"/>
              </a:lnSpc>
              <a:buFont typeface="Wingdings" panose="05000000000000000000" pitchFamily="2" charset="2"/>
              <a:buChar char="l"/>
            </a:pP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相关疾病专家对此类疾病的诊疗形成规范；临床基因诊断的发展和普遍应用，大部分的患者可以得到明确诊断</a:t>
            </a:r>
            <a:endParaRPr lang="zh-CN" altLang="en-US" sz="1200" dirty="0">
              <a:solidFill>
                <a:schemeClr val="tx1"/>
              </a:solidFill>
              <a:latin typeface="微软雅黑" panose="020B0503020204020204" pitchFamily="34" charset="-122"/>
              <a:ea typeface="微软雅黑" panose="020B0503020204020204" pitchFamily="34" charset="-122"/>
            </a:endParaRPr>
          </a:p>
          <a:p>
            <a:pPr marL="171450" lvl="0" indent="-171450">
              <a:lnSpc>
                <a:spcPts val="2000"/>
              </a:lnSpc>
              <a:buFont typeface="Wingdings" panose="05000000000000000000" pitchFamily="2" charset="2"/>
              <a:buChar char="l"/>
            </a:pP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该类疾病为罕见病，患者数量少，大部分会登记管理；说明书适应症明确，</a:t>
            </a: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不存在临床滥用的可能性。</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
        <p:nvSpPr>
          <p:cNvPr id="5" name="流程图: 终止 4">
            <a:extLst>
              <a:ext uri="{FF2B5EF4-FFF2-40B4-BE49-F238E27FC236}">
                <a16:creationId xmlns:a16="http://schemas.microsoft.com/office/drawing/2014/main" id="{CB986A85-0878-E586-C840-EEA0FCB5E5CE}"/>
              </a:ext>
            </a:extLst>
          </p:cNvPr>
          <p:cNvSpPr/>
          <p:nvPr/>
        </p:nvSpPr>
        <p:spPr>
          <a:xfrm>
            <a:off x="6461760" y="1286848"/>
            <a:ext cx="5525586" cy="1689683"/>
          </a:xfrm>
          <a:prstGeom prst="flowChartTermina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0" indent="-171450">
              <a:lnSpc>
                <a:spcPts val="2000"/>
              </a:lnSpc>
              <a:buFont typeface="Wingdings" panose="05000000000000000000" pitchFamily="2" charset="2"/>
              <a:buChar char="l"/>
            </a:pP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目前国家医保</a:t>
            </a: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目录内无口服的氮清除剂药品</a:t>
            </a:r>
            <a:endParaRPr lang="zh-CN" altLang="en-US" sz="1200" b="1" dirty="0">
              <a:solidFill>
                <a:srgbClr val="FF0000"/>
              </a:solidFill>
              <a:latin typeface="微软雅黑" panose="020B0503020204020204" pitchFamily="34" charset="-122"/>
              <a:ea typeface="微软雅黑" panose="020B0503020204020204" pitchFamily="34" charset="-122"/>
            </a:endParaRPr>
          </a:p>
          <a:p>
            <a:pPr marL="171450" lvl="0" indent="-171450">
              <a:lnSpc>
                <a:spcPts val="2000"/>
              </a:lnSpc>
              <a:buFont typeface="Wingdings" panose="05000000000000000000" pitchFamily="2" charset="2"/>
              <a:buChar char="l"/>
            </a:pPr>
            <a:r>
              <a:rPr lang="zh-CN" altLang="en-US" sz="1200" dirty="0">
                <a:solidFill>
                  <a:schemeClr val="tx1"/>
                </a:solidFill>
                <a:latin typeface="微软雅黑" panose="020B0503020204020204" pitchFamily="34" charset="-122"/>
                <a:ea typeface="微软雅黑" panose="020B0503020204020204" pitchFamily="34" charset="-122"/>
              </a:rPr>
              <a:t>苯丁酸钠涵盖了</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国家第一批罕见病目录</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中</a:t>
            </a:r>
            <a:r>
              <a:rPr lang="en-US" altLang="zh-CN" sz="1200" b="1" dirty="0">
                <a:solidFill>
                  <a:srgbClr val="FF0000"/>
                </a:solidFill>
                <a:latin typeface="微软雅黑" panose="020B0503020204020204" pitchFamily="34" charset="-122"/>
                <a:ea typeface="微软雅黑" panose="020B0503020204020204" pitchFamily="34" charset="-122"/>
              </a:rPr>
              <a:t>5</a:t>
            </a:r>
            <a:r>
              <a:rPr lang="zh-CN" altLang="en-US" sz="1200" b="1" dirty="0">
                <a:solidFill>
                  <a:srgbClr val="FF0000"/>
                </a:solidFill>
                <a:latin typeface="微软雅黑" panose="020B0503020204020204" pitchFamily="34" charset="-122"/>
                <a:ea typeface="微软雅黑" panose="020B0503020204020204" pitchFamily="34" charset="-122"/>
              </a:rPr>
              <a:t>个常见</a:t>
            </a:r>
            <a:r>
              <a:rPr lang="en-US" altLang="zh-CN" sz="1200" b="1" dirty="0">
                <a:solidFill>
                  <a:srgbClr val="FF0000"/>
                </a:solidFill>
                <a:latin typeface="微软雅黑" panose="020B0503020204020204" pitchFamily="34" charset="-122"/>
                <a:ea typeface="微软雅黑" panose="020B0503020204020204" pitchFamily="34" charset="-122"/>
              </a:rPr>
              <a:t>UCDs</a:t>
            </a:r>
            <a:r>
              <a:rPr lang="zh-CN" altLang="en-US" sz="1200" b="1" dirty="0">
                <a:solidFill>
                  <a:srgbClr val="FF0000"/>
                </a:solidFill>
                <a:latin typeface="微软雅黑" panose="020B0503020204020204" pitchFamily="34" charset="-122"/>
                <a:ea typeface="微软雅黑" panose="020B0503020204020204" pitchFamily="34" charset="-122"/>
              </a:rPr>
              <a:t>适应症</a:t>
            </a:r>
          </a:p>
          <a:p>
            <a:pPr marL="171450" lvl="0" indent="-171450">
              <a:lnSpc>
                <a:spcPts val="2000"/>
              </a:lnSpc>
              <a:buFont typeface="Wingdings" panose="05000000000000000000" pitchFamily="2" charset="2"/>
              <a:buChar char="l"/>
            </a:pPr>
            <a:r>
              <a:rPr lang="en-US" altLang="zh-CN" sz="1200" dirty="0">
                <a:solidFill>
                  <a:schemeClr val="tx1"/>
                </a:solidFill>
                <a:latin typeface="微软雅黑" panose="020B0503020204020204" pitchFamily="34" charset="-122"/>
                <a:ea typeface="微软雅黑" panose="020B0503020204020204" pitchFamily="34" charset="-122"/>
              </a:rPr>
              <a:t>3</a:t>
            </a:r>
            <a:r>
              <a:rPr lang="zh-CN" altLang="en-US" sz="1200" dirty="0">
                <a:solidFill>
                  <a:schemeClr val="tx1"/>
                </a:solidFill>
                <a:latin typeface="微软雅黑" panose="020B0503020204020204" pitchFamily="34" charset="-122"/>
                <a:ea typeface="微软雅黑" panose="020B0503020204020204" pitchFamily="34" charset="-122"/>
              </a:rPr>
              <a:t>个不同剂量药匙，相对于苯丁酸甘油酯需要预留剂量，</a:t>
            </a:r>
            <a:r>
              <a:rPr lang="zh-CN" altLang="en-US" sz="1200" b="1" dirty="0">
                <a:solidFill>
                  <a:srgbClr val="FF0000"/>
                </a:solidFill>
                <a:latin typeface="微软雅黑" panose="020B0503020204020204" pitchFamily="34" charset="-122"/>
                <a:ea typeface="微软雅黑" panose="020B0503020204020204" pitchFamily="34" charset="-122"/>
              </a:rPr>
              <a:t>更切合与临床实际，精准给药</a:t>
            </a:r>
          </a:p>
        </p:txBody>
      </p:sp>
      <p:sp>
        <p:nvSpPr>
          <p:cNvPr id="8" name="文本框 7">
            <a:extLst>
              <a:ext uri="{FF2B5EF4-FFF2-40B4-BE49-F238E27FC236}">
                <a16:creationId xmlns:a16="http://schemas.microsoft.com/office/drawing/2014/main" id="{F0BC8555-135D-10D3-109C-F0DD2E8D555F}"/>
              </a:ext>
            </a:extLst>
          </p:cNvPr>
          <p:cNvSpPr txBox="1"/>
          <p:nvPr/>
        </p:nvSpPr>
        <p:spPr>
          <a:xfrm>
            <a:off x="1323705" y="1273451"/>
            <a:ext cx="3457302"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所</a:t>
            </a:r>
            <a:r>
              <a:rPr lang="zh-CN" altLang="zh-CN" sz="1400" b="1" dirty="0">
                <a:latin typeface="微软雅黑" panose="020B0503020204020204" pitchFamily="34" charset="-122"/>
                <a:ea typeface="微软雅黑" panose="020B0503020204020204" pitchFamily="34" charset="-122"/>
              </a:rPr>
              <a:t>治疗疾病对公共健康的影响</a:t>
            </a:r>
            <a:endParaRPr lang="zh-CN" altLang="en-US" sz="14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CB700754-B090-A0DD-930B-C994AC4AA4F3}"/>
              </a:ext>
            </a:extLst>
          </p:cNvPr>
          <p:cNvSpPr txBox="1"/>
          <p:nvPr/>
        </p:nvSpPr>
        <p:spPr>
          <a:xfrm>
            <a:off x="7715794" y="1273450"/>
            <a:ext cx="3457302" cy="307777"/>
          </a:xfrm>
          <a:prstGeom prst="rect">
            <a:avLst/>
          </a:prstGeom>
          <a:noFill/>
        </p:spPr>
        <p:txBody>
          <a:bodyPr wrap="square" rtlCol="0">
            <a:spAutoFit/>
          </a:bodyPr>
          <a:lstStyle/>
          <a:p>
            <a:pPr lvl="0" algn="ctr"/>
            <a:r>
              <a:rPr lang="zh-CN" altLang="en-US" sz="1400" b="1" dirty="0">
                <a:latin typeface="微软雅黑" panose="020B0503020204020204" pitchFamily="34" charset="-122"/>
                <a:ea typeface="微软雅黑" panose="020B0503020204020204" pitchFamily="34" charset="-122"/>
              </a:rPr>
              <a:t>弥补药品目录短板</a:t>
            </a:r>
          </a:p>
        </p:txBody>
      </p:sp>
      <p:sp>
        <p:nvSpPr>
          <p:cNvPr id="11" name="文本框 10">
            <a:extLst>
              <a:ext uri="{FF2B5EF4-FFF2-40B4-BE49-F238E27FC236}">
                <a16:creationId xmlns:a16="http://schemas.microsoft.com/office/drawing/2014/main" id="{9EDA79AD-3F8F-33C7-350D-5471ADBD4915}"/>
              </a:ext>
            </a:extLst>
          </p:cNvPr>
          <p:cNvSpPr txBox="1"/>
          <p:nvPr/>
        </p:nvSpPr>
        <p:spPr>
          <a:xfrm>
            <a:off x="1166949" y="3626447"/>
            <a:ext cx="3457302"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符合商保基本的原则</a:t>
            </a:r>
          </a:p>
        </p:txBody>
      </p:sp>
      <p:sp>
        <p:nvSpPr>
          <p:cNvPr id="12" name="文本框 11">
            <a:extLst>
              <a:ext uri="{FF2B5EF4-FFF2-40B4-BE49-F238E27FC236}">
                <a16:creationId xmlns:a16="http://schemas.microsoft.com/office/drawing/2014/main" id="{B1F6AC23-BBAF-8EB4-61AD-1823CA918CDB}"/>
              </a:ext>
            </a:extLst>
          </p:cNvPr>
          <p:cNvSpPr txBox="1"/>
          <p:nvPr/>
        </p:nvSpPr>
        <p:spPr>
          <a:xfrm>
            <a:off x="7715794" y="3608360"/>
            <a:ext cx="3457302" cy="307777"/>
          </a:xfrm>
          <a:prstGeom prst="rect">
            <a:avLst/>
          </a:prstGeom>
          <a:no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符合商保基本的原则</a:t>
            </a:r>
          </a:p>
        </p:txBody>
      </p:sp>
    </p:spTree>
    <p:custDataLst>
      <p:tags r:id="rId1"/>
    </p:custDataLst>
    <p:extLst>
      <p:ext uri="{BB962C8B-B14F-4D97-AF65-F5344CB8AC3E}">
        <p14:creationId xmlns:p14="http://schemas.microsoft.com/office/powerpoint/2010/main" val="1628268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3016</TotalTime>
  <Words>2082</Words>
  <Application>Microsoft Office PowerPoint</Application>
  <PresentationFormat>宽屏</PresentationFormat>
  <Paragraphs>193</Paragraphs>
  <Slides>10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等线</vt:lpstr>
      <vt:lpstr>等线 Light</vt:lpstr>
      <vt:lpstr>宋体</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兰俊方</cp:lastModifiedBy>
  <cp:revision>254</cp:revision>
  <dcterms:created xsi:type="dcterms:W3CDTF">2021-12-13T08:44:01Z</dcterms:created>
  <dcterms:modified xsi:type="dcterms:W3CDTF">2025-07-19T03:20:43Z</dcterms:modified>
</cp:coreProperties>
</file>