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1817" r:id="rId2"/>
    <p:sldId id="1864" r:id="rId3"/>
    <p:sldId id="1818" r:id="rId4"/>
    <p:sldId id="1856" r:id="rId5"/>
    <p:sldId id="1860" r:id="rId6"/>
    <p:sldId id="1858" r:id="rId7"/>
    <p:sldId id="1859" r:id="rId8"/>
    <p:sldId id="1862" r:id="rId9"/>
    <p:sldId id="1863" r:id="rId10"/>
    <p:sldId id="1846" r:id="rId11"/>
    <p:sldId id="1865" r:id="rId12"/>
    <p:sldId id="435" r:id="rId13"/>
  </p:sldIdLst>
  <p:sldSz cx="12192000" cy="6858000"/>
  <p:notesSz cx="6735763" cy="9866313"/>
  <p:embeddedFontLst>
    <p:embeddedFont>
      <p:font typeface="等线" panose="02010600030101010101" pitchFamily="2" charset="-122"/>
      <p:regular r:id="rId15"/>
      <p:bold r:id="rId16"/>
    </p:embeddedFont>
    <p:embeddedFont>
      <p:font typeface="微软雅黑" panose="020B0503020204020204" pitchFamily="34" charset="-122"/>
      <p:regular r:id="rId17"/>
      <p:bold r:id="rId18"/>
    </p:embeddedFont>
    <p:embeddedFont>
      <p:font typeface="楷体" panose="02010609060101010101" pitchFamily="49" charset="-122"/>
      <p:regular r:id="rId19"/>
    </p:embeddedFont>
    <p:embeddedFont>
      <p:font typeface="华文楷体" panose="02010600040101010101" pitchFamily="2" charset="-122"/>
      <p:regular r:id="rId20"/>
    </p:embeddedFont>
    <p:embeddedFont>
      <p:font typeface="微软雅黑 Light" panose="020B0502040204020203" pitchFamily="34" charset="-122"/>
      <p:regular r:id="rId21"/>
    </p:embeddedFont>
    <p:embeddedFont>
      <p:font typeface="隶书" panose="02010509060101010101" pitchFamily="49" charset="-122"/>
      <p:regular r:id="rId22"/>
    </p:embeddedFont>
    <p:embeddedFont>
      <p:font typeface="Calibri" panose="020F0502020204030204" pitchFamily="34" charset="0"/>
      <p:regular r:id="rId23"/>
      <p:bold r:id="rId24"/>
      <p:italic r:id="rId25"/>
      <p:boldItalic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qian2@bjhanmi.local" initials="z" lastIdx="2" clrIdx="0">
    <p:extLst>
      <p:ext uri="{19B8F6BF-5375-455C-9EA6-DF929625EA0E}">
        <p15:presenceInfo xmlns:p15="http://schemas.microsoft.com/office/powerpoint/2012/main" userId="S-1-5-21-35900675-2774970582-3952259933-7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EDFC"/>
    <a:srgbClr val="13446E"/>
    <a:srgbClr val="FDEFE6"/>
    <a:srgbClr val="002060"/>
    <a:srgbClr val="133E68"/>
    <a:srgbClr val="EDF7FE"/>
    <a:srgbClr val="005BAB"/>
    <a:srgbClr val="595959"/>
    <a:srgbClr val="092B6F"/>
    <a:srgbClr val="B71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3775" autoAdjust="0"/>
  </p:normalViewPr>
  <p:slideViewPr>
    <p:cSldViewPr snapToGrid="0">
      <p:cViewPr varScale="1">
        <p:scale>
          <a:sx n="78" d="100"/>
          <a:sy n="78" d="100"/>
        </p:scale>
        <p:origin x="13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___1.xlsx"/><Relationship Id="rId4" Type="http://schemas.openxmlformats.org/officeDocument/2006/relationships/image" Target="../media/image7.svg"/></Relationships>
</file>

<file path=ppt/charts/_rels/chart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package" Target="../embeddings/Microsoft_Excel____2.xlsx"/><Relationship Id="rId4" Type="http://schemas.openxmlformats.org/officeDocument/2006/relationships/image" Target="../media/image9.svg"/></Relationships>
</file>

<file path=ppt/charts/_rels/chart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package" Target="../embeddings/Microsoft_Excel____3.xlsx"/><Relationship Id="rId4" Type="http://schemas.openxmlformats.org/officeDocument/2006/relationships/image" Target="../media/image11.svg"/></Relationships>
</file>

<file path=ppt/charts/_rels/chart4.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package" Target="../embeddings/Microsoft_Excel____4.xlsx"/><Relationship Id="rId4" Type="http://schemas.openxmlformats.org/officeDocument/2006/relationships/image" Target="../media/image17.svg"/></Relationships>
</file>

<file path=ppt/charts/_rels/chart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package" Target="../embeddings/Microsoft_Excel____5.xlsx"/><Relationship Id="rId4" Type="http://schemas.openxmlformats.org/officeDocument/2006/relationships/image" Target="../media/image17.svg"/></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 Id="rId6" Type="http://schemas.openxmlformats.org/officeDocument/2006/relationships/image" Target="../media/image24.svg"/><Relationship Id="rId5" Type="http://schemas.openxmlformats.org/officeDocument/2006/relationships/image" Target="../media/image18.png"/><Relationship Id="rId4" Type="http://schemas.openxmlformats.org/officeDocument/2006/relationships/image" Target="../media/image22.sv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-20.05</c:v>
                </c:pt>
                <c:pt idx="1">
                  <c:v>-11.82</c:v>
                </c:pt>
              </c:numCache>
            </c:numRef>
          </c:val>
          <c:extLst xmlns:c16r2="http://schemas.microsoft.com/office/drawing/2015/06/chart">
            <c:ext xmlns:c16="http://schemas.microsoft.com/office/drawing/2014/chart" uri="{C3380CC4-5D6E-409C-BE32-E72D297353CC}">
              <c16:uniqueId val="{00000001-9BB7-4C08-8523-807ADD5C9F7E}"/>
            </c:ext>
          </c:extLst>
        </c:ser>
        <c:dLbls>
          <c:showLegendKey val="0"/>
          <c:showVal val="0"/>
          <c:showCatName val="0"/>
          <c:showSerName val="0"/>
          <c:showPercent val="0"/>
          <c:showBubbleSize val="0"/>
        </c:dLbls>
        <c:gapWidth val="50"/>
        <c:axId val="582994864"/>
        <c:axId val="583003568"/>
      </c:barChart>
      <c:catAx>
        <c:axId val="582994864"/>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zh-CN"/>
          </a:p>
        </c:txPr>
        <c:crossAx val="583003568"/>
        <c:crosses val="autoZero"/>
        <c:auto val="1"/>
        <c:lblAlgn val="ctr"/>
        <c:lblOffset val="100"/>
        <c:noMultiLvlLbl val="0"/>
      </c:catAx>
      <c:valAx>
        <c:axId val="583003568"/>
        <c:scaling>
          <c:orientation val="minMax"/>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582994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-8.9499999999999993</c:v>
                </c:pt>
                <c:pt idx="1">
                  <c:v>-6.36</c:v>
                </c:pt>
              </c:numCache>
            </c:numRef>
          </c:val>
          <c:extLst xmlns:c16r2="http://schemas.microsoft.com/office/drawing/2015/06/chart">
            <c:ext xmlns:c16="http://schemas.microsoft.com/office/drawing/2014/chart" uri="{C3380CC4-5D6E-409C-BE32-E72D297353CC}">
              <c16:uniqueId val="{00000000-7C19-48A1-99B4-7DA2BDA2EF45}"/>
            </c:ext>
          </c:extLst>
        </c:ser>
        <c:dLbls>
          <c:showLegendKey val="0"/>
          <c:showVal val="0"/>
          <c:showCatName val="0"/>
          <c:showSerName val="0"/>
          <c:showPercent val="0"/>
          <c:showBubbleSize val="0"/>
        </c:dLbls>
        <c:gapWidth val="50"/>
        <c:axId val="1081369472"/>
        <c:axId val="1081364576"/>
      </c:barChart>
      <c:catAx>
        <c:axId val="1081369472"/>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zh-CN"/>
          </a:p>
        </c:txPr>
        <c:crossAx val="1081364576"/>
        <c:crosses val="autoZero"/>
        <c:auto val="1"/>
        <c:lblAlgn val="ctr"/>
        <c:lblOffset val="100"/>
        <c:noMultiLvlLbl val="0"/>
      </c:catAx>
      <c:valAx>
        <c:axId val="1081364576"/>
        <c:scaling>
          <c:orientation val="minMax"/>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813694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-12.2</c:v>
                </c:pt>
                <c:pt idx="1">
                  <c:v>-8.9</c:v>
                </c:pt>
              </c:numCache>
            </c:numRef>
          </c:val>
          <c:extLst xmlns:c16r2="http://schemas.microsoft.com/office/drawing/2015/06/chart">
            <c:ext xmlns:c16="http://schemas.microsoft.com/office/drawing/2014/chart" uri="{C3380CC4-5D6E-409C-BE32-E72D297353CC}">
              <c16:uniqueId val="{00000000-CCD3-48A2-A21D-F77FA6EE8F4B}"/>
            </c:ext>
          </c:extLst>
        </c:ser>
        <c:dLbls>
          <c:showLegendKey val="0"/>
          <c:showVal val="0"/>
          <c:showCatName val="0"/>
          <c:showSerName val="0"/>
          <c:showPercent val="0"/>
          <c:showBubbleSize val="0"/>
        </c:dLbls>
        <c:gapWidth val="50"/>
        <c:axId val="1081375456"/>
        <c:axId val="1081376000"/>
      </c:barChart>
      <c:catAx>
        <c:axId val="1081375456"/>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zh-CN"/>
          </a:p>
        </c:txPr>
        <c:crossAx val="1081376000"/>
        <c:crosses val="autoZero"/>
        <c:auto val="1"/>
        <c:lblAlgn val="ctr"/>
        <c:lblOffset val="100"/>
        <c:noMultiLvlLbl val="0"/>
      </c:catAx>
      <c:valAx>
        <c:axId val="1081376000"/>
        <c:scaling>
          <c:orientation val="minMax"/>
          <c:min val="-16"/>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813754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卒中</c:v>
                </c:pt>
                <c:pt idx="1">
                  <c:v>总体
心血管事件</c:v>
                </c:pt>
                <c:pt idx="2">
                  <c:v>心肌梗死</c:v>
                </c:pt>
                <c:pt idx="3">
                  <c:v>全因
死亡风险</c:v>
                </c:pt>
              </c:strCache>
            </c:strRef>
          </c:cat>
          <c:val>
            <c:numRef>
              <c:f>Sheet1!$B$2:$B$5</c:f>
              <c:numCache>
                <c:formatCode>0%</c:formatCode>
                <c:ptCount val="4"/>
                <c:pt idx="0">
                  <c:v>-0.16</c:v>
                </c:pt>
                <c:pt idx="1">
                  <c:v>-0.1</c:v>
                </c:pt>
                <c:pt idx="2">
                  <c:v>-0.09</c:v>
                </c:pt>
                <c:pt idx="3">
                  <c:v>-0.05</c:v>
                </c:pt>
              </c:numCache>
            </c:numRef>
          </c:val>
          <c:extLst xmlns:c16r2="http://schemas.microsoft.com/office/drawing/2015/06/chart">
            <c:ext xmlns:c16="http://schemas.microsoft.com/office/drawing/2014/chart" uri="{C3380CC4-5D6E-409C-BE32-E72D297353CC}">
              <c16:uniqueId val="{00000000-1FEF-465E-8762-CEF782553C41}"/>
            </c:ext>
          </c:extLst>
        </c:ser>
        <c:dLbls>
          <c:showLegendKey val="0"/>
          <c:showVal val="0"/>
          <c:showCatName val="0"/>
          <c:showSerName val="0"/>
          <c:showPercent val="0"/>
          <c:showBubbleSize val="0"/>
        </c:dLbls>
        <c:gapWidth val="50"/>
        <c:axId val="1081370560"/>
        <c:axId val="1081371648"/>
      </c:barChart>
      <c:catAx>
        <c:axId val="1081370560"/>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zh-CN"/>
          </a:p>
        </c:txPr>
        <c:crossAx val="1081371648"/>
        <c:crosses val="autoZero"/>
        <c:auto val="1"/>
        <c:lblAlgn val="ctr"/>
        <c:lblOffset val="100"/>
        <c:noMultiLvlLbl val="0"/>
      </c:catAx>
      <c:valAx>
        <c:axId val="1081371648"/>
        <c:scaling>
          <c:orientation val="minMax"/>
        </c:scaling>
        <c:delete val="0"/>
        <c:axPos val="l"/>
        <c:numFmt formatCode="0%"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1081370560"/>
        <c:crosses val="autoZero"/>
        <c:crossBetween val="between"/>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dLbl>
              <c:idx val="2"/>
              <c:layout>
                <c:manualLayout>
                  <c:x val="0"/>
                  <c:y val="1.5291652142607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1E3-4005-9A44-81B65922BCB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LVMI</c:v>
                </c:pt>
                <c:pt idx="1">
                  <c:v>PWT</c:v>
                </c:pt>
                <c:pt idx="2">
                  <c:v>ST</c:v>
                </c:pt>
                <c:pt idx="3">
                  <c:v>RWT</c:v>
                </c:pt>
              </c:strCache>
            </c:strRef>
          </c:cat>
          <c:val>
            <c:numRef>
              <c:f>Sheet1!$B$2:$B$5</c:f>
              <c:numCache>
                <c:formatCode>0.0%</c:formatCode>
                <c:ptCount val="4"/>
                <c:pt idx="0">
                  <c:v>-0.13900000000000001</c:v>
                </c:pt>
                <c:pt idx="1">
                  <c:v>-0.11600000000000001</c:v>
                </c:pt>
                <c:pt idx="2">
                  <c:v>-0.13</c:v>
                </c:pt>
                <c:pt idx="3">
                  <c:v>-6.6000000000000003E-2</c:v>
                </c:pt>
              </c:numCache>
            </c:numRef>
          </c:val>
          <c:extLst xmlns:c16r2="http://schemas.microsoft.com/office/drawing/2015/06/chart">
            <c:ext xmlns:c16="http://schemas.microsoft.com/office/drawing/2014/chart" uri="{C3380CC4-5D6E-409C-BE32-E72D297353CC}">
              <c16:uniqueId val="{00000000-9A05-45C9-9E70-516C03D02671}"/>
            </c:ext>
          </c:extLst>
        </c:ser>
        <c:dLbls>
          <c:showLegendKey val="0"/>
          <c:showVal val="0"/>
          <c:showCatName val="0"/>
          <c:showSerName val="0"/>
          <c:showPercent val="0"/>
          <c:showBubbleSize val="0"/>
        </c:dLbls>
        <c:gapWidth val="50"/>
        <c:axId val="1081379808"/>
        <c:axId val="1081372192"/>
      </c:barChart>
      <c:catAx>
        <c:axId val="1081379808"/>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1081372192"/>
        <c:crosses val="autoZero"/>
        <c:auto val="1"/>
        <c:lblAlgn val="ctr"/>
        <c:lblOffset val="100"/>
        <c:noMultiLvlLbl val="0"/>
      </c:catAx>
      <c:valAx>
        <c:axId val="1081372192"/>
        <c:scaling>
          <c:orientation val="minMax"/>
        </c:scaling>
        <c:delete val="0"/>
        <c:axPos val="l"/>
        <c:numFmt formatCode="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1081379808"/>
        <c:crosses val="autoZero"/>
        <c:crossBetween val="between"/>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列1</c:v>
                </c:pt>
              </c:strCache>
            </c:strRef>
          </c:tx>
          <c:spPr>
            <a:solidFill>
              <a:schemeClr val="bg1">
                <a:lumMod val="85000"/>
              </a:schemeClr>
            </a:solidFill>
            <a:ln>
              <a:noFill/>
            </a:ln>
            <a:effectLst/>
          </c:spPr>
          <c:invertIfNegative val="0"/>
          <c:cat>
            <c:strRef>
              <c:f>Sheet1!$A$2:$A$3</c:f>
              <c:strCache>
                <c:ptCount val="2"/>
                <c:pt idx="0">
                  <c:v>尿酸水平降低</c:v>
                </c:pt>
                <c:pt idx="1">
                  <c:v>尿蛋白水平降低</c:v>
                </c:pt>
              </c:strCache>
            </c:strRef>
          </c:cat>
          <c:val>
            <c:numRef>
              <c:f>Sheet1!$B$2:$B$3</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0-8756-4A99-8235-CDA823A14F0E}"/>
            </c:ext>
          </c:extLst>
        </c:ser>
        <c:ser>
          <c:idx val="1"/>
          <c:order val="1"/>
          <c:tx>
            <c:strRef>
              <c:f>Sheet1!$C$1</c:f>
              <c:strCache>
                <c:ptCount val="1"/>
                <c:pt idx="0">
                  <c:v>列2</c:v>
                </c:pt>
              </c:strCache>
            </c:strRef>
          </c:tx>
          <c:spPr>
            <a:solidFill>
              <a:srgbClr val="134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尿酸水平降低</c:v>
                </c:pt>
                <c:pt idx="1">
                  <c:v>尿蛋白水平降低</c:v>
                </c:pt>
              </c:strCache>
            </c:strRef>
          </c:cat>
          <c:val>
            <c:numRef>
              <c:f>Sheet1!$C$2:$C$3</c:f>
              <c:numCache>
                <c:formatCode>0.0%</c:formatCode>
                <c:ptCount val="2"/>
                <c:pt idx="0">
                  <c:v>0.73599999999999999</c:v>
                </c:pt>
                <c:pt idx="1">
                  <c:v>0.874</c:v>
                </c:pt>
              </c:numCache>
            </c:numRef>
          </c:val>
          <c:extLst xmlns:c16r2="http://schemas.microsoft.com/office/drawing/2015/06/chart">
            <c:ext xmlns:c16="http://schemas.microsoft.com/office/drawing/2014/chart" uri="{C3380CC4-5D6E-409C-BE32-E72D297353CC}">
              <c16:uniqueId val="{00000001-8756-4A99-8235-CDA823A14F0E}"/>
            </c:ext>
          </c:extLst>
        </c:ser>
        <c:dLbls>
          <c:showLegendKey val="0"/>
          <c:showVal val="0"/>
          <c:showCatName val="0"/>
          <c:showSerName val="0"/>
          <c:showPercent val="0"/>
          <c:showBubbleSize val="0"/>
        </c:dLbls>
        <c:gapWidth val="80"/>
        <c:overlap val="100"/>
        <c:axId val="1081365664"/>
        <c:axId val="1081366208"/>
      </c:barChart>
      <c:catAx>
        <c:axId val="1081365664"/>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1081366208"/>
        <c:crosses val="autoZero"/>
        <c:auto val="1"/>
        <c:lblAlgn val="ctr"/>
        <c:lblOffset val="100"/>
        <c:noMultiLvlLbl val="0"/>
      </c:catAx>
      <c:valAx>
        <c:axId val="10813662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1081365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27173158837206E-2"/>
          <c:y val="2.3437498558224745E-2"/>
          <c:w val="0.86270027381319769"/>
          <c:h val="0.94843750317190556"/>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c:spPr>
          <c:invertIfNegative val="0"/>
          <c:pictureOptions>
            <c:pictureFormat val="stack"/>
          </c:pictureOptions>
          <c:dPt>
            <c:idx val="1"/>
            <c:invertIfNegative val="0"/>
            <c:bubble3D val="0"/>
            <c:spPr>
              <a:blipFill>
                <a:blip xmlns:r="http://schemas.openxmlformats.org/officeDocument/2006/relationships" r:embed="rId5">
                  <a:extLst>
                    <a:ext uri="{96DAC541-7B7A-43D3-8B79-37D633B846F1}">
                      <asvg:svgBlip xmlns:asvg="http://schemas.microsoft.com/office/drawing/2016/SVG/main" xmlns:c16r2="http://schemas.microsoft.com/office/drawing/2015/06/chart" xmlns="" r:embed="rId6"/>
                    </a:ext>
                  </a:extLst>
                </a:blip>
                <a:stretch>
                  <a:fillRect/>
                </a:stretch>
              </a:blipFill>
              <a:ln>
                <a:noFill/>
              </a:ln>
              <a:effectLst/>
            </c:spPr>
            <c:pictureOptions>
              <c:pictureFormat val="stack"/>
            </c:pictureOptions>
            <c:extLst xmlns:c16r2="http://schemas.microsoft.com/office/drawing/2015/06/chart">
              <c:ext xmlns:c16="http://schemas.microsoft.com/office/drawing/2014/chart" uri="{C3380CC4-5D6E-409C-BE32-E72D297353CC}">
                <c16:uniqueId val="{00000006-7268-48A6-924C-055E26DCD7C8}"/>
              </c:ext>
            </c:extLst>
          </c:dPt>
          <c:cat>
            <c:strRef>
              <c:f>Sheet1!$A$2:$A$3</c:f>
              <c:strCache>
                <c:ptCount val="2"/>
                <c:pt idx="0">
                  <c:v>类别 1</c:v>
                </c:pt>
                <c:pt idx="1">
                  <c:v>类别 2</c:v>
                </c:pt>
              </c:strCache>
            </c:strRef>
          </c:cat>
          <c:val>
            <c:numRef>
              <c:f>Sheet1!$B$2:$B$3</c:f>
              <c:numCache>
                <c:formatCode>General</c:formatCode>
                <c:ptCount val="2"/>
                <c:pt idx="0">
                  <c:v>60</c:v>
                </c:pt>
                <c:pt idx="1">
                  <c:v>30</c:v>
                </c:pt>
              </c:numCache>
            </c:numRef>
          </c:val>
          <c:extLst xmlns:c16r2="http://schemas.microsoft.com/office/drawing/2015/06/chart">
            <c:ext xmlns:c16="http://schemas.microsoft.com/office/drawing/2014/chart" uri="{C3380CC4-5D6E-409C-BE32-E72D297353CC}">
              <c16:uniqueId val="{00000000-7268-48A6-924C-055E26DCD7C8}"/>
            </c:ext>
          </c:extLst>
        </c:ser>
        <c:dLbls>
          <c:showLegendKey val="0"/>
          <c:showVal val="0"/>
          <c:showCatName val="0"/>
          <c:showSerName val="0"/>
          <c:showPercent val="0"/>
          <c:showBubbleSize val="0"/>
        </c:dLbls>
        <c:gapWidth val="50"/>
        <c:axId val="1081373824"/>
        <c:axId val="1081377088"/>
      </c:barChart>
      <c:catAx>
        <c:axId val="1081373824"/>
        <c:scaling>
          <c:orientation val="minMax"/>
        </c:scaling>
        <c:delete val="1"/>
        <c:axPos val="b"/>
        <c:numFmt formatCode="General" sourceLinked="1"/>
        <c:majorTickMark val="none"/>
        <c:minorTickMark val="none"/>
        <c:tickLblPos val="nextTo"/>
        <c:crossAx val="1081377088"/>
        <c:crosses val="autoZero"/>
        <c:auto val="1"/>
        <c:lblAlgn val="ctr"/>
        <c:lblOffset val="100"/>
        <c:noMultiLvlLbl val="0"/>
      </c:catAx>
      <c:valAx>
        <c:axId val="1081377088"/>
        <c:scaling>
          <c:orientation val="minMax"/>
        </c:scaling>
        <c:delete val="1"/>
        <c:axPos val="l"/>
        <c:numFmt formatCode="General" sourceLinked="1"/>
        <c:majorTickMark val="none"/>
        <c:minorTickMark val="none"/>
        <c:tickLblPos val="nextTo"/>
        <c:crossAx val="1081373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7">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D5E47EE-0D94-401A-9152-753C1091B91C}"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CAD7948-6C5D-40C0-9596-E783F25935BC}" type="slidenum">
              <a:rPr lang="zh-CN" altLang="en-US" smtClean="0"/>
              <a:t>‹#›</a:t>
            </a:fld>
            <a:endParaRPr lang="zh-CN" altLang="en-US"/>
          </a:p>
        </p:txBody>
      </p:sp>
    </p:spTree>
    <p:extLst>
      <p:ext uri="{BB962C8B-B14F-4D97-AF65-F5344CB8AC3E}">
        <p14:creationId xmlns:p14="http://schemas.microsoft.com/office/powerpoint/2010/main" val="4397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中国</a:t>
            </a:r>
            <a:r>
              <a:rPr lang="en-US" altLang="zh-CN" sz="1200" dirty="0"/>
              <a:t>Ⅲ</a:t>
            </a:r>
            <a:r>
              <a:rPr lang="zh-CN" altLang="en-US" sz="1200" dirty="0"/>
              <a:t>期临床试验（</a:t>
            </a:r>
            <a:r>
              <a:rPr lang="en-US" altLang="zh-CN" sz="1200" dirty="0"/>
              <a:t>303</a:t>
            </a:r>
            <a:r>
              <a:rPr lang="zh-CN" altLang="en-US" sz="1200" dirty="0"/>
              <a:t>）：一项多中心，开放，单臂，平行的试验，共纳入</a:t>
            </a:r>
            <a:r>
              <a:rPr lang="en-US" altLang="zh-CN" sz="1200" dirty="0"/>
              <a:t>5</a:t>
            </a:r>
            <a:r>
              <a:rPr lang="zh-CN" altLang="en-US" sz="1200" dirty="0"/>
              <a:t>个研究中心</a:t>
            </a:r>
            <a:r>
              <a:rPr lang="en-US" altLang="zh-CN" sz="1200" dirty="0"/>
              <a:t>91</a:t>
            </a:r>
            <a:r>
              <a:rPr lang="zh-CN" altLang="en-US" sz="1200" dirty="0"/>
              <a:t>例轻、中度高血压患者</a:t>
            </a:r>
            <a:endParaRPr lang="en-US" altLang="zh-CN" sz="1200" dirty="0"/>
          </a:p>
          <a:p>
            <a:pPr>
              <a:lnSpc>
                <a:spcPct val="120000"/>
              </a:lnSpc>
            </a:pPr>
            <a:r>
              <a:rPr lang="en-US" altLang="zh-CN" sz="1200" dirty="0"/>
              <a:t>* </a:t>
            </a:r>
            <a:r>
              <a:rPr lang="zh-CN" altLang="en-US" sz="1200" dirty="0"/>
              <a:t>血压达标率：达到目标血压的受试者比例。目标血压是指：收缩压＜</a:t>
            </a:r>
            <a:r>
              <a:rPr lang="en-US" altLang="zh-CN" sz="1200" dirty="0"/>
              <a:t>140mmHg </a:t>
            </a:r>
            <a:r>
              <a:rPr lang="zh-CN" altLang="en-US" sz="1200" dirty="0"/>
              <a:t>且 舒张压＜</a:t>
            </a:r>
            <a:r>
              <a:rPr lang="en-US" altLang="zh-CN" sz="1200" dirty="0"/>
              <a:t>90mmHg </a:t>
            </a:r>
            <a:r>
              <a:rPr lang="zh-CN" altLang="en-US" sz="1200" dirty="0"/>
              <a:t>或 舒张压</a:t>
            </a:r>
            <a:r>
              <a:rPr lang="en-US" altLang="zh-CN" sz="1200" dirty="0"/>
              <a:t>/</a:t>
            </a:r>
            <a:r>
              <a:rPr lang="zh-CN" altLang="en-US" sz="1200" dirty="0"/>
              <a:t>收缩压下降值＞</a:t>
            </a:r>
            <a:r>
              <a:rPr lang="en-US" altLang="zh-CN" sz="1200" dirty="0"/>
              <a:t>20/10mmHg</a:t>
            </a:r>
          </a:p>
          <a:p>
            <a:pPr>
              <a:lnSpc>
                <a:spcPct val="120000"/>
              </a:lnSpc>
            </a:pPr>
            <a:r>
              <a:rPr lang="en-US" altLang="zh-CN" sz="1200" baseline="30000" dirty="0"/>
              <a:t># </a:t>
            </a:r>
            <a:r>
              <a:rPr lang="zh-CN" altLang="en-US" sz="1200" dirty="0"/>
              <a:t>药物谷峰比值</a:t>
            </a:r>
            <a:r>
              <a:rPr lang="en-US" altLang="zh-CN" sz="1200" dirty="0"/>
              <a:t>(T/P)=</a:t>
            </a:r>
            <a:r>
              <a:rPr lang="zh-CN" altLang="en-US" sz="1200" dirty="0"/>
              <a:t>降压药疗效最低时血压下降值／降压药疗效最大时血压下降值，以百分比或</a:t>
            </a:r>
            <a:r>
              <a:rPr lang="en-US" altLang="zh-CN" sz="1200" dirty="0"/>
              <a:t>1</a:t>
            </a:r>
            <a:r>
              <a:rPr lang="zh-CN" altLang="en-US" sz="1200" dirty="0"/>
              <a:t>表示。</a:t>
            </a:r>
            <a:r>
              <a:rPr lang="en-US" altLang="zh-CN" sz="1200" dirty="0"/>
              <a:t>T/P</a:t>
            </a:r>
            <a:r>
              <a:rPr lang="zh-CN" altLang="en-US" sz="1200" dirty="0"/>
              <a:t>可以反映降压药疗效持续时间长短，比值越高表明药物作用越持久。</a:t>
            </a:r>
            <a:r>
              <a:rPr lang="zh-CN" altLang="en-US" sz="1200" b="1" dirty="0">
                <a:solidFill>
                  <a:srgbClr val="C00000"/>
                </a:solidFill>
              </a:rPr>
              <a:t>谷</a:t>
            </a:r>
            <a:r>
              <a:rPr lang="en-US" altLang="zh-CN" sz="1200" b="1" dirty="0">
                <a:solidFill>
                  <a:srgbClr val="C00000"/>
                </a:solidFill>
              </a:rPr>
              <a:t>/</a:t>
            </a:r>
            <a:r>
              <a:rPr lang="zh-CN" altLang="en-US" sz="1200" b="1" dirty="0">
                <a:solidFill>
                  <a:srgbClr val="C00000"/>
                </a:solidFill>
              </a:rPr>
              <a:t>峰比值＞</a:t>
            </a:r>
            <a:r>
              <a:rPr lang="en-US" altLang="zh-CN" sz="1200" b="1" dirty="0">
                <a:solidFill>
                  <a:srgbClr val="C00000"/>
                </a:solidFill>
              </a:rPr>
              <a:t>0.5</a:t>
            </a:r>
            <a:r>
              <a:rPr lang="zh-CN" altLang="en-US" sz="1200" b="1" dirty="0">
                <a:solidFill>
                  <a:srgbClr val="C00000"/>
                </a:solidFill>
              </a:rPr>
              <a:t>，代表平稳降压</a:t>
            </a:r>
            <a:endParaRPr lang="zh-CN" altLang="en-US" dirty="0"/>
          </a:p>
        </p:txBody>
      </p:sp>
      <p:sp>
        <p:nvSpPr>
          <p:cNvPr id="4" name="灯片编号占位符 3"/>
          <p:cNvSpPr>
            <a:spLocks noGrp="1"/>
          </p:cNvSpPr>
          <p:nvPr>
            <p:ph type="sldNum" sz="quarter" idx="5"/>
          </p:nvPr>
        </p:nvSpPr>
        <p:spPr/>
        <p:txBody>
          <a:bodyPr/>
          <a:lstStyle/>
          <a:p>
            <a:fld id="{FCAD7948-6C5D-40C0-9596-E783F25935BC}" type="slidenum">
              <a:rPr lang="zh-CN" altLang="en-US" smtClean="0"/>
              <a:t>4</a:t>
            </a:fld>
            <a:endParaRPr lang="zh-CN" altLang="en-US"/>
          </a:p>
        </p:txBody>
      </p:sp>
    </p:spTree>
    <p:extLst>
      <p:ext uri="{BB962C8B-B14F-4D97-AF65-F5344CB8AC3E}">
        <p14:creationId xmlns:p14="http://schemas.microsoft.com/office/powerpoint/2010/main" val="1979766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B65094-E580-400D-8D6F-BC9FF4DAAB19}"/>
              </a:ext>
            </a:extLst>
          </p:cNvPr>
          <p:cNvSpPr>
            <a:spLocks noGrp="1"/>
          </p:cNvSpPr>
          <p:nvPr>
            <p:ph type="ctrTitle"/>
          </p:nvPr>
        </p:nvSpPr>
        <p:spPr>
          <a:xfrm>
            <a:off x="1271337" y="1619669"/>
            <a:ext cx="5534526" cy="2387600"/>
          </a:xfrm>
        </p:spPr>
        <p:txBody>
          <a:bodyPr anchor="ctr">
            <a:normAutofit/>
          </a:bodyPr>
          <a:lstStyle>
            <a:lvl1pPr algn="ctr">
              <a:defRPr sz="5400">
                <a:solidFill>
                  <a:schemeClr val="tx1"/>
                </a:solidFill>
                <a:effectLst/>
              </a:defRPr>
            </a:lvl1pPr>
          </a:lstStyle>
          <a:p>
            <a:r>
              <a:rPr lang="zh-CN" altLang="en-US" dirty="0"/>
              <a:t>单击此处编辑母版标题样式</a:t>
            </a:r>
          </a:p>
        </p:txBody>
      </p:sp>
      <p:sp>
        <p:nvSpPr>
          <p:cNvPr id="4" name="日期占位符 3">
            <a:extLst>
              <a:ext uri="{FF2B5EF4-FFF2-40B4-BE49-F238E27FC236}">
                <a16:creationId xmlns:a16="http://schemas.microsoft.com/office/drawing/2014/main" xmlns="" id="{36501EA1-35D2-4D06-BDA4-0F36CB5514CD}"/>
              </a:ext>
            </a:extLst>
          </p:cNvPr>
          <p:cNvSpPr>
            <a:spLocks noGrp="1"/>
          </p:cNvSpPr>
          <p:nvPr>
            <p:ph type="dt" sz="half" idx="10"/>
          </p:nvPr>
        </p:nvSpPr>
        <p:spPr/>
        <p:txBody>
          <a:bodyPr/>
          <a:lstStyle/>
          <a:p>
            <a:fld id="{9D18AF0A-E6BF-468A-92D9-09F410B20A42}"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A71B4A7C-713D-4166-AD7D-2B17AC13B24B}"/>
              </a:ext>
            </a:extLst>
          </p:cNvPr>
          <p:cNvSpPr>
            <a:spLocks noGrp="1"/>
          </p:cNvSpPr>
          <p:nvPr>
            <p:ph type="ftr" sz="quarter" idx="11"/>
          </p:nvPr>
        </p:nvSpPr>
        <p:spPr/>
        <p:txBody>
          <a:bodyPr/>
          <a:lstStyle/>
          <a:p>
            <a:endParaRPr lang="zh-CN" altLang="en-US"/>
          </a:p>
        </p:txBody>
      </p:sp>
      <p:pic>
        <p:nvPicPr>
          <p:cNvPr id="7" name="图片 6">
            <a:extLst>
              <a:ext uri="{FF2B5EF4-FFF2-40B4-BE49-F238E27FC236}">
                <a16:creationId xmlns:a16="http://schemas.microsoft.com/office/drawing/2014/main" xmlns="" id="{218B3C6E-73DC-4AFF-9F2B-7791DFFEE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9507" y="446197"/>
            <a:ext cx="1509460" cy="432000"/>
          </a:xfrm>
          <a:prstGeom prst="rect">
            <a:avLst/>
          </a:prstGeom>
        </p:spPr>
      </p:pic>
      <p:pic>
        <p:nvPicPr>
          <p:cNvPr id="8" name="图片 7">
            <a:extLst>
              <a:ext uri="{FF2B5EF4-FFF2-40B4-BE49-F238E27FC236}">
                <a16:creationId xmlns:a16="http://schemas.microsoft.com/office/drawing/2014/main" xmlns="" id="{BD9E7228-0D7C-4487-AF52-1E3802595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033" y="446197"/>
            <a:ext cx="1027363" cy="432000"/>
          </a:xfrm>
          <a:prstGeom prst="rect">
            <a:avLst/>
          </a:prstGeom>
        </p:spPr>
      </p:pic>
    </p:spTree>
    <p:extLst>
      <p:ext uri="{BB962C8B-B14F-4D97-AF65-F5344CB8AC3E}">
        <p14:creationId xmlns:p14="http://schemas.microsoft.com/office/powerpoint/2010/main" val="322040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8713A9F-9529-4849-8855-F70E306B391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D68D25A1-5EEB-4A30-BB42-FA3C8729424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8737C92-48A4-4704-8718-7627C2DFF356}"/>
              </a:ext>
            </a:extLst>
          </p:cNvPr>
          <p:cNvSpPr>
            <a:spLocks noGrp="1"/>
          </p:cNvSpPr>
          <p:nvPr>
            <p:ph type="dt" sz="half" idx="10"/>
          </p:nvPr>
        </p:nvSpPr>
        <p:spPr/>
        <p:txBody>
          <a:bodyPr/>
          <a:lstStyle/>
          <a:p>
            <a:fld id="{5C15B906-FD0D-4340-9009-EC7C30DA4B84}"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93183564-F0B4-417E-9664-E2E122D5C3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B4C657E-CB01-4040-8D74-D22305EC71A3}"/>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92081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2B656FD-1B62-4C3C-AD39-A3A23B2264E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ED8CE79-7D88-49FC-B582-CFC7B2ECE53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80A1898-FA23-42BE-9CC2-0652B4448914}"/>
              </a:ext>
            </a:extLst>
          </p:cNvPr>
          <p:cNvSpPr>
            <a:spLocks noGrp="1"/>
          </p:cNvSpPr>
          <p:nvPr>
            <p:ph type="dt" sz="half" idx="10"/>
          </p:nvPr>
        </p:nvSpPr>
        <p:spPr/>
        <p:txBody>
          <a:bodyPr/>
          <a:lstStyle/>
          <a:p>
            <a:fld id="{1076AEFC-0E50-4B26-8789-406C4A78A7BF}"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33312494-6B66-4315-AEDD-EB577113C9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A5A9817-0707-47CE-8260-6A9109750C08}"/>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38477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309"/>
          </a:xfrm>
          <a:prstGeom prst="rect">
            <a:avLst/>
          </a:prstGeom>
        </p:spPr>
      </p:pic>
    </p:spTree>
    <p:extLst>
      <p:ext uri="{BB962C8B-B14F-4D97-AF65-F5344CB8AC3E}">
        <p14:creationId xmlns:p14="http://schemas.microsoft.com/office/powerpoint/2010/main" val="356947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F9384BC3-3BB2-4435-B6D7-1AF59D80D5B6}"/>
              </a:ext>
            </a:extLst>
          </p:cNvPr>
          <p:cNvSpPr/>
          <p:nvPr userDrawn="1"/>
        </p:nvSpPr>
        <p:spPr>
          <a:xfrm>
            <a:off x="10555357" y="6176963"/>
            <a:ext cx="1248716" cy="5445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xmlns="" id="{A9B6AACE-3FB4-4697-980C-B10382AC1BC7}"/>
              </a:ext>
            </a:extLst>
          </p:cNvPr>
          <p:cNvSpPr>
            <a:spLocks noGrp="1"/>
          </p:cNvSpPr>
          <p:nvPr>
            <p:ph type="title"/>
          </p:nvPr>
        </p:nvSpPr>
        <p:spPr>
          <a:xfrm>
            <a:off x="395806" y="242764"/>
            <a:ext cx="11408267" cy="635748"/>
          </a:xfrm>
        </p:spPr>
        <p:txBody>
          <a:bodyPr>
            <a:noAutofit/>
          </a:bodyPr>
          <a:lstStyle>
            <a:lvl1pPr algn="ctr">
              <a:defRPr sz="2800">
                <a:ln>
                  <a:solidFill>
                    <a:srgbClr val="002060"/>
                  </a:solidFill>
                </a:ln>
                <a:solidFill>
                  <a:srgbClr val="002060"/>
                </a:solidFill>
                <a:effectLst/>
                <a:latin typeface="楷体" panose="02010609060101010101" pitchFamily="49" charset="-122"/>
                <a:ea typeface="楷体" panose="02010609060101010101" pitchFamily="49"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EA86B08D-0689-4C5A-AEBE-06162C300BE8}"/>
              </a:ext>
            </a:extLst>
          </p:cNvPr>
          <p:cNvSpPr>
            <a:spLocks noGrp="1"/>
          </p:cNvSpPr>
          <p:nvPr>
            <p:ph idx="1"/>
          </p:nvPr>
        </p:nvSpPr>
        <p:spPr>
          <a:xfrm>
            <a:off x="387927" y="1412586"/>
            <a:ext cx="11416146" cy="476437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24D3714-0359-491F-AAD3-1E8711E9F20C}"/>
              </a:ext>
            </a:extLst>
          </p:cNvPr>
          <p:cNvSpPr>
            <a:spLocks noGrp="1"/>
          </p:cNvSpPr>
          <p:nvPr>
            <p:ph type="dt" sz="half" idx="10"/>
          </p:nvPr>
        </p:nvSpPr>
        <p:spPr/>
        <p:txBody>
          <a:bodyPr/>
          <a:lstStyle/>
          <a:p>
            <a:fld id="{8817B6A1-09F1-4B55-BB22-91FFABC5F004}"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AD9D2B2B-621A-412A-A631-C4EFB9D49F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C5ECE60-BE1F-4A17-8F6F-09DEDB5C43B5}"/>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
        <p:nvSpPr>
          <p:cNvPr id="9" name="矩形 8">
            <a:extLst>
              <a:ext uri="{FF2B5EF4-FFF2-40B4-BE49-F238E27FC236}">
                <a16:creationId xmlns:a16="http://schemas.microsoft.com/office/drawing/2014/main" xmlns="" id="{93C175F7-8FDA-4457-B410-D6D71A0071C6}"/>
              </a:ext>
            </a:extLst>
          </p:cNvPr>
          <p:cNvSpPr/>
          <p:nvPr userDrawn="1"/>
        </p:nvSpPr>
        <p:spPr>
          <a:xfrm>
            <a:off x="-1" y="944947"/>
            <a:ext cx="12186000" cy="96000"/>
          </a:xfrm>
          <a:prstGeom prst="rect">
            <a:avLst/>
          </a:prstGeom>
          <a:solidFill>
            <a:schemeClr val="bg1"/>
          </a:solidFill>
          <a:ln>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351066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2B18702E-7E96-4B1F-899A-CBE77E87212C}"/>
              </a:ext>
            </a:extLst>
          </p:cNvPr>
          <p:cNvSpPr>
            <a:spLocks noGrp="1"/>
          </p:cNvSpPr>
          <p:nvPr>
            <p:ph type="dt" sz="half" idx="10"/>
          </p:nvPr>
        </p:nvSpPr>
        <p:spPr/>
        <p:txBody>
          <a:bodyPr/>
          <a:lstStyle/>
          <a:p>
            <a:fld id="{9FD6A11C-F9E3-4177-B961-472F8ED97580}"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E145D6F6-D72A-4FEA-8930-47418AE6EE5A}"/>
              </a:ext>
            </a:extLst>
          </p:cNvPr>
          <p:cNvSpPr>
            <a:spLocks noGrp="1"/>
          </p:cNvSpPr>
          <p:nvPr>
            <p:ph type="ftr" sz="quarter" idx="11"/>
          </p:nvPr>
        </p:nvSpPr>
        <p:spPr/>
        <p:txBody>
          <a:bodyPr/>
          <a:lstStyle/>
          <a:p>
            <a:endParaRPr lang="zh-CN" altLang="en-US"/>
          </a:p>
        </p:txBody>
      </p:sp>
      <p:sp>
        <p:nvSpPr>
          <p:cNvPr id="2" name="矩形 1">
            <a:extLst>
              <a:ext uri="{FF2B5EF4-FFF2-40B4-BE49-F238E27FC236}">
                <a16:creationId xmlns:a16="http://schemas.microsoft.com/office/drawing/2014/main" xmlns="" id="{51FB5C84-2731-499C-B33C-5D9BA63EF10B}"/>
              </a:ext>
            </a:extLst>
          </p:cNvPr>
          <p:cNvSpPr/>
          <p:nvPr userDrawn="1"/>
        </p:nvSpPr>
        <p:spPr>
          <a:xfrm>
            <a:off x="10654147" y="6165273"/>
            <a:ext cx="1181927" cy="556202"/>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a:extLst>
              <a:ext uri="{FF2B5EF4-FFF2-40B4-BE49-F238E27FC236}">
                <a16:creationId xmlns:a16="http://schemas.microsoft.com/office/drawing/2014/main" xmlns="" id="{0E52E265-0989-4E90-AB80-799F10E1C1E1}"/>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408795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759099-F03B-42CD-8CE8-C2D301326B5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6C8DC57-9BD7-45B5-94CE-E20B637F0B0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B4FC2E60-E9D2-4332-A7E2-7889D173742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3F8B5E4-6D72-4FCD-9EEA-3C0960EC043C}"/>
              </a:ext>
            </a:extLst>
          </p:cNvPr>
          <p:cNvSpPr>
            <a:spLocks noGrp="1"/>
          </p:cNvSpPr>
          <p:nvPr>
            <p:ph type="dt" sz="half" idx="10"/>
          </p:nvPr>
        </p:nvSpPr>
        <p:spPr/>
        <p:txBody>
          <a:bodyPr/>
          <a:lstStyle/>
          <a:p>
            <a:fld id="{639BA0B7-F2AC-481D-9F88-A260180D6A18}" type="datetime1">
              <a:rPr lang="zh-CN" altLang="en-US" smtClean="0"/>
              <a:t>2025/7/18</a:t>
            </a:fld>
            <a:endParaRPr lang="zh-CN" altLang="en-US"/>
          </a:p>
        </p:txBody>
      </p:sp>
      <p:sp>
        <p:nvSpPr>
          <p:cNvPr id="6" name="页脚占位符 5">
            <a:extLst>
              <a:ext uri="{FF2B5EF4-FFF2-40B4-BE49-F238E27FC236}">
                <a16:creationId xmlns:a16="http://schemas.microsoft.com/office/drawing/2014/main" xmlns="" id="{A5AB02D4-EE2F-461A-96F2-BD596272AE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E457BA8-DCF6-4351-B27A-AF6FC827E823}"/>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50307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90A51F-ABA0-4369-8C1E-1198B118FBC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9D5A3D1-8467-4E8C-866B-8315B0DB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89D7CBAC-9628-4359-AB91-5EEC39968F2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9FA2B83-962C-4C95-96BA-C4D604E91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244930F4-4B6F-4584-83B2-BEF66BB5BB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1D74F33C-C7B6-44CE-8AB5-D8A24B5FE5DA}"/>
              </a:ext>
            </a:extLst>
          </p:cNvPr>
          <p:cNvSpPr>
            <a:spLocks noGrp="1"/>
          </p:cNvSpPr>
          <p:nvPr>
            <p:ph type="dt" sz="half" idx="10"/>
          </p:nvPr>
        </p:nvSpPr>
        <p:spPr/>
        <p:txBody>
          <a:bodyPr/>
          <a:lstStyle/>
          <a:p>
            <a:fld id="{B478AC17-15B6-48C8-9182-8D98349BC93B}" type="datetime1">
              <a:rPr lang="zh-CN" altLang="en-US" smtClean="0"/>
              <a:t>2025/7/18</a:t>
            </a:fld>
            <a:endParaRPr lang="zh-CN" altLang="en-US"/>
          </a:p>
        </p:txBody>
      </p:sp>
      <p:sp>
        <p:nvSpPr>
          <p:cNvPr id="8" name="页脚占位符 7">
            <a:extLst>
              <a:ext uri="{FF2B5EF4-FFF2-40B4-BE49-F238E27FC236}">
                <a16:creationId xmlns:a16="http://schemas.microsoft.com/office/drawing/2014/main" xmlns="" id="{5D3E77E1-F509-43C5-8477-ECCE498811B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4DB5A293-2E1E-4091-8848-EBCAE160D520}"/>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37547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2B5543-F7FB-4964-91AD-D81E2C64FA0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510546E-F816-433B-9FF9-B26A2356910E}"/>
              </a:ext>
            </a:extLst>
          </p:cNvPr>
          <p:cNvSpPr>
            <a:spLocks noGrp="1"/>
          </p:cNvSpPr>
          <p:nvPr>
            <p:ph type="dt" sz="half" idx="10"/>
          </p:nvPr>
        </p:nvSpPr>
        <p:spPr/>
        <p:txBody>
          <a:bodyPr/>
          <a:lstStyle/>
          <a:p>
            <a:fld id="{D9DE88CA-1369-432B-999C-DC12302A6EF1}" type="datetime1">
              <a:rPr lang="zh-CN" altLang="en-US" smtClean="0"/>
              <a:t>2025/7/18</a:t>
            </a:fld>
            <a:endParaRPr lang="zh-CN" altLang="en-US"/>
          </a:p>
        </p:txBody>
      </p:sp>
      <p:sp>
        <p:nvSpPr>
          <p:cNvPr id="4" name="页脚占位符 3">
            <a:extLst>
              <a:ext uri="{FF2B5EF4-FFF2-40B4-BE49-F238E27FC236}">
                <a16:creationId xmlns:a16="http://schemas.microsoft.com/office/drawing/2014/main" xmlns="" id="{461E8F1E-81BF-4D68-9AF0-DACD661EFB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CF16BE85-4DE6-428C-84F4-E6F1BEC4DAFC}"/>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6489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DE73DF7-A438-43B9-875E-AB0CDCBB56E7}"/>
              </a:ext>
            </a:extLst>
          </p:cNvPr>
          <p:cNvSpPr>
            <a:spLocks noGrp="1"/>
          </p:cNvSpPr>
          <p:nvPr>
            <p:ph type="dt" sz="half" idx="10"/>
          </p:nvPr>
        </p:nvSpPr>
        <p:spPr/>
        <p:txBody>
          <a:bodyPr/>
          <a:lstStyle/>
          <a:p>
            <a:fld id="{DAC50B3B-2DB8-4732-A67F-9CF5521A83CB}" type="datetime1">
              <a:rPr lang="zh-CN" altLang="en-US" smtClean="0"/>
              <a:t>2025/7/18</a:t>
            </a:fld>
            <a:endParaRPr lang="zh-CN" altLang="en-US"/>
          </a:p>
        </p:txBody>
      </p:sp>
      <p:sp>
        <p:nvSpPr>
          <p:cNvPr id="3" name="页脚占位符 2">
            <a:extLst>
              <a:ext uri="{FF2B5EF4-FFF2-40B4-BE49-F238E27FC236}">
                <a16:creationId xmlns:a16="http://schemas.microsoft.com/office/drawing/2014/main" xmlns="" id="{40B11552-1B03-4E3C-85F8-A992D5AC3C8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46232013-3D90-4572-8DC5-F91CACB2D7C8}"/>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50305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256676-1AB2-4131-BA9B-D5565B1318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B21CA0E-D078-4766-A70E-AAA585D8F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229504E7-8A0F-4B0C-A025-B661610B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BB07692-90B3-4DD3-B0BD-E30F1D92F23E}"/>
              </a:ext>
            </a:extLst>
          </p:cNvPr>
          <p:cNvSpPr>
            <a:spLocks noGrp="1"/>
          </p:cNvSpPr>
          <p:nvPr>
            <p:ph type="dt" sz="half" idx="10"/>
          </p:nvPr>
        </p:nvSpPr>
        <p:spPr/>
        <p:txBody>
          <a:bodyPr/>
          <a:lstStyle/>
          <a:p>
            <a:fld id="{202832AD-6FD4-4F75-BE8A-ED7ECB780ED8}" type="datetime1">
              <a:rPr lang="zh-CN" altLang="en-US" smtClean="0"/>
              <a:t>2025/7/18</a:t>
            </a:fld>
            <a:endParaRPr lang="zh-CN" altLang="en-US"/>
          </a:p>
        </p:txBody>
      </p:sp>
      <p:sp>
        <p:nvSpPr>
          <p:cNvPr id="6" name="页脚占位符 5">
            <a:extLst>
              <a:ext uri="{FF2B5EF4-FFF2-40B4-BE49-F238E27FC236}">
                <a16:creationId xmlns:a16="http://schemas.microsoft.com/office/drawing/2014/main" xmlns="" id="{AE7F74FD-3A38-448E-8D08-1864118CB1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786CF9A-FF67-433D-A437-3A939484F471}"/>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359905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24F260-CD5F-4A03-8494-4C9C5809F5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AAD94BA-E9EE-448D-9AD4-27094418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BD655D3-0347-40B5-A40F-D4A55891E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5EF03CA6-28E0-4238-ACD1-C6A3BA1CBF95}"/>
              </a:ext>
            </a:extLst>
          </p:cNvPr>
          <p:cNvSpPr>
            <a:spLocks noGrp="1"/>
          </p:cNvSpPr>
          <p:nvPr>
            <p:ph type="dt" sz="half" idx="10"/>
          </p:nvPr>
        </p:nvSpPr>
        <p:spPr/>
        <p:txBody>
          <a:bodyPr/>
          <a:lstStyle/>
          <a:p>
            <a:fld id="{A8451A64-665E-4195-A20E-2DC403805DFB}" type="datetime1">
              <a:rPr lang="zh-CN" altLang="en-US" smtClean="0"/>
              <a:t>2025/7/18</a:t>
            </a:fld>
            <a:endParaRPr lang="zh-CN" altLang="en-US"/>
          </a:p>
        </p:txBody>
      </p:sp>
      <p:sp>
        <p:nvSpPr>
          <p:cNvPr id="6" name="页脚占位符 5">
            <a:extLst>
              <a:ext uri="{FF2B5EF4-FFF2-40B4-BE49-F238E27FC236}">
                <a16:creationId xmlns:a16="http://schemas.microsoft.com/office/drawing/2014/main" xmlns="" id="{FC98674F-4CDC-4F88-B290-99B2E92709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BC9E13B-C494-40F8-AC97-076F38B04A4A}"/>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188139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61FDC32-25EA-4229-9819-6F25BE1BC743}"/>
              </a:ext>
            </a:extLst>
          </p:cNvPr>
          <p:cNvSpPr>
            <a:spLocks noGrp="1"/>
          </p:cNvSpPr>
          <p:nvPr>
            <p:ph type="title"/>
          </p:nvPr>
        </p:nvSpPr>
        <p:spPr>
          <a:xfrm>
            <a:off x="838200" y="144713"/>
            <a:ext cx="10515600" cy="80995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56CD6880-6C7F-48B9-82DC-FEBC12BF2DC7}"/>
              </a:ext>
            </a:extLst>
          </p:cNvPr>
          <p:cNvSpPr>
            <a:spLocks noGrp="1"/>
          </p:cNvSpPr>
          <p:nvPr>
            <p:ph type="body" idx="1"/>
          </p:nvPr>
        </p:nvSpPr>
        <p:spPr>
          <a:xfrm>
            <a:off x="838200" y="1524000"/>
            <a:ext cx="10515600" cy="4652963"/>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A102AD3-CDF6-4089-8357-E8F6B6512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1F0D8-0913-4318-BF14-6BA6308A07AD}"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95842747-3C42-4F44-B505-6A107F66C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9F6135E-E691-400C-8BE2-0EC1BBC31743}"/>
              </a:ext>
            </a:extLst>
          </p:cNvPr>
          <p:cNvSpPr>
            <a:spLocks noGrp="1"/>
          </p:cNvSpPr>
          <p:nvPr>
            <p:ph type="sldNum" sz="quarter" idx="4"/>
          </p:nvPr>
        </p:nvSpPr>
        <p:spPr>
          <a:xfrm>
            <a:off x="9428742" y="6452602"/>
            <a:ext cx="2743200" cy="365125"/>
          </a:xfrm>
          <a:prstGeom prst="rect">
            <a:avLst/>
          </a:prstGeom>
        </p:spPr>
        <p:txBody>
          <a:bodyPr vert="horz" lIns="91440" tIns="45720" rIns="91440" bIns="45720" rtlCol="0" anchor="b"/>
          <a:lstStyle>
            <a:lvl1pPr algn="r">
              <a:defRPr sz="1000">
                <a:solidFill>
                  <a:srgbClr val="002060"/>
                </a:solidFill>
                <a:latin typeface="Arial" panose="020B0604020202020204" pitchFamily="34" charset="0"/>
                <a:cs typeface="Arial" panose="020B0604020202020204" pitchFamily="34" charset="0"/>
              </a:defRPr>
            </a:lvl1pPr>
          </a:lstStyle>
          <a:p>
            <a:fld id="{A80F6EE2-7C4A-4B61-8A1E-EC4F866B1EEC}" type="slidenum">
              <a:rPr lang="zh-CN" altLang="en-US" smtClean="0"/>
              <a:pPr/>
              <a:t>‹#›</a:t>
            </a:fld>
            <a:endParaRPr lang="zh-CN" altLang="en-US"/>
          </a:p>
        </p:txBody>
      </p:sp>
    </p:spTree>
    <p:extLst>
      <p:ext uri="{BB962C8B-B14F-4D97-AF65-F5344CB8AC3E}">
        <p14:creationId xmlns:p14="http://schemas.microsoft.com/office/powerpoint/2010/main" val="204578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120000"/>
        </a:lnSpc>
        <a:spcBef>
          <a:spcPct val="0"/>
        </a:spcBef>
        <a:buNone/>
        <a:defRPr sz="28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600"/>
        </a:spcBef>
        <a:buFont typeface="Arial" panose="020B0604020202020204" pitchFamily="34" charset="0"/>
        <a:buChar char="•"/>
        <a:defRPr sz="2000" b="1" kern="1200">
          <a:solidFill>
            <a:srgbClr val="002060"/>
          </a:solidFill>
          <a:latin typeface="+mn-lt"/>
          <a:ea typeface="+mn-ea"/>
          <a:cs typeface="+mn-cs"/>
        </a:defRPr>
      </a:lvl1pPr>
      <a:lvl2pPr marL="685800" indent="-228600" algn="l" defTabSz="914400" rtl="0" eaLnBrk="1" latinLnBrk="0" hangingPunct="1">
        <a:lnSpc>
          <a:spcPct val="120000"/>
        </a:lnSpc>
        <a:spcBef>
          <a:spcPts val="600"/>
        </a:spcBef>
        <a:buFont typeface="Arial" panose="020B0604020202020204" pitchFamily="34" charset="0"/>
        <a:buChar char="•"/>
        <a:defRPr sz="1800" kern="1200">
          <a:solidFill>
            <a:srgbClr val="002060"/>
          </a:solidFill>
          <a:latin typeface="+mn-lt"/>
          <a:ea typeface="+mn-ea"/>
          <a:cs typeface="+mn-cs"/>
        </a:defRPr>
      </a:lvl2pPr>
      <a:lvl3pPr marL="1143000" indent="-228600" algn="l" defTabSz="914400" rtl="0" eaLnBrk="1" latinLnBrk="0" hangingPunct="1">
        <a:lnSpc>
          <a:spcPct val="120000"/>
        </a:lnSpc>
        <a:spcBef>
          <a:spcPts val="600"/>
        </a:spcBef>
        <a:buFont typeface="Arial" panose="020B0604020202020204" pitchFamily="34" charset="0"/>
        <a:buChar char="•"/>
        <a:defRPr sz="1600" kern="1200">
          <a:solidFill>
            <a:srgbClr val="002060"/>
          </a:solidFill>
          <a:latin typeface="+mn-lt"/>
          <a:ea typeface="+mn-ea"/>
          <a:cs typeface="+mn-cs"/>
        </a:defRPr>
      </a:lvl3pPr>
      <a:lvl4pPr marL="1600200" indent="-228600" algn="l" defTabSz="914400" rtl="0" eaLnBrk="1" latinLnBrk="0" hangingPunct="1">
        <a:lnSpc>
          <a:spcPct val="120000"/>
        </a:lnSpc>
        <a:spcBef>
          <a:spcPts val="600"/>
        </a:spcBef>
        <a:buFont typeface="Arial" panose="020B0604020202020204" pitchFamily="34" charset="0"/>
        <a:buChar char="•"/>
        <a:defRPr sz="1400" kern="1200">
          <a:solidFill>
            <a:srgbClr val="002060"/>
          </a:solidFill>
          <a:latin typeface="+mn-lt"/>
          <a:ea typeface="+mn-ea"/>
          <a:cs typeface="+mn-cs"/>
        </a:defRPr>
      </a:lvl4pPr>
      <a:lvl5pPr marL="2057400" indent="-228600" algn="l" defTabSz="914400" rtl="0" eaLnBrk="1" latinLnBrk="0" hangingPunct="1">
        <a:lnSpc>
          <a:spcPct val="120000"/>
        </a:lnSpc>
        <a:spcBef>
          <a:spcPts val="6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B7857A8-2196-48C0-A1F2-61AB4F77B8F5}"/>
              </a:ext>
            </a:extLst>
          </p:cNvPr>
          <p:cNvSpPr txBox="1"/>
          <p:nvPr/>
        </p:nvSpPr>
        <p:spPr>
          <a:xfrm>
            <a:off x="2964179" y="2099315"/>
            <a:ext cx="6263640" cy="1312795"/>
          </a:xfrm>
          <a:prstGeom prst="rect">
            <a:avLst/>
          </a:prstGeom>
          <a:noFill/>
        </p:spPr>
        <p:txBody>
          <a:bodyPr wrap="square" rtlCol="0">
            <a:spAutoFit/>
            <a:scene3d>
              <a:camera prst="orthographicFront"/>
              <a:lightRig rig="threePt" dir="t"/>
            </a:scene3d>
            <a:sp3d extrusionH="76200">
              <a:bevelT w="38100" h="38100" prst="convex"/>
              <a:bevelB w="38100" h="38100" prst="slope"/>
            </a:sp3d>
          </a:bodyPr>
          <a:lstStyle/>
          <a:p>
            <a:pPr>
              <a:lnSpc>
                <a:spcPct val="120000"/>
              </a:lnSpc>
              <a:spcBef>
                <a:spcPts val="600"/>
              </a:spcBef>
              <a:spcAft>
                <a:spcPts val="1200"/>
              </a:spcAft>
            </a:pPr>
            <a:r>
              <a:rPr lang="zh-CN" altLang="en-US" sz="2800" b="1" dirty="0"/>
              <a:t>通用名称：氨氯地平氯沙坦钾片（</a:t>
            </a:r>
            <a:r>
              <a:rPr lang="en-US" altLang="zh-CN" sz="2800" b="1" dirty="0"/>
              <a:t>Ⅰ</a:t>
            </a:r>
            <a:r>
              <a:rPr lang="zh-CN" altLang="en-US" sz="2800" b="1" dirty="0"/>
              <a:t>）</a:t>
            </a:r>
            <a:endParaRPr lang="en-US" altLang="zh-CN" sz="2800" b="1" dirty="0"/>
          </a:p>
          <a:p>
            <a:pPr>
              <a:lnSpc>
                <a:spcPct val="120000"/>
              </a:lnSpc>
              <a:spcBef>
                <a:spcPts val="600"/>
              </a:spcBef>
              <a:spcAft>
                <a:spcPts val="1200"/>
              </a:spcAft>
            </a:pPr>
            <a:r>
              <a:rPr lang="zh-CN" altLang="en-US" sz="2800" b="1" dirty="0"/>
              <a:t>申报企业：北京韩美药品有限公司</a:t>
            </a:r>
          </a:p>
        </p:txBody>
      </p:sp>
      <p:sp>
        <p:nvSpPr>
          <p:cNvPr id="7" name="文本框 6">
            <a:extLst>
              <a:ext uri="{FF2B5EF4-FFF2-40B4-BE49-F238E27FC236}">
                <a16:creationId xmlns:a16="http://schemas.microsoft.com/office/drawing/2014/main" xmlns="" id="{74939D3F-EC90-47C0-912F-94CEA658810B}"/>
              </a:ext>
            </a:extLst>
          </p:cNvPr>
          <p:cNvSpPr txBox="1"/>
          <p:nvPr/>
        </p:nvSpPr>
        <p:spPr>
          <a:xfrm>
            <a:off x="4206965" y="3835705"/>
            <a:ext cx="3778069" cy="476669"/>
          </a:xfrm>
          <a:prstGeom prst="rect">
            <a:avLst/>
          </a:prstGeom>
          <a:noFill/>
        </p:spPr>
        <p:txBody>
          <a:bodyPr wrap="square" rtlCol="0">
            <a:spAutoFit/>
            <a:scene3d>
              <a:camera prst="orthographicFront"/>
              <a:lightRig rig="threePt" dir="t"/>
            </a:scene3d>
            <a:sp3d extrusionH="76200">
              <a:bevelT w="38100" h="38100" prst="convex"/>
              <a:bevelB w="38100" h="38100" prst="slope"/>
            </a:sp3d>
          </a:bodyPr>
          <a:lstStyle/>
          <a:p>
            <a:pPr algn="ctr">
              <a:lnSpc>
                <a:spcPct val="120000"/>
              </a:lnSpc>
            </a:pPr>
            <a:r>
              <a:rPr lang="zh-CN" altLang="en-US" sz="2400" b="1" dirty="0">
                <a:latin typeface="楷体" panose="02010609060101010101" pitchFamily="49" charset="-122"/>
                <a:ea typeface="楷体" panose="02010609060101010101" pitchFamily="49" charset="-122"/>
              </a:rPr>
              <a:t>感谢专家评审！</a:t>
            </a:r>
          </a:p>
        </p:txBody>
      </p:sp>
      <p:pic>
        <p:nvPicPr>
          <p:cNvPr id="5" name="图片 4">
            <a:extLst>
              <a:ext uri="{FF2B5EF4-FFF2-40B4-BE49-F238E27FC236}">
                <a16:creationId xmlns:a16="http://schemas.microsoft.com/office/drawing/2014/main" xmlns="" id="{A36A3C44-3A7D-4F73-9D04-C729E03E4D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920" y="4792090"/>
            <a:ext cx="3084236" cy="1800000"/>
          </a:xfrm>
          <a:prstGeom prst="rect">
            <a:avLst/>
          </a:prstGeom>
        </p:spPr>
      </p:pic>
    </p:spTree>
    <p:extLst>
      <p:ext uri="{BB962C8B-B14F-4D97-AF65-F5344CB8AC3E}">
        <p14:creationId xmlns:p14="http://schemas.microsoft.com/office/powerpoint/2010/main" val="370781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87E2B0-FBDB-4F53-BC61-8AA531653055}"/>
              </a:ext>
            </a:extLst>
          </p:cNvPr>
          <p:cNvSpPr>
            <a:spLocks noGrp="1"/>
          </p:cNvSpPr>
          <p:nvPr>
            <p:ph type="title"/>
          </p:nvPr>
        </p:nvSpPr>
        <p:spPr/>
        <p:txBody>
          <a:bodyPr/>
          <a:lstStyle/>
          <a:p>
            <a:pPr lvl="0">
              <a:spcBef>
                <a:spcPts val="0"/>
              </a:spcBef>
              <a:defRPr/>
            </a:pPr>
            <a:r>
              <a:rPr lang="zh-CN" altLang="en-US" sz="2500" dirty="0">
                <a:latin typeface="华文楷体" panose="02010600040101010101" pitchFamily="2" charset="-122"/>
                <a:ea typeface="华文楷体" panose="02010600040101010101" pitchFamily="2" charset="-122"/>
              </a:rPr>
              <a:t>创新双层压片技术、优选</a:t>
            </a:r>
            <a:r>
              <a:rPr lang="zh-CN" altLang="en-US" sz="2500" b="1" dirty="0">
                <a:solidFill>
                  <a:srgbClr val="002060"/>
                </a:solidFill>
                <a:latin typeface="华文楷体" panose="02010600040101010101" pitchFamily="2" charset="-122"/>
                <a:ea typeface="华文楷体" panose="02010600040101010101" pitchFamily="2" charset="-122"/>
              </a:rPr>
              <a:t>包衣工艺、质量实时监控，</a:t>
            </a:r>
            <a:r>
              <a:rPr lang="en-US" altLang="zh-CN" sz="2500" b="1" dirty="0">
                <a:solidFill>
                  <a:srgbClr val="002060"/>
                </a:solidFill>
                <a:latin typeface="华文楷体" panose="02010600040101010101" pitchFamily="2" charset="-122"/>
                <a:ea typeface="华文楷体" panose="02010600040101010101" pitchFamily="2" charset="-122"/>
              </a:rPr>
              <a:t/>
            </a:r>
            <a:br>
              <a:rPr lang="en-US" altLang="zh-CN" sz="2500" b="1" dirty="0">
                <a:solidFill>
                  <a:srgbClr val="002060"/>
                </a:solidFill>
                <a:latin typeface="华文楷体" panose="02010600040101010101" pitchFamily="2" charset="-122"/>
                <a:ea typeface="华文楷体" panose="02010600040101010101" pitchFamily="2" charset="-122"/>
              </a:rPr>
            </a:br>
            <a:r>
              <a:rPr lang="zh-CN" altLang="en-US" sz="2500" b="1" dirty="0">
                <a:latin typeface="华文楷体" panose="02010600040101010101" pitchFamily="2" charset="-122"/>
                <a:ea typeface="华文楷体" panose="02010600040101010101" pitchFamily="2" charset="-122"/>
              </a:rPr>
              <a:t>确保氨氯地平氯沙坦钾片</a:t>
            </a:r>
            <a:r>
              <a:rPr lang="zh-CN" altLang="en-US" dirty="0">
                <a:ln>
                  <a:solidFill>
                    <a:srgbClr val="C00000"/>
                  </a:solidFill>
                </a:ln>
                <a:solidFill>
                  <a:srgbClr val="C00000"/>
                </a:solidFill>
              </a:rPr>
              <a:t>稳定</a:t>
            </a:r>
            <a:r>
              <a:rPr lang="zh-CN" altLang="en-US" dirty="0">
                <a:latin typeface="华文楷体" panose="02010600040101010101" pitchFamily="2" charset="-122"/>
                <a:ea typeface="华文楷体" panose="02010600040101010101" pitchFamily="2" charset="-122"/>
              </a:rPr>
              <a:t>、</a:t>
            </a:r>
            <a:r>
              <a:rPr lang="zh-CN" altLang="en-US" dirty="0">
                <a:ln>
                  <a:solidFill>
                    <a:srgbClr val="C00000"/>
                  </a:solidFill>
                </a:ln>
                <a:solidFill>
                  <a:srgbClr val="C00000"/>
                </a:solidFill>
              </a:rPr>
              <a:t>安全</a:t>
            </a:r>
            <a:r>
              <a:rPr lang="zh-CN" altLang="en-US" dirty="0">
                <a:latin typeface="华文楷体" panose="02010600040101010101" pitchFamily="2" charset="-122"/>
                <a:ea typeface="华文楷体" panose="02010600040101010101" pitchFamily="2" charset="-122"/>
              </a:rPr>
              <a:t>、</a:t>
            </a:r>
            <a:r>
              <a:rPr lang="zh-CN" altLang="en-US" dirty="0">
                <a:ln>
                  <a:solidFill>
                    <a:srgbClr val="C00000"/>
                  </a:solidFill>
                </a:ln>
                <a:solidFill>
                  <a:srgbClr val="C00000"/>
                </a:solidFill>
              </a:rPr>
              <a:t>有效</a:t>
            </a:r>
          </a:p>
        </p:txBody>
      </p:sp>
      <p:sp>
        <p:nvSpPr>
          <p:cNvPr id="4" name="灯片编号占位符 3">
            <a:extLst>
              <a:ext uri="{FF2B5EF4-FFF2-40B4-BE49-F238E27FC236}">
                <a16:creationId xmlns:a16="http://schemas.microsoft.com/office/drawing/2014/main" xmlns="" id="{150A430C-6076-49F6-9821-C94F214CD46C}"/>
              </a:ext>
            </a:extLst>
          </p:cNvPr>
          <p:cNvSpPr>
            <a:spLocks noGrp="1"/>
          </p:cNvSpPr>
          <p:nvPr>
            <p:ph type="sldNum" sz="quarter" idx="12"/>
          </p:nvPr>
        </p:nvSpPr>
        <p:spPr/>
        <p:txBody>
          <a:bodyPr/>
          <a:lstStyle/>
          <a:p>
            <a:fld id="{A80F6EE2-7C4A-4B61-8A1E-EC4F866B1EEC}" type="slidenum">
              <a:rPr lang="zh-CN" altLang="en-US" smtClean="0"/>
              <a:t>10</a:t>
            </a:fld>
            <a:endParaRPr lang="zh-CN" altLang="en-US"/>
          </a:p>
        </p:txBody>
      </p:sp>
      <p:sp>
        <p:nvSpPr>
          <p:cNvPr id="7" name="矩形: 圆角 6">
            <a:extLst>
              <a:ext uri="{FF2B5EF4-FFF2-40B4-BE49-F238E27FC236}">
                <a16:creationId xmlns:a16="http://schemas.microsoft.com/office/drawing/2014/main" xmlns="" id="{7AA20CD4-EF8C-4CFC-AC9C-717D9D00AE5F}"/>
              </a:ext>
            </a:extLst>
          </p:cNvPr>
          <p:cNvSpPr/>
          <p:nvPr/>
        </p:nvSpPr>
        <p:spPr>
          <a:xfrm>
            <a:off x="395805" y="4304046"/>
            <a:ext cx="497840" cy="2331118"/>
          </a:xfrm>
          <a:prstGeom prst="roundRect">
            <a:avLst/>
          </a:prstGeom>
          <a:solidFill>
            <a:srgbClr val="13446E"/>
          </a:solidFill>
          <a:ln>
            <a:solidFill>
              <a:srgbClr val="092B6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有助于提高患者依从性</a:t>
            </a:r>
          </a:p>
        </p:txBody>
      </p:sp>
      <p:sp>
        <p:nvSpPr>
          <p:cNvPr id="33" name="文本框 32">
            <a:extLst>
              <a:ext uri="{FF2B5EF4-FFF2-40B4-BE49-F238E27FC236}">
                <a16:creationId xmlns:a16="http://schemas.microsoft.com/office/drawing/2014/main" xmlns="" id="{2866ED22-D4AA-48BF-A5AB-8738B0314812}"/>
              </a:ext>
            </a:extLst>
          </p:cNvPr>
          <p:cNvSpPr txBox="1"/>
          <p:nvPr/>
        </p:nvSpPr>
        <p:spPr>
          <a:xfrm>
            <a:off x="7606708" y="4976753"/>
            <a:ext cx="4028700" cy="1099019"/>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600" dirty="0"/>
              <a:t>相同剂量对比，大大</a:t>
            </a:r>
            <a:r>
              <a:rPr lang="zh-CN" altLang="en-US" sz="1600" b="1" dirty="0">
                <a:solidFill>
                  <a:srgbClr val="C00000"/>
                </a:solidFill>
              </a:rPr>
              <a:t>减轻患者用药数量</a:t>
            </a:r>
            <a:r>
              <a:rPr lang="en-US" altLang="zh-CN" b="1" i="1" dirty="0">
                <a:solidFill>
                  <a:srgbClr val="C00000"/>
                </a:solidFill>
              </a:rPr>
              <a:t>60</a:t>
            </a:r>
            <a:r>
              <a:rPr lang="zh-CN" altLang="en-US" sz="1600" dirty="0"/>
              <a:t>片</a:t>
            </a:r>
            <a:r>
              <a:rPr lang="en-US" altLang="zh-CN" sz="1600" dirty="0"/>
              <a:t>/</a:t>
            </a:r>
            <a:r>
              <a:rPr lang="zh-CN" altLang="en-US" sz="1600" dirty="0"/>
              <a:t>月降低到</a:t>
            </a:r>
            <a:r>
              <a:rPr lang="en-US" altLang="zh-CN" b="1" i="1" dirty="0">
                <a:solidFill>
                  <a:srgbClr val="C00000"/>
                </a:solidFill>
              </a:rPr>
              <a:t>30</a:t>
            </a:r>
            <a:r>
              <a:rPr lang="zh-CN" altLang="en-US" sz="1600" dirty="0"/>
              <a:t>片</a:t>
            </a:r>
            <a:r>
              <a:rPr lang="en-US" altLang="zh-CN" sz="1600" dirty="0"/>
              <a:t>/</a:t>
            </a:r>
            <a:r>
              <a:rPr lang="zh-CN" altLang="en-US" sz="1600" dirty="0"/>
              <a:t>月</a:t>
            </a:r>
            <a:endParaRPr lang="en-US" altLang="zh-CN" sz="1600" dirty="0"/>
          </a:p>
          <a:p>
            <a:pPr marL="285750" indent="-285750">
              <a:lnSpc>
                <a:spcPct val="120000"/>
              </a:lnSpc>
              <a:spcBef>
                <a:spcPts val="600"/>
              </a:spcBef>
              <a:buFont typeface="Arial" panose="020B0604020202020204" pitchFamily="34" charset="0"/>
              <a:buChar char="•"/>
            </a:pPr>
            <a:r>
              <a:rPr lang="en-US" altLang="zh-CN" b="1" i="1" dirty="0">
                <a:solidFill>
                  <a:srgbClr val="C00000"/>
                </a:solidFill>
              </a:rPr>
              <a:t>730</a:t>
            </a:r>
            <a:r>
              <a:rPr lang="zh-CN" altLang="en-US" sz="1600" dirty="0"/>
              <a:t>片</a:t>
            </a:r>
            <a:r>
              <a:rPr lang="en-US" altLang="zh-CN" sz="1600" dirty="0"/>
              <a:t>/</a:t>
            </a:r>
            <a:r>
              <a:rPr lang="zh-CN" altLang="en-US" sz="1600" dirty="0"/>
              <a:t>年降低到</a:t>
            </a:r>
            <a:r>
              <a:rPr lang="en-US" altLang="zh-CN" b="1" i="1" dirty="0">
                <a:solidFill>
                  <a:srgbClr val="C00000"/>
                </a:solidFill>
              </a:rPr>
              <a:t>365</a:t>
            </a:r>
            <a:r>
              <a:rPr lang="zh-CN" altLang="en-US" sz="1600" dirty="0"/>
              <a:t>片</a:t>
            </a:r>
            <a:r>
              <a:rPr lang="en-US" altLang="zh-CN" sz="1600" dirty="0"/>
              <a:t>/</a:t>
            </a:r>
            <a:r>
              <a:rPr lang="zh-CN" altLang="en-US" sz="1600" dirty="0"/>
              <a:t>年</a:t>
            </a:r>
          </a:p>
        </p:txBody>
      </p:sp>
      <p:sp>
        <p:nvSpPr>
          <p:cNvPr id="45" name="矩形: 圆角 44">
            <a:extLst>
              <a:ext uri="{FF2B5EF4-FFF2-40B4-BE49-F238E27FC236}">
                <a16:creationId xmlns:a16="http://schemas.microsoft.com/office/drawing/2014/main" xmlns="" id="{A666F168-1C0A-4995-916E-ECFE3D9B2644}"/>
              </a:ext>
            </a:extLst>
          </p:cNvPr>
          <p:cNvSpPr/>
          <p:nvPr/>
        </p:nvSpPr>
        <p:spPr>
          <a:xfrm>
            <a:off x="395805" y="1629103"/>
            <a:ext cx="497840" cy="2195196"/>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药品研发工艺创新</a:t>
            </a:r>
          </a:p>
        </p:txBody>
      </p:sp>
      <p:grpSp>
        <p:nvGrpSpPr>
          <p:cNvPr id="53" name="组合 52">
            <a:extLst>
              <a:ext uri="{FF2B5EF4-FFF2-40B4-BE49-F238E27FC236}">
                <a16:creationId xmlns:a16="http://schemas.microsoft.com/office/drawing/2014/main" xmlns="" id="{9A0554D8-6196-4D53-82F0-BD5B121F69AB}"/>
              </a:ext>
            </a:extLst>
          </p:cNvPr>
          <p:cNvGrpSpPr/>
          <p:nvPr/>
        </p:nvGrpSpPr>
        <p:grpSpPr>
          <a:xfrm>
            <a:off x="1058962" y="4074220"/>
            <a:ext cx="6165554" cy="2605286"/>
            <a:chOff x="1058962" y="4074220"/>
            <a:chExt cx="6165554" cy="2605286"/>
          </a:xfrm>
        </p:grpSpPr>
        <p:grpSp>
          <p:nvGrpSpPr>
            <p:cNvPr id="14" name="组合 13">
              <a:extLst>
                <a:ext uri="{FF2B5EF4-FFF2-40B4-BE49-F238E27FC236}">
                  <a16:creationId xmlns:a16="http://schemas.microsoft.com/office/drawing/2014/main" xmlns="" id="{C01FC8B3-5C35-4C7F-9CA7-BAAEF5EAC34F}"/>
                </a:ext>
              </a:extLst>
            </p:cNvPr>
            <p:cNvGrpSpPr/>
            <p:nvPr/>
          </p:nvGrpSpPr>
          <p:grpSpPr>
            <a:xfrm>
              <a:off x="1058962" y="4829285"/>
              <a:ext cx="2418080" cy="1379392"/>
              <a:chOff x="1922562" y="5230088"/>
              <a:chExt cx="2418080" cy="1379392"/>
            </a:xfrm>
          </p:grpSpPr>
          <p:sp>
            <p:nvSpPr>
              <p:cNvPr id="11" name="矩形: 圆角 10">
                <a:extLst>
                  <a:ext uri="{FF2B5EF4-FFF2-40B4-BE49-F238E27FC236}">
                    <a16:creationId xmlns:a16="http://schemas.microsoft.com/office/drawing/2014/main" xmlns="" id="{85673C95-C3AA-4826-8E8B-9D9F925B7EF3}"/>
                  </a:ext>
                </a:extLst>
              </p:cNvPr>
              <p:cNvSpPr/>
              <p:nvPr/>
            </p:nvSpPr>
            <p:spPr>
              <a:xfrm>
                <a:off x="1922562" y="5362168"/>
                <a:ext cx="2418080" cy="124731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111A9E58-5352-4A34-8398-CA13F5BB5910}"/>
                  </a:ext>
                </a:extLst>
              </p:cNvPr>
              <p:cNvSpPr/>
              <p:nvPr/>
            </p:nvSpPr>
            <p:spPr>
              <a:xfrm>
                <a:off x="2384842" y="5230088"/>
                <a:ext cx="1368000" cy="2641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a:extLst>
                <a:ext uri="{FF2B5EF4-FFF2-40B4-BE49-F238E27FC236}">
                  <a16:creationId xmlns:a16="http://schemas.microsoft.com/office/drawing/2014/main" xmlns="" id="{11E9FEE9-0725-4769-B167-B723397CE359}"/>
                </a:ext>
              </a:extLst>
            </p:cNvPr>
            <p:cNvSpPr txBox="1"/>
            <p:nvPr/>
          </p:nvSpPr>
          <p:spPr>
            <a:xfrm>
              <a:off x="1521242" y="5192197"/>
              <a:ext cx="1493520" cy="338554"/>
            </a:xfrm>
            <a:prstGeom prst="rect">
              <a:avLst/>
            </a:prstGeom>
            <a:noFill/>
          </p:spPr>
          <p:txBody>
            <a:bodyPr wrap="square" rtlCol="0">
              <a:spAutoFit/>
            </a:bodyPr>
            <a:lstStyle/>
            <a:p>
              <a:pPr algn="ctr"/>
              <a:r>
                <a:rPr lang="zh-CN" altLang="en-US" sz="1600" b="1" dirty="0">
                  <a:solidFill>
                    <a:srgbClr val="002060"/>
                  </a:solidFill>
                </a:rPr>
                <a:t>一天两片</a:t>
              </a:r>
            </a:p>
          </p:txBody>
        </p:sp>
        <p:sp>
          <p:nvSpPr>
            <p:cNvPr id="17" name="文本框 16">
              <a:extLst>
                <a:ext uri="{FF2B5EF4-FFF2-40B4-BE49-F238E27FC236}">
                  <a16:creationId xmlns:a16="http://schemas.microsoft.com/office/drawing/2014/main" xmlns="" id="{A479B4F3-FF78-4D38-92ED-C1BB72DE756F}"/>
                </a:ext>
              </a:extLst>
            </p:cNvPr>
            <p:cNvSpPr txBox="1"/>
            <p:nvPr/>
          </p:nvSpPr>
          <p:spPr>
            <a:xfrm>
              <a:off x="1058962" y="5561529"/>
              <a:ext cx="2418080" cy="548676"/>
            </a:xfrm>
            <a:prstGeom prst="rect">
              <a:avLst/>
            </a:prstGeom>
            <a:noFill/>
          </p:spPr>
          <p:txBody>
            <a:bodyPr wrap="square" rtlCol="0">
              <a:spAutoFit/>
            </a:bodyPr>
            <a:lstStyle/>
            <a:p>
              <a:pPr algn="ctr">
                <a:lnSpc>
                  <a:spcPct val="120000"/>
                </a:lnSpc>
              </a:pPr>
              <a:r>
                <a:rPr lang="zh-CN" altLang="en-US" sz="1200" dirty="0"/>
                <a:t>氯沙坦钾</a:t>
              </a:r>
              <a:r>
                <a:rPr lang="en-US" altLang="zh-CN" sz="1200" dirty="0"/>
                <a:t>50mg</a:t>
              </a:r>
              <a:r>
                <a:rPr lang="zh-CN" altLang="en-US" sz="1200" dirty="0"/>
                <a:t> </a:t>
              </a:r>
              <a:r>
                <a:rPr lang="en-US" altLang="zh-CN" sz="1200" dirty="0"/>
                <a:t>+</a:t>
              </a:r>
              <a:r>
                <a:rPr lang="zh-CN" altLang="en-US" sz="1200" dirty="0"/>
                <a:t>氨氯地平</a:t>
              </a:r>
              <a:r>
                <a:rPr lang="en-US" altLang="zh-CN" sz="1200" dirty="0"/>
                <a:t>5mg</a:t>
              </a:r>
            </a:p>
            <a:p>
              <a:pPr algn="ctr">
                <a:lnSpc>
                  <a:spcPct val="120000"/>
                </a:lnSpc>
              </a:pPr>
              <a:r>
                <a:rPr lang="en-US" altLang="zh-CN" sz="1400" b="1" dirty="0">
                  <a:solidFill>
                    <a:srgbClr val="C00000"/>
                  </a:solidFill>
                </a:rPr>
                <a:t>60</a:t>
              </a:r>
              <a:r>
                <a:rPr lang="zh-CN" altLang="en-US" sz="1200" dirty="0"/>
                <a:t>片</a:t>
              </a:r>
              <a:r>
                <a:rPr lang="en-US" altLang="zh-CN" sz="1200" dirty="0"/>
                <a:t>/</a:t>
              </a:r>
              <a:r>
                <a:rPr lang="zh-CN" altLang="en-US" sz="1200" dirty="0"/>
                <a:t>月 →</a:t>
              </a:r>
              <a:r>
                <a:rPr lang="zh-CN" altLang="en-US" sz="1400" b="1" dirty="0">
                  <a:solidFill>
                    <a:srgbClr val="C00000"/>
                  </a:solidFill>
                </a:rPr>
                <a:t> </a:t>
              </a:r>
              <a:r>
                <a:rPr lang="en-US" altLang="zh-CN" sz="1400" b="1" dirty="0">
                  <a:solidFill>
                    <a:srgbClr val="C00000"/>
                  </a:solidFill>
                </a:rPr>
                <a:t>730</a:t>
              </a:r>
              <a:r>
                <a:rPr lang="zh-CN" altLang="en-US" sz="1200" dirty="0"/>
                <a:t>片</a:t>
              </a:r>
              <a:r>
                <a:rPr lang="en-US" altLang="zh-CN" sz="1200" dirty="0"/>
                <a:t>/</a:t>
              </a:r>
              <a:r>
                <a:rPr lang="zh-CN" altLang="en-US" sz="1200" dirty="0"/>
                <a:t>年</a:t>
              </a:r>
            </a:p>
          </p:txBody>
        </p:sp>
        <p:graphicFrame>
          <p:nvGraphicFramePr>
            <p:cNvPr id="36" name="图表 35">
              <a:extLst>
                <a:ext uri="{FF2B5EF4-FFF2-40B4-BE49-F238E27FC236}">
                  <a16:creationId xmlns:a16="http://schemas.microsoft.com/office/drawing/2014/main" xmlns="" id="{017AE928-FA6A-4677-8956-11AB042ACF71}"/>
                </a:ext>
              </a:extLst>
            </p:cNvPr>
            <p:cNvGraphicFramePr/>
            <p:nvPr>
              <p:extLst>
                <p:ext uri="{D42A27DB-BD31-4B8C-83A1-F6EECF244321}">
                  <p14:modId xmlns:p14="http://schemas.microsoft.com/office/powerpoint/2010/main" val="1772681686"/>
                </p:ext>
              </p:extLst>
            </p:nvPr>
          </p:nvGraphicFramePr>
          <p:xfrm>
            <a:off x="3512601" y="4074220"/>
            <a:ext cx="1089083" cy="2605286"/>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组合 40">
              <a:extLst>
                <a:ext uri="{FF2B5EF4-FFF2-40B4-BE49-F238E27FC236}">
                  <a16:creationId xmlns:a16="http://schemas.microsoft.com/office/drawing/2014/main" xmlns="" id="{99D7F359-AE10-4ABF-B179-913570C62D0F}"/>
                </a:ext>
              </a:extLst>
            </p:cNvPr>
            <p:cNvGrpSpPr/>
            <p:nvPr/>
          </p:nvGrpSpPr>
          <p:grpSpPr>
            <a:xfrm>
              <a:off x="4010441" y="4460971"/>
              <a:ext cx="1337934" cy="1069780"/>
              <a:chOff x="-1574800" y="2438382"/>
              <a:chExt cx="1337934" cy="1069780"/>
            </a:xfrm>
          </p:grpSpPr>
          <p:sp>
            <p:nvSpPr>
              <p:cNvPr id="39" name="箭头: 下 38">
                <a:extLst>
                  <a:ext uri="{FF2B5EF4-FFF2-40B4-BE49-F238E27FC236}">
                    <a16:creationId xmlns:a16="http://schemas.microsoft.com/office/drawing/2014/main" xmlns="" id="{11EC3A0D-423B-4B4A-96DB-9BB27D11527F}"/>
                  </a:ext>
                </a:extLst>
              </p:cNvPr>
              <p:cNvSpPr/>
              <p:nvPr/>
            </p:nvSpPr>
            <p:spPr>
              <a:xfrm>
                <a:off x="-1574800" y="2509520"/>
                <a:ext cx="599440" cy="998642"/>
              </a:xfrm>
              <a:prstGeom prst="downArrow">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xmlns="" id="{53A47384-CAD1-4612-9E37-2A434EE5AEEB}"/>
                  </a:ext>
                </a:extLst>
              </p:cNvPr>
              <p:cNvSpPr txBox="1"/>
              <p:nvPr/>
            </p:nvSpPr>
            <p:spPr>
              <a:xfrm>
                <a:off x="-1374786" y="2438382"/>
                <a:ext cx="1137920" cy="582211"/>
              </a:xfrm>
              <a:prstGeom prst="rect">
                <a:avLst/>
              </a:prstGeom>
              <a:solidFill>
                <a:schemeClr val="bg1"/>
              </a:solidFill>
            </p:spPr>
            <p:txBody>
              <a:bodyPr wrap="square" rtlCol="0">
                <a:spAutoFit/>
              </a:bodyPr>
              <a:lstStyle/>
              <a:p>
                <a:pPr>
                  <a:lnSpc>
                    <a:spcPct val="120000"/>
                  </a:lnSpc>
                </a:pPr>
                <a:r>
                  <a:rPr lang="zh-CN" altLang="en-US" sz="1200" b="1" dirty="0">
                    <a:solidFill>
                      <a:srgbClr val="C00000"/>
                    </a:solidFill>
                  </a:rPr>
                  <a:t>一年减少服药</a:t>
                </a:r>
                <a:endParaRPr lang="en-US" altLang="zh-CN" sz="1200" b="1" dirty="0">
                  <a:solidFill>
                    <a:srgbClr val="C00000"/>
                  </a:solidFill>
                </a:endParaRPr>
              </a:p>
              <a:p>
                <a:pPr>
                  <a:lnSpc>
                    <a:spcPct val="120000"/>
                  </a:lnSpc>
                </a:pPr>
                <a:r>
                  <a:rPr lang="en-US" altLang="zh-CN" sz="1600" b="1" dirty="0">
                    <a:solidFill>
                      <a:srgbClr val="C00000"/>
                    </a:solidFill>
                  </a:rPr>
                  <a:t>365</a:t>
                </a:r>
                <a:r>
                  <a:rPr lang="zh-CN" altLang="en-US" sz="1100" b="1" dirty="0">
                    <a:solidFill>
                      <a:srgbClr val="C00000"/>
                    </a:solidFill>
                  </a:rPr>
                  <a:t>片</a:t>
                </a:r>
              </a:p>
            </p:txBody>
          </p:sp>
        </p:grpSp>
        <p:grpSp>
          <p:nvGrpSpPr>
            <p:cNvPr id="32" name="组合 31">
              <a:extLst>
                <a:ext uri="{FF2B5EF4-FFF2-40B4-BE49-F238E27FC236}">
                  <a16:creationId xmlns:a16="http://schemas.microsoft.com/office/drawing/2014/main" xmlns="" id="{6905782D-84CA-4E17-B7C2-5A9AE255E5D3}"/>
                </a:ext>
              </a:extLst>
            </p:cNvPr>
            <p:cNvGrpSpPr/>
            <p:nvPr/>
          </p:nvGrpSpPr>
          <p:grpSpPr>
            <a:xfrm>
              <a:off x="4806436" y="4688197"/>
              <a:ext cx="2418080" cy="1520480"/>
              <a:chOff x="4808002" y="4688197"/>
              <a:chExt cx="2418080" cy="1520480"/>
            </a:xfrm>
          </p:grpSpPr>
          <p:grpSp>
            <p:nvGrpSpPr>
              <p:cNvPr id="19" name="组合 18">
                <a:extLst>
                  <a:ext uri="{FF2B5EF4-FFF2-40B4-BE49-F238E27FC236}">
                    <a16:creationId xmlns:a16="http://schemas.microsoft.com/office/drawing/2014/main" xmlns="" id="{29EA6A05-E4EE-4C2E-9F27-70BA0AA3DBAE}"/>
                  </a:ext>
                </a:extLst>
              </p:cNvPr>
              <p:cNvGrpSpPr/>
              <p:nvPr/>
            </p:nvGrpSpPr>
            <p:grpSpPr>
              <a:xfrm>
                <a:off x="4808002" y="4961365"/>
                <a:ext cx="2418080" cy="1247312"/>
                <a:chOff x="1272322" y="4915128"/>
                <a:chExt cx="2418080" cy="1247312"/>
              </a:xfrm>
            </p:grpSpPr>
            <p:sp>
              <p:nvSpPr>
                <p:cNvPr id="28" name="矩形: 圆角 27">
                  <a:extLst>
                    <a:ext uri="{FF2B5EF4-FFF2-40B4-BE49-F238E27FC236}">
                      <a16:creationId xmlns:a16="http://schemas.microsoft.com/office/drawing/2014/main" xmlns="" id="{B2296DAD-0DF3-4516-A6AB-55E16E8205C5}"/>
                    </a:ext>
                  </a:extLst>
                </p:cNvPr>
                <p:cNvSpPr/>
                <p:nvPr/>
              </p:nvSpPr>
              <p:spPr>
                <a:xfrm>
                  <a:off x="1272322" y="4915128"/>
                  <a:ext cx="2418080" cy="124731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xmlns="" id="{B49B96B3-D33A-4882-B72E-42C696F84C20}"/>
                    </a:ext>
                  </a:extLst>
                </p:cNvPr>
                <p:cNvSpPr txBox="1"/>
                <p:nvPr/>
              </p:nvSpPr>
              <p:spPr>
                <a:xfrm>
                  <a:off x="1734602" y="5145960"/>
                  <a:ext cx="1493520" cy="338554"/>
                </a:xfrm>
                <a:prstGeom prst="rect">
                  <a:avLst/>
                </a:prstGeom>
                <a:noFill/>
              </p:spPr>
              <p:txBody>
                <a:bodyPr wrap="square" rtlCol="0">
                  <a:spAutoFit/>
                </a:bodyPr>
                <a:lstStyle/>
                <a:p>
                  <a:pPr algn="ctr"/>
                  <a:r>
                    <a:rPr lang="zh-CN" altLang="en-US" sz="1600" b="1" dirty="0">
                      <a:solidFill>
                        <a:srgbClr val="002060"/>
                      </a:solidFill>
                    </a:rPr>
                    <a:t>一天一片</a:t>
                  </a:r>
                </a:p>
              </p:txBody>
            </p:sp>
            <p:sp>
              <p:nvSpPr>
                <p:cNvPr id="22" name="文本框 21">
                  <a:extLst>
                    <a:ext uri="{FF2B5EF4-FFF2-40B4-BE49-F238E27FC236}">
                      <a16:creationId xmlns:a16="http://schemas.microsoft.com/office/drawing/2014/main" xmlns="" id="{F6A0C435-8BB8-4429-9173-CAAB12FFF744}"/>
                    </a:ext>
                  </a:extLst>
                </p:cNvPr>
                <p:cNvSpPr txBox="1"/>
                <p:nvPr/>
              </p:nvSpPr>
              <p:spPr>
                <a:xfrm>
                  <a:off x="1272322" y="5515292"/>
                  <a:ext cx="2418080" cy="548676"/>
                </a:xfrm>
                <a:prstGeom prst="rect">
                  <a:avLst/>
                </a:prstGeom>
                <a:noFill/>
              </p:spPr>
              <p:txBody>
                <a:bodyPr wrap="square" rtlCol="0">
                  <a:spAutoFit/>
                </a:bodyPr>
                <a:lstStyle/>
                <a:p>
                  <a:pPr algn="ctr">
                    <a:lnSpc>
                      <a:spcPct val="120000"/>
                    </a:lnSpc>
                  </a:pPr>
                  <a:r>
                    <a:rPr lang="zh-CN" altLang="en-US" sz="1200" dirty="0"/>
                    <a:t>氨氯地平氯沙坦钾片 </a:t>
                  </a:r>
                  <a:r>
                    <a:rPr lang="en-US" altLang="zh-CN" sz="1200" dirty="0"/>
                    <a:t>5/50mg</a:t>
                  </a:r>
                </a:p>
                <a:p>
                  <a:pPr algn="ctr">
                    <a:lnSpc>
                      <a:spcPct val="120000"/>
                    </a:lnSpc>
                  </a:pPr>
                  <a:r>
                    <a:rPr lang="en-US" altLang="zh-CN" sz="1400" b="1" dirty="0">
                      <a:solidFill>
                        <a:srgbClr val="C00000"/>
                      </a:solidFill>
                    </a:rPr>
                    <a:t>30</a:t>
                  </a:r>
                  <a:r>
                    <a:rPr lang="zh-CN" altLang="en-US" sz="1200" dirty="0"/>
                    <a:t>片</a:t>
                  </a:r>
                  <a:r>
                    <a:rPr lang="en-US" altLang="zh-CN" sz="1200" dirty="0"/>
                    <a:t>/</a:t>
                  </a:r>
                  <a:r>
                    <a:rPr lang="zh-CN" altLang="en-US" sz="1200" dirty="0"/>
                    <a:t>月 →</a:t>
                  </a:r>
                  <a:r>
                    <a:rPr lang="zh-CN" altLang="en-US" sz="1400" b="1" dirty="0">
                      <a:solidFill>
                        <a:srgbClr val="C00000"/>
                      </a:solidFill>
                    </a:rPr>
                    <a:t> </a:t>
                  </a:r>
                  <a:r>
                    <a:rPr lang="en-US" altLang="zh-CN" sz="1400" b="1" dirty="0">
                      <a:solidFill>
                        <a:srgbClr val="C00000"/>
                      </a:solidFill>
                    </a:rPr>
                    <a:t>365</a:t>
                  </a:r>
                  <a:r>
                    <a:rPr lang="zh-CN" altLang="en-US" sz="1200" dirty="0"/>
                    <a:t>片</a:t>
                  </a:r>
                  <a:r>
                    <a:rPr lang="en-US" altLang="zh-CN" sz="1200" dirty="0"/>
                    <a:t>/</a:t>
                  </a:r>
                  <a:r>
                    <a:rPr lang="zh-CN" altLang="en-US" sz="1200" dirty="0"/>
                    <a:t>年</a:t>
                  </a:r>
                </a:p>
              </p:txBody>
            </p:sp>
          </p:grpSp>
          <p:sp>
            <p:nvSpPr>
              <p:cNvPr id="31" name="矩形: 圆角 30">
                <a:extLst>
                  <a:ext uri="{FF2B5EF4-FFF2-40B4-BE49-F238E27FC236}">
                    <a16:creationId xmlns:a16="http://schemas.microsoft.com/office/drawing/2014/main" xmlns="" id="{3A7AC054-7D63-4126-A5B1-B6CDCC21CB91}"/>
                  </a:ext>
                </a:extLst>
              </p:cNvPr>
              <p:cNvSpPr/>
              <p:nvPr/>
            </p:nvSpPr>
            <p:spPr>
              <a:xfrm>
                <a:off x="5636800" y="4829285"/>
                <a:ext cx="863600" cy="2580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ill_103392">
                <a:extLst>
                  <a:ext uri="{FF2B5EF4-FFF2-40B4-BE49-F238E27FC236}">
                    <a16:creationId xmlns:a16="http://schemas.microsoft.com/office/drawing/2014/main" xmlns="" id="{0C2863C6-5F85-45B3-B4B8-EB2EAC2B64E2}"/>
                  </a:ext>
                </a:extLst>
              </p:cNvPr>
              <p:cNvSpPr/>
              <p:nvPr/>
            </p:nvSpPr>
            <p:spPr>
              <a:xfrm>
                <a:off x="5844000" y="4688197"/>
                <a:ext cx="504000" cy="504000"/>
              </a:xfrm>
              <a:custGeom>
                <a:avLst/>
                <a:gdLst>
                  <a:gd name="T0" fmla="*/ 2032 w 2294"/>
                  <a:gd name="T1" fmla="*/ 197 h 2229"/>
                  <a:gd name="T2" fmla="*/ 1557 w 2294"/>
                  <a:gd name="T3" fmla="*/ 0 h 2229"/>
                  <a:gd name="T4" fmla="*/ 1082 w 2294"/>
                  <a:gd name="T5" fmla="*/ 197 h 2229"/>
                  <a:gd name="T6" fmla="*/ 197 w 2294"/>
                  <a:gd name="T7" fmla="*/ 1082 h 2229"/>
                  <a:gd name="T8" fmla="*/ 0 w 2294"/>
                  <a:gd name="T9" fmla="*/ 1557 h 2229"/>
                  <a:gd name="T10" fmla="*/ 197 w 2294"/>
                  <a:gd name="T11" fmla="*/ 2032 h 2229"/>
                  <a:gd name="T12" fmla="*/ 672 w 2294"/>
                  <a:gd name="T13" fmla="*/ 2229 h 2229"/>
                  <a:gd name="T14" fmla="*/ 1147 w 2294"/>
                  <a:gd name="T15" fmla="*/ 2032 h 2229"/>
                  <a:gd name="T16" fmla="*/ 2032 w 2294"/>
                  <a:gd name="T17" fmla="*/ 1147 h 2229"/>
                  <a:gd name="T18" fmla="*/ 2032 w 2294"/>
                  <a:gd name="T19" fmla="*/ 197 h 2229"/>
                  <a:gd name="T20" fmla="*/ 1005 w 2294"/>
                  <a:gd name="T21" fmla="*/ 1890 h 2229"/>
                  <a:gd name="T22" fmla="*/ 672 w 2294"/>
                  <a:gd name="T23" fmla="*/ 2028 h 2229"/>
                  <a:gd name="T24" fmla="*/ 338 w 2294"/>
                  <a:gd name="T25" fmla="*/ 1890 h 2229"/>
                  <a:gd name="T26" fmla="*/ 200 w 2294"/>
                  <a:gd name="T27" fmla="*/ 1557 h 2229"/>
                  <a:gd name="T28" fmla="*/ 338 w 2294"/>
                  <a:gd name="T29" fmla="*/ 1223 h 2229"/>
                  <a:gd name="T30" fmla="*/ 710 w 2294"/>
                  <a:gd name="T31" fmla="*/ 851 h 2229"/>
                  <a:gd name="T32" fmla="*/ 1377 w 2294"/>
                  <a:gd name="T33" fmla="*/ 1518 h 2229"/>
                  <a:gd name="T34" fmla="*/ 1005 w 2294"/>
                  <a:gd name="T35" fmla="*/ 1890 h 2229"/>
                  <a:gd name="T36" fmla="*/ 1890 w 2294"/>
                  <a:gd name="T37" fmla="*/ 1005 h 2229"/>
                  <a:gd name="T38" fmla="*/ 1519 w 2294"/>
                  <a:gd name="T39" fmla="*/ 1377 h 2229"/>
                  <a:gd name="T40" fmla="*/ 852 w 2294"/>
                  <a:gd name="T41" fmla="*/ 710 h 2229"/>
                  <a:gd name="T42" fmla="*/ 1223 w 2294"/>
                  <a:gd name="T43" fmla="*/ 338 h 2229"/>
                  <a:gd name="T44" fmla="*/ 1557 w 2294"/>
                  <a:gd name="T45" fmla="*/ 200 h 2229"/>
                  <a:gd name="T46" fmla="*/ 1890 w 2294"/>
                  <a:gd name="T47" fmla="*/ 338 h 2229"/>
                  <a:gd name="T48" fmla="*/ 1890 w 2294"/>
                  <a:gd name="T49" fmla="*/ 1005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4" h="2229">
                    <a:moveTo>
                      <a:pt x="2032" y="197"/>
                    </a:moveTo>
                    <a:cubicBezTo>
                      <a:pt x="1905" y="70"/>
                      <a:pt x="1736" y="0"/>
                      <a:pt x="1557" y="0"/>
                    </a:cubicBezTo>
                    <a:cubicBezTo>
                      <a:pt x="1378" y="0"/>
                      <a:pt x="1209" y="70"/>
                      <a:pt x="1082" y="197"/>
                    </a:cubicBezTo>
                    <a:lnTo>
                      <a:pt x="197" y="1082"/>
                    </a:lnTo>
                    <a:cubicBezTo>
                      <a:pt x="70" y="1209"/>
                      <a:pt x="0" y="1377"/>
                      <a:pt x="0" y="1557"/>
                    </a:cubicBezTo>
                    <a:cubicBezTo>
                      <a:pt x="0" y="1736"/>
                      <a:pt x="70" y="1905"/>
                      <a:pt x="197" y="2032"/>
                    </a:cubicBezTo>
                    <a:cubicBezTo>
                      <a:pt x="324" y="2159"/>
                      <a:pt x="492" y="2229"/>
                      <a:pt x="672" y="2229"/>
                    </a:cubicBezTo>
                    <a:cubicBezTo>
                      <a:pt x="851" y="2229"/>
                      <a:pt x="1020" y="2159"/>
                      <a:pt x="1147" y="2032"/>
                    </a:cubicBezTo>
                    <a:lnTo>
                      <a:pt x="2032" y="1147"/>
                    </a:lnTo>
                    <a:cubicBezTo>
                      <a:pt x="2294" y="885"/>
                      <a:pt x="2294" y="459"/>
                      <a:pt x="2032" y="197"/>
                    </a:cubicBezTo>
                    <a:close/>
                    <a:moveTo>
                      <a:pt x="1005" y="1890"/>
                    </a:moveTo>
                    <a:cubicBezTo>
                      <a:pt x="916" y="1979"/>
                      <a:pt x="798" y="2028"/>
                      <a:pt x="672" y="2028"/>
                    </a:cubicBezTo>
                    <a:cubicBezTo>
                      <a:pt x="546" y="2028"/>
                      <a:pt x="427" y="1979"/>
                      <a:pt x="338" y="1890"/>
                    </a:cubicBezTo>
                    <a:cubicBezTo>
                      <a:pt x="249" y="1801"/>
                      <a:pt x="200" y="1683"/>
                      <a:pt x="200" y="1557"/>
                    </a:cubicBezTo>
                    <a:cubicBezTo>
                      <a:pt x="200" y="1431"/>
                      <a:pt x="249" y="1312"/>
                      <a:pt x="338" y="1223"/>
                    </a:cubicBezTo>
                    <a:lnTo>
                      <a:pt x="710" y="851"/>
                    </a:lnTo>
                    <a:lnTo>
                      <a:pt x="1377" y="1518"/>
                    </a:lnTo>
                    <a:lnTo>
                      <a:pt x="1005" y="1890"/>
                    </a:lnTo>
                    <a:close/>
                    <a:moveTo>
                      <a:pt x="1890" y="1005"/>
                    </a:moveTo>
                    <a:lnTo>
                      <a:pt x="1519" y="1377"/>
                    </a:lnTo>
                    <a:lnTo>
                      <a:pt x="852" y="710"/>
                    </a:lnTo>
                    <a:lnTo>
                      <a:pt x="1223" y="338"/>
                    </a:lnTo>
                    <a:cubicBezTo>
                      <a:pt x="1313" y="249"/>
                      <a:pt x="1431" y="200"/>
                      <a:pt x="1557" y="200"/>
                    </a:cubicBezTo>
                    <a:cubicBezTo>
                      <a:pt x="1683" y="200"/>
                      <a:pt x="1801" y="249"/>
                      <a:pt x="1890" y="338"/>
                    </a:cubicBezTo>
                    <a:cubicBezTo>
                      <a:pt x="2074" y="522"/>
                      <a:pt x="2074" y="821"/>
                      <a:pt x="1890" y="1005"/>
                    </a:cubicBezTo>
                    <a:close/>
                  </a:path>
                </a:pathLst>
              </a:custGeom>
              <a:solidFill>
                <a:srgbClr val="002060"/>
              </a:solidFill>
              <a:ln>
                <a:solidFill>
                  <a:srgbClr val="092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组合 50">
              <a:extLst>
                <a:ext uri="{FF2B5EF4-FFF2-40B4-BE49-F238E27FC236}">
                  <a16:creationId xmlns:a16="http://schemas.microsoft.com/office/drawing/2014/main" xmlns="" id="{2528CAC6-52FF-44C8-B444-4DF67CB9E9BA}"/>
                </a:ext>
              </a:extLst>
            </p:cNvPr>
            <p:cNvGrpSpPr/>
            <p:nvPr/>
          </p:nvGrpSpPr>
          <p:grpSpPr>
            <a:xfrm>
              <a:off x="1757892" y="4776698"/>
              <a:ext cx="902023" cy="400110"/>
              <a:chOff x="-1087526" y="2703469"/>
              <a:chExt cx="902023" cy="400110"/>
            </a:xfrm>
          </p:grpSpPr>
          <p:sp>
            <p:nvSpPr>
              <p:cNvPr id="47" name="pills_250909">
                <a:extLst>
                  <a:ext uri="{FF2B5EF4-FFF2-40B4-BE49-F238E27FC236}">
                    <a16:creationId xmlns:a16="http://schemas.microsoft.com/office/drawing/2014/main" xmlns="" id="{25E5B948-1368-4E0B-9923-EBE3A7ED01F3}"/>
                  </a:ext>
                </a:extLst>
              </p:cNvPr>
              <p:cNvSpPr>
                <a:spLocks noChangeAspect="1"/>
              </p:cNvSpPr>
              <p:nvPr/>
            </p:nvSpPr>
            <p:spPr>
              <a:xfrm>
                <a:off x="-1087526"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lls_250909">
                <a:extLst>
                  <a:ext uri="{FF2B5EF4-FFF2-40B4-BE49-F238E27FC236}">
                    <a16:creationId xmlns:a16="http://schemas.microsoft.com/office/drawing/2014/main" xmlns="" id="{BC5DFA72-8C8E-45FC-812A-5DD187C2D805}"/>
                  </a:ext>
                </a:extLst>
              </p:cNvPr>
              <p:cNvSpPr>
                <a:spLocks noChangeAspect="1"/>
              </p:cNvSpPr>
              <p:nvPr/>
            </p:nvSpPr>
            <p:spPr>
              <a:xfrm>
                <a:off x="-500989"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文本框 49">
                <a:extLst>
                  <a:ext uri="{FF2B5EF4-FFF2-40B4-BE49-F238E27FC236}">
                    <a16:creationId xmlns:a16="http://schemas.microsoft.com/office/drawing/2014/main" xmlns="" id="{AA02B3D6-B78B-421D-9C4C-4E0C62265DEE}"/>
                  </a:ext>
                </a:extLst>
              </p:cNvPr>
              <p:cNvSpPr txBox="1"/>
              <p:nvPr/>
            </p:nvSpPr>
            <p:spPr>
              <a:xfrm>
                <a:off x="-885435" y="2703469"/>
                <a:ext cx="497840" cy="400110"/>
              </a:xfrm>
              <a:prstGeom prst="rect">
                <a:avLst/>
              </a:prstGeom>
              <a:noFill/>
            </p:spPr>
            <p:txBody>
              <a:bodyPr wrap="square" rtlCol="0">
                <a:spAutoFit/>
              </a:bodyPr>
              <a:lstStyle/>
              <a:p>
                <a:pPr algn="ctr"/>
                <a:r>
                  <a:rPr lang="zh-CN" altLang="en-US" sz="2000" dirty="0"/>
                  <a:t>＋</a:t>
                </a:r>
              </a:p>
            </p:txBody>
          </p:sp>
        </p:grpSp>
      </p:grpSp>
      <p:grpSp>
        <p:nvGrpSpPr>
          <p:cNvPr id="71" name="组合 70">
            <a:extLst>
              <a:ext uri="{FF2B5EF4-FFF2-40B4-BE49-F238E27FC236}">
                <a16:creationId xmlns:a16="http://schemas.microsoft.com/office/drawing/2014/main" xmlns="" id="{321DAB9E-BCF2-4806-BCDE-D31264CF8B8D}"/>
              </a:ext>
            </a:extLst>
          </p:cNvPr>
          <p:cNvGrpSpPr/>
          <p:nvPr/>
        </p:nvGrpSpPr>
        <p:grpSpPr>
          <a:xfrm>
            <a:off x="3123932" y="3283192"/>
            <a:ext cx="4341600" cy="648000"/>
            <a:chOff x="1660892" y="3302034"/>
            <a:chExt cx="4341600" cy="648000"/>
          </a:xfrm>
          <a:solidFill>
            <a:schemeClr val="accent1">
              <a:lumMod val="20000"/>
              <a:lumOff val="80000"/>
            </a:schemeClr>
          </a:solidFill>
        </p:grpSpPr>
        <p:sp>
          <p:nvSpPr>
            <p:cNvPr id="61" name="矩形: 圆角 60">
              <a:extLst>
                <a:ext uri="{FF2B5EF4-FFF2-40B4-BE49-F238E27FC236}">
                  <a16:creationId xmlns:a16="http://schemas.microsoft.com/office/drawing/2014/main" xmlns="" id="{2DA7068D-5CE7-409C-A1F8-69A15C67B9F7}"/>
                </a:ext>
              </a:extLst>
            </p:cNvPr>
            <p:cNvSpPr/>
            <p:nvPr/>
          </p:nvSpPr>
          <p:spPr>
            <a:xfrm>
              <a:off x="1660892" y="3302034"/>
              <a:ext cx="4341600" cy="648000"/>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0" name="文本框 59">
              <a:extLst>
                <a:ext uri="{FF2B5EF4-FFF2-40B4-BE49-F238E27FC236}">
                  <a16:creationId xmlns:a16="http://schemas.microsoft.com/office/drawing/2014/main" xmlns="" id="{003160AA-1DB7-4F66-935A-6CEBC7B26C00}"/>
                </a:ext>
              </a:extLst>
            </p:cNvPr>
            <p:cNvSpPr txBox="1"/>
            <p:nvPr/>
          </p:nvSpPr>
          <p:spPr>
            <a:xfrm>
              <a:off x="1879090" y="3350959"/>
              <a:ext cx="3903427" cy="550151"/>
            </a:xfrm>
            <a:prstGeom prst="rect">
              <a:avLst/>
            </a:prstGeom>
            <a:grpFill/>
          </p:spPr>
          <p:txBody>
            <a:bodyPr wrap="square" rtlCol="0">
              <a:spAutoFit/>
            </a:bodyPr>
            <a:lstStyle/>
            <a:p>
              <a:pPr algn="ctr">
                <a:lnSpc>
                  <a:spcPct val="120000"/>
                </a:lnSpc>
              </a:pPr>
              <a:r>
                <a:rPr lang="zh-CN" altLang="en-US" sz="1200" dirty="0"/>
                <a:t>采用干法制粒并优选最佳颗粒粒径，先进压片技术</a:t>
              </a:r>
              <a:endParaRPr lang="en-US" altLang="zh-CN" sz="1200" dirty="0"/>
            </a:p>
            <a:p>
              <a:pPr algn="ctr">
                <a:lnSpc>
                  <a:spcPct val="120000"/>
                </a:lnSpc>
              </a:pPr>
              <a:r>
                <a:rPr lang="zh-CN" altLang="en-US" sz="1400" b="1" dirty="0">
                  <a:solidFill>
                    <a:srgbClr val="002060"/>
                  </a:solidFill>
                </a:rPr>
                <a:t>可实时监控片重差异</a:t>
              </a:r>
              <a:r>
                <a:rPr lang="zh-CN" altLang="en-US" sz="1200" dirty="0"/>
                <a:t>，在线剔除不合格片</a:t>
              </a:r>
              <a:endParaRPr lang="zh-CN" altLang="en-US" sz="1400" dirty="0"/>
            </a:p>
          </p:txBody>
        </p:sp>
      </p:grpSp>
      <p:grpSp>
        <p:nvGrpSpPr>
          <p:cNvPr id="70" name="组合 69">
            <a:extLst>
              <a:ext uri="{FF2B5EF4-FFF2-40B4-BE49-F238E27FC236}">
                <a16:creationId xmlns:a16="http://schemas.microsoft.com/office/drawing/2014/main" xmlns="" id="{69C5FEED-042E-40C3-B0B7-231CEA9ADDEA}"/>
              </a:ext>
            </a:extLst>
          </p:cNvPr>
          <p:cNvGrpSpPr/>
          <p:nvPr/>
        </p:nvGrpSpPr>
        <p:grpSpPr>
          <a:xfrm>
            <a:off x="3124336" y="2384798"/>
            <a:ext cx="4339015" cy="648000"/>
            <a:chOff x="1661297" y="2400435"/>
            <a:chExt cx="3801902" cy="648000"/>
          </a:xfrm>
        </p:grpSpPr>
        <p:sp>
          <p:nvSpPr>
            <p:cNvPr id="64" name="矩形: 圆角 63">
              <a:extLst>
                <a:ext uri="{FF2B5EF4-FFF2-40B4-BE49-F238E27FC236}">
                  <a16:creationId xmlns:a16="http://schemas.microsoft.com/office/drawing/2014/main" xmlns="" id="{95D2EA1C-88A1-4057-A694-A10E57681272}"/>
                </a:ext>
              </a:extLst>
            </p:cNvPr>
            <p:cNvSpPr/>
            <p:nvPr/>
          </p:nvSpPr>
          <p:spPr>
            <a:xfrm>
              <a:off x="1661297" y="2400435"/>
              <a:ext cx="3801902" cy="648000"/>
            </a:xfrm>
            <a:prstGeom prst="roundRect">
              <a:avLst/>
            </a:prstGeom>
            <a:solidFill>
              <a:schemeClr val="bg1">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3" name="文本框 62">
              <a:extLst>
                <a:ext uri="{FF2B5EF4-FFF2-40B4-BE49-F238E27FC236}">
                  <a16:creationId xmlns:a16="http://schemas.microsoft.com/office/drawing/2014/main" xmlns="" id="{A968F260-851C-4CEA-9DEF-0002A7F0F06D}"/>
                </a:ext>
              </a:extLst>
            </p:cNvPr>
            <p:cNvSpPr txBox="1"/>
            <p:nvPr/>
          </p:nvSpPr>
          <p:spPr>
            <a:xfrm>
              <a:off x="1700563" y="2450461"/>
              <a:ext cx="3723370" cy="553357"/>
            </a:xfrm>
            <a:prstGeom prst="rect">
              <a:avLst/>
            </a:prstGeom>
            <a:noFill/>
          </p:spPr>
          <p:txBody>
            <a:bodyPr wrap="square" rtlCol="0">
              <a:spAutoFit/>
            </a:bodyPr>
            <a:lstStyle/>
            <a:p>
              <a:pPr algn="ctr">
                <a:lnSpc>
                  <a:spcPct val="120000"/>
                </a:lnSpc>
              </a:pPr>
              <a:r>
                <a:rPr lang="zh-CN" altLang="en-US" sz="1400" b="1" dirty="0">
                  <a:solidFill>
                    <a:srgbClr val="002060"/>
                  </a:solidFill>
                </a:rPr>
                <a:t>开发包衣工艺</a:t>
              </a:r>
              <a:r>
                <a:rPr lang="zh-CN" altLang="en-US" sz="1400" dirty="0"/>
                <a:t>，</a:t>
              </a:r>
              <a:r>
                <a:rPr lang="zh-CN" altLang="en-US" sz="1200" dirty="0"/>
                <a:t>选择</a:t>
              </a:r>
              <a:r>
                <a:rPr lang="zh-CN" altLang="en-US" sz="1400" b="1" dirty="0">
                  <a:solidFill>
                    <a:srgbClr val="002060"/>
                  </a:solidFill>
                </a:rPr>
                <a:t>最具遮光效果</a:t>
              </a:r>
              <a:r>
                <a:rPr lang="zh-CN" altLang="en-US" sz="1200" dirty="0"/>
                <a:t>的包衣粉进行包衣；</a:t>
              </a:r>
              <a:endParaRPr lang="en-US" altLang="zh-CN" sz="1200" dirty="0"/>
            </a:p>
            <a:p>
              <a:pPr algn="ctr">
                <a:lnSpc>
                  <a:spcPct val="120000"/>
                </a:lnSpc>
              </a:pPr>
              <a:r>
                <a:rPr lang="zh-CN" altLang="en-US" sz="1200" dirty="0"/>
                <a:t>解决氨氯地平暴露在光照中会降解产生杂质问题</a:t>
              </a:r>
            </a:p>
          </p:txBody>
        </p:sp>
      </p:grpSp>
      <p:grpSp>
        <p:nvGrpSpPr>
          <p:cNvPr id="72" name="组合 71">
            <a:extLst>
              <a:ext uri="{FF2B5EF4-FFF2-40B4-BE49-F238E27FC236}">
                <a16:creationId xmlns:a16="http://schemas.microsoft.com/office/drawing/2014/main" xmlns="" id="{02C9ECCA-0366-45CF-86C7-B29773B2F336}"/>
              </a:ext>
            </a:extLst>
          </p:cNvPr>
          <p:cNvGrpSpPr/>
          <p:nvPr/>
        </p:nvGrpSpPr>
        <p:grpSpPr>
          <a:xfrm>
            <a:off x="3099209" y="1487564"/>
            <a:ext cx="4339015" cy="648000"/>
            <a:chOff x="1636169" y="1515351"/>
            <a:chExt cx="4339015" cy="648000"/>
          </a:xfrm>
        </p:grpSpPr>
        <p:sp>
          <p:nvSpPr>
            <p:cNvPr id="67" name="矩形: 圆角 66">
              <a:extLst>
                <a:ext uri="{FF2B5EF4-FFF2-40B4-BE49-F238E27FC236}">
                  <a16:creationId xmlns:a16="http://schemas.microsoft.com/office/drawing/2014/main" xmlns="" id="{3B91F42F-AD5A-4AD6-88F4-8F9485317BD2}"/>
                </a:ext>
              </a:extLst>
            </p:cNvPr>
            <p:cNvSpPr/>
            <p:nvPr/>
          </p:nvSpPr>
          <p:spPr>
            <a:xfrm>
              <a:off x="1636169" y="1515351"/>
              <a:ext cx="4339015" cy="648000"/>
            </a:xfrm>
            <a:prstGeom prst="roundRect">
              <a:avLst/>
            </a:prstGeom>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6" name="文本框 65">
              <a:extLst>
                <a:ext uri="{FF2B5EF4-FFF2-40B4-BE49-F238E27FC236}">
                  <a16:creationId xmlns:a16="http://schemas.microsoft.com/office/drawing/2014/main" xmlns="" id="{8C55068C-575D-4FB7-9156-20FAB774FD9E}"/>
                </a:ext>
              </a:extLst>
            </p:cNvPr>
            <p:cNvSpPr txBox="1"/>
            <p:nvPr/>
          </p:nvSpPr>
          <p:spPr>
            <a:xfrm>
              <a:off x="2013597" y="1562673"/>
              <a:ext cx="3584158" cy="553357"/>
            </a:xfrm>
            <a:prstGeom prst="rect">
              <a:avLst/>
            </a:prstGeom>
            <a:noFill/>
          </p:spPr>
          <p:txBody>
            <a:bodyPr wrap="square" rtlCol="0">
              <a:spAutoFit/>
            </a:bodyPr>
            <a:lstStyle/>
            <a:p>
              <a:pPr algn="ctr">
                <a:lnSpc>
                  <a:spcPct val="120000"/>
                </a:lnSpc>
              </a:pPr>
              <a:r>
                <a:rPr lang="zh-CN" altLang="en-US" sz="1400" b="1" dirty="0">
                  <a:solidFill>
                    <a:srgbClr val="002060"/>
                  </a:solidFill>
                </a:rPr>
                <a:t>创新性开发双层压片技术</a:t>
              </a:r>
              <a:r>
                <a:rPr lang="zh-CN" altLang="en-US" sz="1400" dirty="0"/>
                <a:t>，</a:t>
              </a:r>
              <a:endParaRPr lang="en-US" altLang="zh-CN" sz="1400" dirty="0"/>
            </a:p>
            <a:p>
              <a:pPr algn="ctr">
                <a:lnSpc>
                  <a:spcPct val="120000"/>
                </a:lnSpc>
              </a:pPr>
              <a:r>
                <a:rPr lang="zh-CN" altLang="en-US" sz="1200" dirty="0"/>
                <a:t>实现两种活性成分有效隔离，避免相互干扰</a:t>
              </a:r>
            </a:p>
          </p:txBody>
        </p:sp>
      </p:grpSp>
      <p:cxnSp>
        <p:nvCxnSpPr>
          <p:cNvPr id="80" name="直接箭头连接符 79">
            <a:extLst>
              <a:ext uri="{FF2B5EF4-FFF2-40B4-BE49-F238E27FC236}">
                <a16:creationId xmlns:a16="http://schemas.microsoft.com/office/drawing/2014/main" xmlns="" id="{B55D8B6A-4DD3-43E1-A2B3-C53655D9328D}"/>
              </a:ext>
            </a:extLst>
          </p:cNvPr>
          <p:cNvCxnSpPr>
            <a:cxnSpLocks/>
            <a:stCxn id="67" idx="3"/>
            <a:endCxn id="97" idx="1"/>
          </p:cNvCxnSpPr>
          <p:nvPr/>
        </p:nvCxnSpPr>
        <p:spPr>
          <a:xfrm>
            <a:off x="7438224" y="1811564"/>
            <a:ext cx="61316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3" name="直接箭头连接符 82">
            <a:extLst>
              <a:ext uri="{FF2B5EF4-FFF2-40B4-BE49-F238E27FC236}">
                <a16:creationId xmlns:a16="http://schemas.microsoft.com/office/drawing/2014/main" xmlns="" id="{7B6666DB-9117-4732-BADC-4AE665A0E941}"/>
              </a:ext>
            </a:extLst>
          </p:cNvPr>
          <p:cNvCxnSpPr>
            <a:cxnSpLocks/>
            <a:stCxn id="64" idx="3"/>
            <a:endCxn id="94" idx="1"/>
          </p:cNvCxnSpPr>
          <p:nvPr/>
        </p:nvCxnSpPr>
        <p:spPr>
          <a:xfrm>
            <a:off x="7463351" y="2708798"/>
            <a:ext cx="58967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4" name="直接箭头连接符 83">
            <a:extLst>
              <a:ext uri="{FF2B5EF4-FFF2-40B4-BE49-F238E27FC236}">
                <a16:creationId xmlns:a16="http://schemas.microsoft.com/office/drawing/2014/main" xmlns="" id="{F4EF5012-7E22-48B6-9D8E-894281ABE79A}"/>
              </a:ext>
            </a:extLst>
          </p:cNvPr>
          <p:cNvCxnSpPr>
            <a:cxnSpLocks/>
            <a:stCxn id="61" idx="3"/>
            <a:endCxn id="91" idx="1"/>
          </p:cNvCxnSpPr>
          <p:nvPr/>
        </p:nvCxnSpPr>
        <p:spPr>
          <a:xfrm>
            <a:off x="7465532" y="3607192"/>
            <a:ext cx="585860"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89" name="组合 88">
            <a:extLst>
              <a:ext uri="{FF2B5EF4-FFF2-40B4-BE49-F238E27FC236}">
                <a16:creationId xmlns:a16="http://schemas.microsoft.com/office/drawing/2014/main" xmlns="" id="{23CB7EE9-5B67-4D05-B7FA-2712E969409C}"/>
              </a:ext>
            </a:extLst>
          </p:cNvPr>
          <p:cNvGrpSpPr/>
          <p:nvPr/>
        </p:nvGrpSpPr>
        <p:grpSpPr>
          <a:xfrm>
            <a:off x="8051392" y="3243876"/>
            <a:ext cx="3346494" cy="726633"/>
            <a:chOff x="745849" y="3919155"/>
            <a:chExt cx="2936239" cy="726633"/>
          </a:xfrm>
        </p:grpSpPr>
        <p:sp>
          <p:nvSpPr>
            <p:cNvPr id="90" name="文本框 89">
              <a:extLst>
                <a:ext uri="{FF2B5EF4-FFF2-40B4-BE49-F238E27FC236}">
                  <a16:creationId xmlns:a16="http://schemas.microsoft.com/office/drawing/2014/main" xmlns="" id="{A0D24C34-2AB8-4226-9984-AC0CF22AD486}"/>
                </a:ext>
              </a:extLst>
            </p:cNvPr>
            <p:cNvSpPr txBox="1"/>
            <p:nvPr/>
          </p:nvSpPr>
          <p:spPr>
            <a:xfrm>
              <a:off x="893887" y="3988929"/>
              <a:ext cx="2640164" cy="587084"/>
            </a:xfrm>
            <a:prstGeom prst="rect">
              <a:avLst/>
            </a:prstGeom>
            <a:noFill/>
          </p:spPr>
          <p:txBody>
            <a:bodyPr wrap="square" rtlCol="0">
              <a:spAutoFit/>
            </a:bodyPr>
            <a:lstStyle/>
            <a:p>
              <a:pPr algn="ctr">
                <a:lnSpc>
                  <a:spcPct val="120000"/>
                </a:lnSpc>
              </a:pPr>
              <a:r>
                <a:rPr lang="zh-CN" altLang="en-US" sz="1400" b="1" dirty="0">
                  <a:solidFill>
                    <a:srgbClr val="C00000"/>
                  </a:solidFill>
                </a:rPr>
                <a:t>质量稳定可控</a:t>
              </a:r>
              <a:r>
                <a:rPr lang="zh-CN" altLang="en-US" sz="1400" dirty="0"/>
                <a:t>，</a:t>
              </a:r>
              <a:endParaRPr lang="en-US" altLang="zh-CN" sz="1400" dirty="0"/>
            </a:p>
            <a:p>
              <a:pPr algn="ctr">
                <a:lnSpc>
                  <a:spcPct val="120000"/>
                </a:lnSpc>
              </a:pPr>
              <a:r>
                <a:rPr lang="zh-CN" altLang="en-US" sz="1400" b="1" dirty="0"/>
                <a:t>确保药效足量发挥</a:t>
              </a:r>
            </a:p>
          </p:txBody>
        </p:sp>
        <p:sp>
          <p:nvSpPr>
            <p:cNvPr id="91" name="矩形: 圆角 90">
              <a:extLst>
                <a:ext uri="{FF2B5EF4-FFF2-40B4-BE49-F238E27FC236}">
                  <a16:creationId xmlns:a16="http://schemas.microsoft.com/office/drawing/2014/main" xmlns="" id="{0BBEB285-8F55-4A13-8F51-31D0E2F00BFC}"/>
                </a:ext>
              </a:extLst>
            </p:cNvPr>
            <p:cNvSpPr/>
            <p:nvPr/>
          </p:nvSpPr>
          <p:spPr>
            <a:xfrm>
              <a:off x="745849" y="3919155"/>
              <a:ext cx="2936239" cy="726633"/>
            </a:xfrm>
            <a:prstGeom prst="roundRect">
              <a:avLst/>
            </a:prstGeom>
            <a:noFill/>
            <a:ln>
              <a:solidFill>
                <a:srgbClr val="092B6F"/>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grpSp>
        <p:nvGrpSpPr>
          <p:cNvPr id="92" name="组合 91">
            <a:extLst>
              <a:ext uri="{FF2B5EF4-FFF2-40B4-BE49-F238E27FC236}">
                <a16:creationId xmlns:a16="http://schemas.microsoft.com/office/drawing/2014/main" xmlns="" id="{DBAF42F1-DB8A-4143-BC1D-19DB68BEB7A2}"/>
              </a:ext>
            </a:extLst>
          </p:cNvPr>
          <p:cNvGrpSpPr/>
          <p:nvPr/>
        </p:nvGrpSpPr>
        <p:grpSpPr>
          <a:xfrm>
            <a:off x="8053027" y="2345198"/>
            <a:ext cx="3346494" cy="727200"/>
            <a:chOff x="745849" y="4834095"/>
            <a:chExt cx="2936239" cy="727200"/>
          </a:xfrm>
        </p:grpSpPr>
        <p:sp>
          <p:nvSpPr>
            <p:cNvPr id="93" name="文本框 92">
              <a:extLst>
                <a:ext uri="{FF2B5EF4-FFF2-40B4-BE49-F238E27FC236}">
                  <a16:creationId xmlns:a16="http://schemas.microsoft.com/office/drawing/2014/main" xmlns="" id="{80E6A191-11C8-4C0E-82B5-A3FDACB1642E}"/>
                </a:ext>
              </a:extLst>
            </p:cNvPr>
            <p:cNvSpPr txBox="1"/>
            <p:nvPr/>
          </p:nvSpPr>
          <p:spPr>
            <a:xfrm>
              <a:off x="986694" y="4904153"/>
              <a:ext cx="2454549" cy="587084"/>
            </a:xfrm>
            <a:prstGeom prst="rect">
              <a:avLst/>
            </a:prstGeom>
            <a:noFill/>
          </p:spPr>
          <p:txBody>
            <a:bodyPr wrap="square" rtlCol="0">
              <a:spAutoFit/>
            </a:bodyPr>
            <a:lstStyle/>
            <a:p>
              <a:pPr algn="ctr">
                <a:lnSpc>
                  <a:spcPct val="120000"/>
                </a:lnSpc>
              </a:pPr>
              <a:r>
                <a:rPr lang="zh-CN" altLang="en-US" sz="1400" b="1" dirty="0">
                  <a:solidFill>
                    <a:srgbClr val="C00000"/>
                  </a:solidFill>
                </a:rPr>
                <a:t>实测总杂质＜</a:t>
              </a:r>
              <a:r>
                <a:rPr lang="en-US" altLang="zh-CN" sz="1400" b="1" dirty="0">
                  <a:solidFill>
                    <a:srgbClr val="C00000"/>
                  </a:solidFill>
                </a:rPr>
                <a:t>0.15%</a:t>
              </a:r>
              <a:r>
                <a:rPr lang="zh-CN" altLang="en-US" sz="1400" b="1" dirty="0">
                  <a:solidFill>
                    <a:srgbClr val="C00000"/>
                  </a:solidFill>
                </a:rPr>
                <a:t>，</a:t>
              </a:r>
              <a:endParaRPr lang="en-US" altLang="zh-CN" sz="1400" b="1" dirty="0">
                <a:solidFill>
                  <a:srgbClr val="C00000"/>
                </a:solidFill>
              </a:endParaRPr>
            </a:p>
            <a:p>
              <a:pPr algn="ctr">
                <a:lnSpc>
                  <a:spcPct val="120000"/>
                </a:lnSpc>
              </a:pPr>
              <a:r>
                <a:rPr lang="zh-CN" altLang="en-US" sz="1400" b="1" dirty="0"/>
                <a:t>避免潜在副作用，提升安全性</a:t>
              </a:r>
            </a:p>
          </p:txBody>
        </p:sp>
        <p:sp>
          <p:nvSpPr>
            <p:cNvPr id="94" name="矩形: 圆角 93">
              <a:extLst>
                <a:ext uri="{FF2B5EF4-FFF2-40B4-BE49-F238E27FC236}">
                  <a16:creationId xmlns:a16="http://schemas.microsoft.com/office/drawing/2014/main" xmlns="" id="{46BB941A-A537-4264-98AB-4803DB90F562}"/>
                </a:ext>
              </a:extLst>
            </p:cNvPr>
            <p:cNvSpPr/>
            <p:nvPr/>
          </p:nvSpPr>
          <p:spPr>
            <a:xfrm>
              <a:off x="745849" y="4834095"/>
              <a:ext cx="2936239" cy="727200"/>
            </a:xfrm>
            <a:prstGeom prst="roundRect">
              <a:avLst/>
            </a:prstGeom>
            <a:noFill/>
            <a:ln>
              <a:solidFill>
                <a:srgbClr val="595959"/>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grpSp>
        <p:nvGrpSpPr>
          <p:cNvPr id="95" name="组合 94">
            <a:extLst>
              <a:ext uri="{FF2B5EF4-FFF2-40B4-BE49-F238E27FC236}">
                <a16:creationId xmlns:a16="http://schemas.microsoft.com/office/drawing/2014/main" xmlns="" id="{70D9B685-43EF-4C16-A9E4-129D140687E9}"/>
              </a:ext>
            </a:extLst>
          </p:cNvPr>
          <p:cNvGrpSpPr/>
          <p:nvPr/>
        </p:nvGrpSpPr>
        <p:grpSpPr>
          <a:xfrm>
            <a:off x="8051392" y="1447964"/>
            <a:ext cx="3346494" cy="727200"/>
            <a:chOff x="745849" y="5710116"/>
            <a:chExt cx="2936239" cy="727200"/>
          </a:xfrm>
        </p:grpSpPr>
        <p:sp>
          <p:nvSpPr>
            <p:cNvPr id="96" name="文本框 95">
              <a:extLst>
                <a:ext uri="{FF2B5EF4-FFF2-40B4-BE49-F238E27FC236}">
                  <a16:creationId xmlns:a16="http://schemas.microsoft.com/office/drawing/2014/main" xmlns="" id="{2F446B00-DC2A-497D-87BF-5D1690429377}"/>
                </a:ext>
              </a:extLst>
            </p:cNvPr>
            <p:cNvSpPr txBox="1"/>
            <p:nvPr/>
          </p:nvSpPr>
          <p:spPr>
            <a:xfrm>
              <a:off x="799644" y="5787424"/>
              <a:ext cx="2828649" cy="587084"/>
            </a:xfrm>
            <a:prstGeom prst="rect">
              <a:avLst/>
            </a:prstGeom>
            <a:noFill/>
          </p:spPr>
          <p:txBody>
            <a:bodyPr wrap="square" rtlCol="0">
              <a:spAutoFit/>
            </a:bodyPr>
            <a:lstStyle/>
            <a:p>
              <a:pPr algn="ctr">
                <a:lnSpc>
                  <a:spcPct val="120000"/>
                </a:lnSpc>
              </a:pPr>
              <a:r>
                <a:rPr lang="zh-CN" altLang="en-US" sz="1400" dirty="0"/>
                <a:t>两种活性成分在体内</a:t>
              </a:r>
              <a:r>
                <a:rPr lang="zh-CN" altLang="en-US" sz="1400" b="1" dirty="0">
                  <a:solidFill>
                    <a:srgbClr val="C00000"/>
                  </a:solidFill>
                </a:rPr>
                <a:t>充分释放</a:t>
              </a:r>
              <a:r>
                <a:rPr lang="zh-CN" altLang="en-US" sz="1400" dirty="0"/>
                <a:t>、</a:t>
              </a:r>
              <a:endParaRPr lang="en-US" altLang="zh-CN" sz="1400" dirty="0"/>
            </a:p>
            <a:p>
              <a:pPr algn="ctr">
                <a:lnSpc>
                  <a:spcPct val="120000"/>
                </a:lnSpc>
              </a:pPr>
              <a:r>
                <a:rPr lang="zh-CN" altLang="en-US" sz="1400" b="1" dirty="0">
                  <a:solidFill>
                    <a:srgbClr val="C00000"/>
                  </a:solidFill>
                </a:rPr>
                <a:t>充分吸收</a:t>
              </a:r>
              <a:r>
                <a:rPr lang="zh-CN" altLang="en-US" sz="1400" dirty="0"/>
                <a:t>，</a:t>
              </a:r>
              <a:r>
                <a:rPr lang="zh-CN" altLang="en-US" sz="1400" b="1" dirty="0"/>
                <a:t>确保疗效</a:t>
              </a:r>
            </a:p>
          </p:txBody>
        </p:sp>
        <p:sp>
          <p:nvSpPr>
            <p:cNvPr id="97" name="矩形: 圆角 96">
              <a:extLst>
                <a:ext uri="{FF2B5EF4-FFF2-40B4-BE49-F238E27FC236}">
                  <a16:creationId xmlns:a16="http://schemas.microsoft.com/office/drawing/2014/main" xmlns="" id="{735D39D2-9A46-42F6-935A-DBF839B00427}"/>
                </a:ext>
              </a:extLst>
            </p:cNvPr>
            <p:cNvSpPr/>
            <p:nvPr/>
          </p:nvSpPr>
          <p:spPr>
            <a:xfrm>
              <a:off x="745849" y="5710116"/>
              <a:ext cx="2936239" cy="727200"/>
            </a:xfrm>
            <a:prstGeom prst="roundRect">
              <a:avLst/>
            </a:prstGeom>
            <a:noFill/>
            <a:ln>
              <a:solidFill>
                <a:srgbClr val="092B6F"/>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cxnSp>
        <p:nvCxnSpPr>
          <p:cNvPr id="10" name="连接符: 肘形 9">
            <a:extLst>
              <a:ext uri="{FF2B5EF4-FFF2-40B4-BE49-F238E27FC236}">
                <a16:creationId xmlns:a16="http://schemas.microsoft.com/office/drawing/2014/main" xmlns="" id="{158440F4-3D83-4C8F-883D-DF3BB23E0593}"/>
              </a:ext>
            </a:extLst>
          </p:cNvPr>
          <p:cNvCxnSpPr>
            <a:cxnSpLocks/>
            <a:stCxn id="56" idx="0"/>
            <a:endCxn id="67" idx="1"/>
          </p:cNvCxnSpPr>
          <p:nvPr/>
        </p:nvCxnSpPr>
        <p:spPr>
          <a:xfrm rot="5400000" flipH="1" flipV="1">
            <a:off x="2089923" y="1356379"/>
            <a:ext cx="554101" cy="1464472"/>
          </a:xfrm>
          <a:prstGeom prst="bentConnector2">
            <a:avLst/>
          </a:prstGeom>
          <a:ln>
            <a:solidFill>
              <a:srgbClr val="092B6F"/>
            </a:solidFill>
            <a:tailEnd type="triangle"/>
          </a:ln>
        </p:spPr>
        <p:style>
          <a:lnRef idx="3">
            <a:schemeClr val="accent1"/>
          </a:lnRef>
          <a:fillRef idx="0">
            <a:schemeClr val="accent1"/>
          </a:fillRef>
          <a:effectRef idx="2">
            <a:schemeClr val="accent1"/>
          </a:effectRef>
          <a:fontRef idx="minor">
            <a:schemeClr val="tx1"/>
          </a:fontRef>
        </p:style>
      </p:cxnSp>
      <p:cxnSp>
        <p:nvCxnSpPr>
          <p:cNvPr id="38" name="连接符: 肘形 37">
            <a:extLst>
              <a:ext uri="{FF2B5EF4-FFF2-40B4-BE49-F238E27FC236}">
                <a16:creationId xmlns:a16="http://schemas.microsoft.com/office/drawing/2014/main" xmlns="" id="{AFC67A6E-191D-43AD-9FA0-60949FD42663}"/>
              </a:ext>
            </a:extLst>
          </p:cNvPr>
          <p:cNvCxnSpPr>
            <a:cxnSpLocks/>
            <a:stCxn id="56" idx="2"/>
            <a:endCxn id="61" idx="1"/>
          </p:cNvCxnSpPr>
          <p:nvPr/>
        </p:nvCxnSpPr>
        <p:spPr>
          <a:xfrm rot="16200000" flipH="1">
            <a:off x="2109720" y="2592980"/>
            <a:ext cx="539228" cy="1489195"/>
          </a:xfrm>
          <a:prstGeom prst="bentConnector2">
            <a:avLst/>
          </a:prstGeom>
          <a:ln>
            <a:solidFill>
              <a:srgbClr val="092B6F"/>
            </a:solidFill>
            <a:tailEnd type="triangle"/>
          </a:ln>
        </p:spPr>
        <p:style>
          <a:lnRef idx="3">
            <a:schemeClr val="accent2"/>
          </a:lnRef>
          <a:fillRef idx="0">
            <a:schemeClr val="accent2"/>
          </a:fillRef>
          <a:effectRef idx="2">
            <a:schemeClr val="accent2"/>
          </a:effectRef>
          <a:fontRef idx="minor">
            <a:schemeClr val="tx1"/>
          </a:fontRef>
        </p:style>
      </p:cxnSp>
      <p:cxnSp>
        <p:nvCxnSpPr>
          <p:cNvPr id="55" name="直接箭头连接符 54">
            <a:extLst>
              <a:ext uri="{FF2B5EF4-FFF2-40B4-BE49-F238E27FC236}">
                <a16:creationId xmlns:a16="http://schemas.microsoft.com/office/drawing/2014/main" xmlns="" id="{959ECEE1-DB14-4E6E-8BC6-007DD98C603B}"/>
              </a:ext>
            </a:extLst>
          </p:cNvPr>
          <p:cNvCxnSpPr>
            <a:cxnSpLocks/>
            <a:stCxn id="56" idx="3"/>
            <a:endCxn id="64" idx="1"/>
          </p:cNvCxnSpPr>
          <p:nvPr/>
        </p:nvCxnSpPr>
        <p:spPr>
          <a:xfrm flipV="1">
            <a:off x="2316867" y="2708798"/>
            <a:ext cx="807469" cy="8017"/>
          </a:xfrm>
          <a:prstGeom prst="straightConnector1">
            <a:avLst/>
          </a:prstGeom>
          <a:ln>
            <a:solidFill>
              <a:schemeClr val="tx1">
                <a:lumMod val="50000"/>
                <a:lumOff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56" name="矩形: 圆角 55">
            <a:extLst>
              <a:ext uri="{FF2B5EF4-FFF2-40B4-BE49-F238E27FC236}">
                <a16:creationId xmlns:a16="http://schemas.microsoft.com/office/drawing/2014/main" xmlns="" id="{60675904-3A20-4369-99F4-176B43427419}"/>
              </a:ext>
            </a:extLst>
          </p:cNvPr>
          <p:cNvSpPr/>
          <p:nvPr/>
        </p:nvSpPr>
        <p:spPr>
          <a:xfrm>
            <a:off x="952607" y="2365665"/>
            <a:ext cx="1364260" cy="7022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a:extLst>
              <a:ext uri="{FF2B5EF4-FFF2-40B4-BE49-F238E27FC236}">
                <a16:creationId xmlns:a16="http://schemas.microsoft.com/office/drawing/2014/main" xmlns="" id="{52151646-3B27-42B5-9149-70B83F70B093}"/>
              </a:ext>
            </a:extLst>
          </p:cNvPr>
          <p:cNvGrpSpPr/>
          <p:nvPr/>
        </p:nvGrpSpPr>
        <p:grpSpPr>
          <a:xfrm>
            <a:off x="891746" y="2294288"/>
            <a:ext cx="1976186" cy="828000"/>
            <a:chOff x="-1789532" y="654660"/>
            <a:chExt cx="1976186" cy="828000"/>
          </a:xfrm>
        </p:grpSpPr>
        <p:pic>
          <p:nvPicPr>
            <p:cNvPr id="76" name="图片 75">
              <a:extLst>
                <a:ext uri="{FF2B5EF4-FFF2-40B4-BE49-F238E27FC236}">
                  <a16:creationId xmlns:a16="http://schemas.microsoft.com/office/drawing/2014/main" xmlns="" id="{8C60E046-FAE6-44C6-8684-17F682293AB0}"/>
                </a:ext>
              </a:extLst>
            </p:cNvPr>
            <p:cNvPicPr>
              <a:picLocks noChangeAspect="1"/>
            </p:cNvPicPr>
            <p:nvPr/>
          </p:nvPicPr>
          <p:blipFill rotWithShape="1">
            <a:blip r:embed="rId3">
              <a:extLst>
                <a:ext uri="{28A0092B-C50C-407E-A947-70E740481C1C}">
                  <a14:useLocalDpi xmlns:a14="http://schemas.microsoft.com/office/drawing/2010/main" val="0"/>
                </a:ext>
              </a:extLst>
            </a:blip>
            <a:srcRect l="27625" t="30140" r="28709" b="30594"/>
            <a:stretch/>
          </p:blipFill>
          <p:spPr>
            <a:xfrm>
              <a:off x="-1789532" y="654660"/>
              <a:ext cx="1976186" cy="828000"/>
            </a:xfrm>
            <a:prstGeom prst="rect">
              <a:avLst/>
            </a:prstGeom>
          </p:spPr>
        </p:pic>
        <p:sp>
          <p:nvSpPr>
            <p:cNvPr id="62" name="文本框 61">
              <a:extLst>
                <a:ext uri="{FF2B5EF4-FFF2-40B4-BE49-F238E27FC236}">
                  <a16:creationId xmlns:a16="http://schemas.microsoft.com/office/drawing/2014/main" xmlns="" id="{4D2DB7E0-AFF1-4542-BD79-117CFEB2E59F}"/>
                </a:ext>
              </a:extLst>
            </p:cNvPr>
            <p:cNvSpPr txBox="1"/>
            <p:nvPr/>
          </p:nvSpPr>
          <p:spPr>
            <a:xfrm>
              <a:off x="-1256530" y="1233137"/>
              <a:ext cx="828000" cy="230832"/>
            </a:xfrm>
            <a:prstGeom prst="rect">
              <a:avLst/>
            </a:prstGeom>
            <a:noFill/>
          </p:spPr>
          <p:txBody>
            <a:bodyPr wrap="square" rtlCol="0">
              <a:spAutoFit/>
            </a:bodyPr>
            <a:lstStyle/>
            <a:p>
              <a:r>
                <a:rPr lang="zh-CN" altLang="en-US" sz="900" b="1" dirty="0">
                  <a:solidFill>
                    <a:schemeClr val="bg1"/>
                  </a:solidFill>
                  <a:effectLst>
                    <a:outerShdw blurRad="38100" dist="38100" dir="2700000" algn="tl">
                      <a:srgbClr val="000000">
                        <a:alpha val="43137"/>
                      </a:srgbClr>
                    </a:outerShdw>
                  </a:effectLst>
                </a:rPr>
                <a:t>氨氯地平</a:t>
              </a:r>
            </a:p>
          </p:txBody>
        </p:sp>
        <p:sp>
          <p:nvSpPr>
            <p:cNvPr id="86" name="文本框 85">
              <a:extLst>
                <a:ext uri="{FF2B5EF4-FFF2-40B4-BE49-F238E27FC236}">
                  <a16:creationId xmlns:a16="http://schemas.microsoft.com/office/drawing/2014/main" xmlns="" id="{D80F06C9-0225-4A54-82FC-AC4C93FFD470}"/>
                </a:ext>
              </a:extLst>
            </p:cNvPr>
            <p:cNvSpPr txBox="1"/>
            <p:nvPr/>
          </p:nvSpPr>
          <p:spPr>
            <a:xfrm>
              <a:off x="-1256530" y="1082012"/>
              <a:ext cx="828000" cy="230832"/>
            </a:xfrm>
            <a:prstGeom prst="rect">
              <a:avLst/>
            </a:prstGeom>
            <a:noFill/>
          </p:spPr>
          <p:txBody>
            <a:bodyPr wrap="square" rtlCol="0">
              <a:spAutoFit/>
            </a:bodyPr>
            <a:lstStyle/>
            <a:p>
              <a:r>
                <a:rPr lang="zh-CN" altLang="en-US" sz="900" b="1" dirty="0">
                  <a:solidFill>
                    <a:schemeClr val="bg1"/>
                  </a:solidFill>
                  <a:effectLst>
                    <a:outerShdw blurRad="38100" dist="38100" dir="2700000" algn="tl">
                      <a:srgbClr val="000000">
                        <a:alpha val="43137"/>
                      </a:srgbClr>
                    </a:outerShdw>
                  </a:effectLst>
                </a:rPr>
                <a:t>氯沙坦钾</a:t>
              </a:r>
            </a:p>
          </p:txBody>
        </p:sp>
      </p:grpSp>
      <p:grpSp>
        <p:nvGrpSpPr>
          <p:cNvPr id="69" name="组合 68">
            <a:extLst>
              <a:ext uri="{FF2B5EF4-FFF2-40B4-BE49-F238E27FC236}">
                <a16:creationId xmlns:a16="http://schemas.microsoft.com/office/drawing/2014/main" xmlns="" id="{68EA3E4F-748A-4616-9F20-440575DC905D}"/>
              </a:ext>
            </a:extLst>
          </p:cNvPr>
          <p:cNvGrpSpPr/>
          <p:nvPr/>
        </p:nvGrpSpPr>
        <p:grpSpPr>
          <a:xfrm>
            <a:off x="0" y="-97492"/>
            <a:ext cx="1071409" cy="1267787"/>
            <a:chOff x="0" y="-97492"/>
            <a:chExt cx="1071409" cy="1267787"/>
          </a:xfrm>
        </p:grpSpPr>
        <p:sp>
          <p:nvSpPr>
            <p:cNvPr id="73" name="斜纹 72">
              <a:extLst>
                <a:ext uri="{FF2B5EF4-FFF2-40B4-BE49-F238E27FC236}">
                  <a16:creationId xmlns:a16="http://schemas.microsoft.com/office/drawing/2014/main" xmlns="" id="{EEDC42BB-0707-4D42-99F5-E1A63668E1FD}"/>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4" name="文本框 73">
              <a:extLst>
                <a:ext uri="{FF2B5EF4-FFF2-40B4-BE49-F238E27FC236}">
                  <a16:creationId xmlns:a16="http://schemas.microsoft.com/office/drawing/2014/main" xmlns="" id="{608CB0D5-BC48-4505-A4F8-CAAFA0502215}"/>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创新性</a:t>
              </a:r>
            </a:p>
          </p:txBody>
        </p:sp>
      </p:grpSp>
      <p:pic>
        <p:nvPicPr>
          <p:cNvPr id="65" name="图片 64">
            <a:extLst>
              <a:ext uri="{FF2B5EF4-FFF2-40B4-BE49-F238E27FC236}">
                <a16:creationId xmlns:a16="http://schemas.microsoft.com/office/drawing/2014/main" xmlns="" id="{9610B734-7EF3-43C3-87E3-ED97BEBEB09A}"/>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0800000" flipV="1">
            <a:off x="2710189" y="4187590"/>
            <a:ext cx="6120000" cy="394116"/>
          </a:xfrm>
          <a:prstGeom prst="rect">
            <a:avLst/>
          </a:prstGeom>
        </p:spPr>
      </p:pic>
      <p:sp>
        <p:nvSpPr>
          <p:cNvPr id="3" name="文本框 2">
            <a:extLst>
              <a:ext uri="{FF2B5EF4-FFF2-40B4-BE49-F238E27FC236}">
                <a16:creationId xmlns:a16="http://schemas.microsoft.com/office/drawing/2014/main" xmlns="" id="{044D7D73-5DD4-45B3-9C37-C67DF3353137}"/>
              </a:ext>
            </a:extLst>
          </p:cNvPr>
          <p:cNvSpPr txBox="1"/>
          <p:nvPr/>
        </p:nvSpPr>
        <p:spPr>
          <a:xfrm>
            <a:off x="1486377" y="3620380"/>
            <a:ext cx="1654066" cy="410369"/>
          </a:xfrm>
          <a:prstGeom prst="rect">
            <a:avLst/>
          </a:prstGeom>
          <a:noFill/>
        </p:spPr>
        <p:txBody>
          <a:bodyPr wrap="square" rtlCol="0">
            <a:spAutoFit/>
          </a:bodyPr>
          <a:lstStyle/>
          <a:p>
            <a:pPr algn="ctr">
              <a:lnSpc>
                <a:spcPct val="120000"/>
              </a:lnSpc>
            </a:pPr>
            <a:r>
              <a:rPr lang="zh-CN" altLang="en-US" sz="900" dirty="0"/>
              <a:t>两主成分剂量比悬殊，</a:t>
            </a:r>
            <a:endParaRPr lang="en-US" altLang="zh-CN" sz="900" dirty="0"/>
          </a:p>
          <a:p>
            <a:pPr algn="ctr">
              <a:lnSpc>
                <a:spcPct val="120000"/>
              </a:lnSpc>
            </a:pPr>
            <a:r>
              <a:rPr lang="zh-CN" altLang="en-US" sz="900" dirty="0"/>
              <a:t>氨氯地平易出现含量不均匀</a:t>
            </a:r>
          </a:p>
        </p:txBody>
      </p:sp>
      <p:sp>
        <p:nvSpPr>
          <p:cNvPr id="68" name="文本框 67">
            <a:extLst>
              <a:ext uri="{FF2B5EF4-FFF2-40B4-BE49-F238E27FC236}">
                <a16:creationId xmlns:a16="http://schemas.microsoft.com/office/drawing/2014/main" xmlns="" id="{30B8CEAD-8EBA-4BAA-8C5F-1AC41367CA76}"/>
              </a:ext>
            </a:extLst>
          </p:cNvPr>
          <p:cNvSpPr txBox="1"/>
          <p:nvPr/>
        </p:nvSpPr>
        <p:spPr>
          <a:xfrm>
            <a:off x="1476180" y="1382504"/>
            <a:ext cx="1674460" cy="410369"/>
          </a:xfrm>
          <a:prstGeom prst="rect">
            <a:avLst/>
          </a:prstGeom>
          <a:noFill/>
        </p:spPr>
        <p:txBody>
          <a:bodyPr wrap="square" rtlCol="0">
            <a:spAutoFit/>
          </a:bodyPr>
          <a:lstStyle/>
          <a:p>
            <a:pPr algn="ctr">
              <a:lnSpc>
                <a:spcPct val="120000"/>
              </a:lnSpc>
            </a:pPr>
            <a:r>
              <a:rPr lang="zh-CN" altLang="en-US" sz="900" dirty="0"/>
              <a:t>氯沙坦钾在胃酸中易凝胶化，</a:t>
            </a:r>
            <a:endParaRPr lang="en-US" altLang="zh-CN" sz="900" dirty="0"/>
          </a:p>
          <a:p>
            <a:pPr algn="ctr">
              <a:lnSpc>
                <a:spcPct val="120000"/>
              </a:lnSpc>
            </a:pPr>
            <a:r>
              <a:rPr lang="zh-CN" altLang="en-US" sz="900" dirty="0"/>
              <a:t>影响氨氯地平的溶出</a:t>
            </a:r>
          </a:p>
        </p:txBody>
      </p:sp>
    </p:spTree>
    <p:extLst>
      <p:ext uri="{BB962C8B-B14F-4D97-AF65-F5344CB8AC3E}">
        <p14:creationId xmlns:p14="http://schemas.microsoft.com/office/powerpoint/2010/main" val="112219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825CC4-DE8E-422B-9EDC-09A81B8D8532}"/>
              </a:ext>
            </a:extLst>
          </p:cNvPr>
          <p:cNvSpPr>
            <a:spLocks noGrp="1"/>
          </p:cNvSpPr>
          <p:nvPr>
            <p:ph type="title"/>
          </p:nvPr>
        </p:nvSpPr>
        <p:spPr/>
        <p:txBody>
          <a:bodyP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2800" b="1" dirty="0">
                <a:latin typeface="华文楷体" panose="02010600040101010101" pitchFamily="2" charset="-122"/>
                <a:ea typeface="华文楷体" panose="02010600040101010101" pitchFamily="2" charset="-122"/>
              </a:rPr>
              <a:t>氨氯地平氯沙坦钾片纳入国家医保药品目录后将</a:t>
            </a:r>
            <a:r>
              <a:rPr lang="zh-CN" altLang="en-US" dirty="0">
                <a:ln>
                  <a:solidFill>
                    <a:srgbClr val="C00000"/>
                  </a:solidFill>
                </a:ln>
                <a:solidFill>
                  <a:srgbClr val="C00000"/>
                </a:solidFill>
              </a:rPr>
              <a:t>进一步促进公平可及</a:t>
            </a:r>
          </a:p>
        </p:txBody>
      </p:sp>
      <p:sp>
        <p:nvSpPr>
          <p:cNvPr id="4" name="灯片编号占位符 3">
            <a:extLst>
              <a:ext uri="{FF2B5EF4-FFF2-40B4-BE49-F238E27FC236}">
                <a16:creationId xmlns:a16="http://schemas.microsoft.com/office/drawing/2014/main" xmlns="" id="{71E49A51-20C8-4401-B826-4F202078E484}"/>
              </a:ext>
            </a:extLst>
          </p:cNvPr>
          <p:cNvSpPr>
            <a:spLocks noGrp="1"/>
          </p:cNvSpPr>
          <p:nvPr>
            <p:ph type="sldNum" sz="quarter" idx="12"/>
          </p:nvPr>
        </p:nvSpPr>
        <p:spPr/>
        <p:txBody>
          <a:bodyPr/>
          <a:lstStyle/>
          <a:p>
            <a:fld id="{A80F6EE2-7C4A-4B61-8A1E-EC4F866B1EEC}" type="slidenum">
              <a:rPr lang="zh-CN" altLang="en-US" smtClean="0"/>
              <a:t>11</a:t>
            </a:fld>
            <a:endParaRPr lang="zh-CN" altLang="en-US"/>
          </a:p>
        </p:txBody>
      </p:sp>
      <p:sp>
        <p:nvSpPr>
          <p:cNvPr id="6" name="弧形 5">
            <a:extLst>
              <a:ext uri="{FF2B5EF4-FFF2-40B4-BE49-F238E27FC236}">
                <a16:creationId xmlns:a16="http://schemas.microsoft.com/office/drawing/2014/main" xmlns="" id="{590B9E7A-6581-448D-BCF3-7C21B436EC5D}"/>
              </a:ext>
            </a:extLst>
          </p:cNvPr>
          <p:cNvSpPr/>
          <p:nvPr/>
        </p:nvSpPr>
        <p:spPr>
          <a:xfrm rot="20579019">
            <a:off x="5270984" y="3671897"/>
            <a:ext cx="1326584" cy="1326583"/>
          </a:xfrm>
          <a:prstGeom prst="arc">
            <a:avLst>
              <a:gd name="adj1" fmla="val 13069614"/>
              <a:gd name="adj2" fmla="val 0"/>
            </a:avLst>
          </a:prstGeom>
          <a:ln w="25400">
            <a:solidFill>
              <a:srgbClr val="1344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弧形 6">
            <a:extLst>
              <a:ext uri="{FF2B5EF4-FFF2-40B4-BE49-F238E27FC236}">
                <a16:creationId xmlns:a16="http://schemas.microsoft.com/office/drawing/2014/main" xmlns="" id="{C0D30D04-E106-412E-AAE4-B98EEAA4D080}"/>
              </a:ext>
            </a:extLst>
          </p:cNvPr>
          <p:cNvSpPr/>
          <p:nvPr/>
        </p:nvSpPr>
        <p:spPr>
          <a:xfrm rot="20579019">
            <a:off x="5202243" y="1379600"/>
            <a:ext cx="1326584" cy="1326583"/>
          </a:xfrm>
          <a:prstGeom prst="arc">
            <a:avLst>
              <a:gd name="adj1" fmla="val 13069614"/>
              <a:gd name="adj2" fmla="val 0"/>
            </a:avLst>
          </a:prstGeom>
          <a:ln w="25400">
            <a:solidFill>
              <a:srgbClr val="1344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8" name="组合 7">
            <a:extLst>
              <a:ext uri="{FF2B5EF4-FFF2-40B4-BE49-F238E27FC236}">
                <a16:creationId xmlns:a16="http://schemas.microsoft.com/office/drawing/2014/main" xmlns="" id="{A394042D-8CEF-4EA1-A1BE-901D85F378A9}"/>
              </a:ext>
            </a:extLst>
          </p:cNvPr>
          <p:cNvGrpSpPr/>
          <p:nvPr/>
        </p:nvGrpSpPr>
        <p:grpSpPr>
          <a:xfrm>
            <a:off x="581190" y="1539213"/>
            <a:ext cx="4978946" cy="2160000"/>
            <a:chOff x="3466325" y="1872224"/>
            <a:chExt cx="2346189" cy="1952812"/>
          </a:xfrm>
        </p:grpSpPr>
        <p:sp>
          <p:nvSpPr>
            <p:cNvPr id="9" name="ComponentBackground1">
              <a:extLst>
                <a:ext uri="{FF2B5EF4-FFF2-40B4-BE49-F238E27FC236}">
                  <a16:creationId xmlns:a16="http://schemas.microsoft.com/office/drawing/2014/main" xmlns="" id="{C87EE09A-F086-4FF4-8CB0-082A7E1091CE}"/>
                </a:ext>
              </a:extLst>
            </p:cNvPr>
            <p:cNvSpPr/>
            <p:nvPr/>
          </p:nvSpPr>
          <p:spPr>
            <a:xfrm>
              <a:off x="3466325" y="1872224"/>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Number1">
              <a:extLst>
                <a:ext uri="{FF2B5EF4-FFF2-40B4-BE49-F238E27FC236}">
                  <a16:creationId xmlns:a16="http://schemas.microsoft.com/office/drawing/2014/main" xmlns="" id="{0CFD40A9-6C2E-4FA0-8487-833F3A70999F}"/>
                </a:ext>
              </a:extLst>
            </p:cNvPr>
            <p:cNvSpPr/>
            <p:nvPr/>
          </p:nvSpPr>
          <p:spPr>
            <a:xfrm>
              <a:off x="3466325" y="1872224"/>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13" name="组合 12">
            <a:extLst>
              <a:ext uri="{FF2B5EF4-FFF2-40B4-BE49-F238E27FC236}">
                <a16:creationId xmlns:a16="http://schemas.microsoft.com/office/drawing/2014/main" xmlns="" id="{C0C034FF-47D7-432B-9E2D-15B0DBCDF9AE}"/>
              </a:ext>
            </a:extLst>
          </p:cNvPr>
          <p:cNvGrpSpPr/>
          <p:nvPr/>
        </p:nvGrpSpPr>
        <p:grpSpPr>
          <a:xfrm>
            <a:off x="6308418" y="1539213"/>
            <a:ext cx="4978946" cy="2160000"/>
            <a:chOff x="6165121" y="1872224"/>
            <a:chExt cx="2346189" cy="1952812"/>
          </a:xfrm>
        </p:grpSpPr>
        <p:sp>
          <p:nvSpPr>
            <p:cNvPr id="14" name="ComponentBackground2">
              <a:extLst>
                <a:ext uri="{FF2B5EF4-FFF2-40B4-BE49-F238E27FC236}">
                  <a16:creationId xmlns:a16="http://schemas.microsoft.com/office/drawing/2014/main" xmlns="" id="{03C64559-AAF2-4F41-8BE2-5423C7C9E587}"/>
                </a:ext>
              </a:extLst>
            </p:cNvPr>
            <p:cNvSpPr/>
            <p:nvPr/>
          </p:nvSpPr>
          <p:spPr>
            <a:xfrm>
              <a:off x="6165121" y="1872224"/>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Number2">
              <a:extLst>
                <a:ext uri="{FF2B5EF4-FFF2-40B4-BE49-F238E27FC236}">
                  <a16:creationId xmlns:a16="http://schemas.microsoft.com/office/drawing/2014/main" xmlns="" id="{5F902C72-53E3-4E96-B9DA-33450EA6B6DF}"/>
                </a:ext>
              </a:extLst>
            </p:cNvPr>
            <p:cNvSpPr/>
            <p:nvPr/>
          </p:nvSpPr>
          <p:spPr>
            <a:xfrm>
              <a:off x="6165121" y="1872224"/>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18" name="组合 17">
            <a:extLst>
              <a:ext uri="{FF2B5EF4-FFF2-40B4-BE49-F238E27FC236}">
                <a16:creationId xmlns:a16="http://schemas.microsoft.com/office/drawing/2014/main" xmlns="" id="{185DF424-756C-4A81-9161-3A7CF7287140}"/>
              </a:ext>
            </a:extLst>
          </p:cNvPr>
          <p:cNvGrpSpPr/>
          <p:nvPr/>
        </p:nvGrpSpPr>
        <p:grpSpPr>
          <a:xfrm>
            <a:off x="6308418" y="3868553"/>
            <a:ext cx="4978946" cy="2160000"/>
            <a:chOff x="6165121" y="4247963"/>
            <a:chExt cx="2346189" cy="1952812"/>
          </a:xfrm>
        </p:grpSpPr>
        <p:sp>
          <p:nvSpPr>
            <p:cNvPr id="19" name="ComponentBackground3">
              <a:extLst>
                <a:ext uri="{FF2B5EF4-FFF2-40B4-BE49-F238E27FC236}">
                  <a16:creationId xmlns:a16="http://schemas.microsoft.com/office/drawing/2014/main" xmlns="" id="{9C4BF769-8086-47CA-A7C6-B175D58E0F53}"/>
                </a:ext>
              </a:extLst>
            </p:cNvPr>
            <p:cNvSpPr/>
            <p:nvPr/>
          </p:nvSpPr>
          <p:spPr>
            <a:xfrm>
              <a:off x="6165121" y="4247963"/>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Number3">
              <a:extLst>
                <a:ext uri="{FF2B5EF4-FFF2-40B4-BE49-F238E27FC236}">
                  <a16:creationId xmlns:a16="http://schemas.microsoft.com/office/drawing/2014/main" xmlns="" id="{0721B286-8659-4BFC-A000-9EF3389E139D}"/>
                </a:ext>
              </a:extLst>
            </p:cNvPr>
            <p:cNvSpPr/>
            <p:nvPr/>
          </p:nvSpPr>
          <p:spPr>
            <a:xfrm>
              <a:off x="6165121" y="4247963"/>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23" name="组合 22">
            <a:extLst>
              <a:ext uri="{FF2B5EF4-FFF2-40B4-BE49-F238E27FC236}">
                <a16:creationId xmlns:a16="http://schemas.microsoft.com/office/drawing/2014/main" xmlns="" id="{57D542DD-7D0B-4847-8A05-DCEABD589383}"/>
              </a:ext>
            </a:extLst>
          </p:cNvPr>
          <p:cNvGrpSpPr/>
          <p:nvPr/>
        </p:nvGrpSpPr>
        <p:grpSpPr>
          <a:xfrm>
            <a:off x="581190" y="3868553"/>
            <a:ext cx="4978946" cy="2160000"/>
            <a:chOff x="3466325" y="4247963"/>
            <a:chExt cx="2346189" cy="1952812"/>
          </a:xfrm>
        </p:grpSpPr>
        <p:sp>
          <p:nvSpPr>
            <p:cNvPr id="24" name="ComponentBackground4">
              <a:extLst>
                <a:ext uri="{FF2B5EF4-FFF2-40B4-BE49-F238E27FC236}">
                  <a16:creationId xmlns:a16="http://schemas.microsoft.com/office/drawing/2014/main" xmlns="" id="{514F8D40-1DD6-4321-86F9-F225E829E321}"/>
                </a:ext>
              </a:extLst>
            </p:cNvPr>
            <p:cNvSpPr/>
            <p:nvPr/>
          </p:nvSpPr>
          <p:spPr>
            <a:xfrm>
              <a:off x="3466325" y="4247963"/>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Number4">
              <a:extLst>
                <a:ext uri="{FF2B5EF4-FFF2-40B4-BE49-F238E27FC236}">
                  <a16:creationId xmlns:a16="http://schemas.microsoft.com/office/drawing/2014/main" xmlns="" id="{306F3EE9-9F9F-4BA0-A432-C293D738E8BF}"/>
                </a:ext>
              </a:extLst>
            </p:cNvPr>
            <p:cNvSpPr/>
            <p:nvPr/>
          </p:nvSpPr>
          <p:spPr>
            <a:xfrm>
              <a:off x="3466325" y="4247963"/>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sp>
        <p:nvSpPr>
          <p:cNvPr id="28" name="文本框 27">
            <a:extLst>
              <a:ext uri="{FF2B5EF4-FFF2-40B4-BE49-F238E27FC236}">
                <a16:creationId xmlns:a16="http://schemas.microsoft.com/office/drawing/2014/main" xmlns="" id="{766D23EB-B66C-4E74-8BDD-2213FB57CEA1}"/>
              </a:ext>
            </a:extLst>
          </p:cNvPr>
          <p:cNvSpPr txBox="1"/>
          <p:nvPr/>
        </p:nvSpPr>
        <p:spPr>
          <a:xfrm>
            <a:off x="773930" y="1586266"/>
            <a:ext cx="447879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我国高血压防控形势严峻</a:t>
            </a:r>
            <a:r>
              <a:rPr lang="en-US" altLang="zh-CN" sz="1600" b="1" baseline="30000" dirty="0">
                <a:solidFill>
                  <a:schemeClr val="bg1"/>
                </a:solidFill>
                <a:effectLst>
                  <a:outerShdw blurRad="38100" dist="38100" dir="2700000" algn="tl">
                    <a:srgbClr val="000000">
                      <a:alpha val="43137"/>
                    </a:srgbClr>
                  </a:outerShdw>
                </a:effectLst>
              </a:rPr>
              <a:t>1~3</a:t>
            </a:r>
            <a:endParaRPr lang="zh-CN" altLang="en-US" sz="1600" b="1" baseline="30000" dirty="0">
              <a:solidFill>
                <a:schemeClr val="bg1"/>
              </a:solidFill>
              <a:effectLst>
                <a:outerShdw blurRad="38100" dist="38100" dir="2700000" algn="tl">
                  <a:srgbClr val="000000">
                    <a:alpha val="43137"/>
                  </a:srgbClr>
                </a:outerShdw>
              </a:effectLst>
            </a:endParaRPr>
          </a:p>
        </p:txBody>
      </p:sp>
      <p:sp>
        <p:nvSpPr>
          <p:cNvPr id="29" name="文本框 28">
            <a:extLst>
              <a:ext uri="{FF2B5EF4-FFF2-40B4-BE49-F238E27FC236}">
                <a16:creationId xmlns:a16="http://schemas.microsoft.com/office/drawing/2014/main" xmlns="" id="{41D6F5A9-E46E-4031-80DB-C486A58AE33A}"/>
              </a:ext>
            </a:extLst>
          </p:cNvPr>
          <p:cNvSpPr txBox="1"/>
          <p:nvPr/>
        </p:nvSpPr>
        <p:spPr>
          <a:xfrm>
            <a:off x="642150" y="2099071"/>
            <a:ext cx="4762970" cy="1291829"/>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我国高血压患病人数达</a:t>
            </a:r>
            <a:r>
              <a:rPr lang="en-US" altLang="zh-CN" sz="1400" b="1" dirty="0">
                <a:solidFill>
                  <a:srgbClr val="C00000"/>
                </a:solidFill>
              </a:rPr>
              <a:t>2.45</a:t>
            </a:r>
            <a:r>
              <a:rPr lang="zh-CN" altLang="en-US" sz="1400" b="1" dirty="0">
                <a:solidFill>
                  <a:srgbClr val="C00000"/>
                </a:solidFill>
              </a:rPr>
              <a:t>亿</a:t>
            </a:r>
            <a:r>
              <a:rPr lang="zh-CN" altLang="en-US" sz="1200" dirty="0"/>
              <a:t>，且仍呈上升趋势</a:t>
            </a:r>
            <a:endParaRPr lang="en-US" altLang="zh-CN" sz="1200" dirty="0"/>
          </a:p>
          <a:p>
            <a:pPr marL="285750" indent="-285750">
              <a:lnSpc>
                <a:spcPct val="120000"/>
              </a:lnSpc>
              <a:spcBef>
                <a:spcPts val="600"/>
              </a:spcBef>
              <a:buFont typeface="Arial" panose="020B0604020202020204" pitchFamily="34" charset="0"/>
              <a:buChar char="•"/>
            </a:pPr>
            <a:r>
              <a:rPr lang="zh-CN" altLang="en-US" sz="1200" dirty="0"/>
              <a:t>知晓率、治疗率和控制率仅分别为</a:t>
            </a:r>
            <a:r>
              <a:rPr lang="en-US" altLang="zh-CN" sz="1400" b="1" dirty="0">
                <a:solidFill>
                  <a:srgbClr val="C00000"/>
                </a:solidFill>
              </a:rPr>
              <a:t>51.6%</a:t>
            </a:r>
            <a:r>
              <a:rPr lang="zh-CN" altLang="en-US" sz="1200" dirty="0"/>
              <a:t>、</a:t>
            </a:r>
            <a:r>
              <a:rPr lang="en-US" altLang="zh-CN" sz="1400" b="1" dirty="0">
                <a:solidFill>
                  <a:srgbClr val="C00000"/>
                </a:solidFill>
              </a:rPr>
              <a:t>45.8%</a:t>
            </a:r>
            <a:r>
              <a:rPr lang="zh-CN" altLang="en-US" sz="1200" dirty="0"/>
              <a:t>和</a:t>
            </a:r>
            <a:r>
              <a:rPr lang="en-US" altLang="zh-CN" sz="1400" b="1" dirty="0">
                <a:solidFill>
                  <a:srgbClr val="C00000"/>
                </a:solidFill>
              </a:rPr>
              <a:t>16.8%</a:t>
            </a:r>
          </a:p>
          <a:p>
            <a:pPr marL="285750" indent="-285750">
              <a:lnSpc>
                <a:spcPct val="120000"/>
              </a:lnSpc>
              <a:spcBef>
                <a:spcPts val="600"/>
              </a:spcBef>
              <a:buFont typeface="Arial" panose="020B0604020202020204" pitchFamily="34" charset="0"/>
              <a:buChar char="•"/>
            </a:pPr>
            <a:r>
              <a:rPr lang="zh-CN" altLang="en-US" sz="1200" dirty="0"/>
              <a:t>全国每年因血压升高所致的</a:t>
            </a:r>
            <a:r>
              <a:rPr lang="zh-CN" altLang="en-US" sz="1200" b="1" dirty="0"/>
              <a:t>过早死亡人数</a:t>
            </a:r>
            <a:r>
              <a:rPr lang="zh-CN" altLang="en-US" sz="1200" dirty="0"/>
              <a:t>高达</a:t>
            </a:r>
            <a:r>
              <a:rPr lang="en-US" altLang="zh-CN" sz="1400" b="1" dirty="0">
                <a:solidFill>
                  <a:srgbClr val="C00000"/>
                </a:solidFill>
              </a:rPr>
              <a:t>200 </a:t>
            </a:r>
            <a:r>
              <a:rPr lang="zh-CN" altLang="en-US" sz="1400" b="1" dirty="0">
                <a:solidFill>
                  <a:srgbClr val="C00000"/>
                </a:solidFill>
              </a:rPr>
              <a:t>余万</a:t>
            </a:r>
            <a:r>
              <a:rPr lang="zh-CN" altLang="en-US" sz="1200" dirty="0"/>
              <a:t>，</a:t>
            </a:r>
            <a:r>
              <a:rPr lang="zh-CN" altLang="en-US" sz="1200" b="1" dirty="0"/>
              <a:t>每年直接</a:t>
            </a:r>
            <a:r>
              <a:rPr lang="zh-CN" altLang="en-US" sz="1200" dirty="0"/>
              <a:t>医疗费用达</a:t>
            </a:r>
            <a:r>
              <a:rPr lang="en-US" altLang="zh-CN" sz="1400" b="1" dirty="0">
                <a:solidFill>
                  <a:srgbClr val="C00000"/>
                </a:solidFill>
              </a:rPr>
              <a:t>366 </a:t>
            </a:r>
            <a:r>
              <a:rPr lang="zh-CN" altLang="en-US" sz="1400" b="1" dirty="0">
                <a:solidFill>
                  <a:srgbClr val="C00000"/>
                </a:solidFill>
              </a:rPr>
              <a:t>亿</a:t>
            </a:r>
          </a:p>
        </p:txBody>
      </p:sp>
      <p:sp>
        <p:nvSpPr>
          <p:cNvPr id="30" name="文本框 29">
            <a:extLst>
              <a:ext uri="{FF2B5EF4-FFF2-40B4-BE49-F238E27FC236}">
                <a16:creationId xmlns:a16="http://schemas.microsoft.com/office/drawing/2014/main" xmlns="" id="{0F1CE715-B10A-457A-A9CA-322A829DDDBC}"/>
              </a:ext>
            </a:extLst>
          </p:cNvPr>
          <p:cNvSpPr txBox="1"/>
          <p:nvPr/>
        </p:nvSpPr>
        <p:spPr>
          <a:xfrm>
            <a:off x="6501158" y="1586266"/>
            <a:ext cx="458985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国内外指南推荐，符合“保基本” 原则</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baseline="30000" dirty="0">
              <a:solidFill>
                <a:schemeClr val="bg1"/>
              </a:solidFill>
              <a:effectLst>
                <a:outerShdw blurRad="38100" dist="38100" dir="2700000" algn="tl">
                  <a:srgbClr val="000000">
                    <a:alpha val="43137"/>
                  </a:srgbClr>
                </a:outerShdw>
              </a:effectLst>
            </a:endParaRPr>
          </a:p>
        </p:txBody>
      </p:sp>
      <p:sp>
        <p:nvSpPr>
          <p:cNvPr id="31" name="文本框 30">
            <a:extLst>
              <a:ext uri="{FF2B5EF4-FFF2-40B4-BE49-F238E27FC236}">
                <a16:creationId xmlns:a16="http://schemas.microsoft.com/office/drawing/2014/main" xmlns="" id="{AB8AF7B9-9164-4121-B28E-873AD92BC038}"/>
              </a:ext>
            </a:extLst>
          </p:cNvPr>
          <p:cNvSpPr txBox="1"/>
          <p:nvPr/>
        </p:nvSpPr>
        <p:spPr>
          <a:xfrm>
            <a:off x="773930" y="3914291"/>
            <a:ext cx="4978946"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“唯一”氨氯地平</a:t>
            </a:r>
            <a:r>
              <a:rPr lang="en-US" altLang="zh-CN" sz="1600" b="1" dirty="0">
                <a:solidFill>
                  <a:schemeClr val="bg1"/>
                </a:solidFill>
                <a:effectLst>
                  <a:outerShdw blurRad="38100" dist="38100" dir="2700000" algn="tl">
                    <a:srgbClr val="000000">
                      <a:alpha val="43137"/>
                    </a:srgbClr>
                  </a:outerShdw>
                </a:effectLst>
              </a:rPr>
              <a:t>+</a:t>
            </a:r>
            <a:r>
              <a:rPr lang="zh-CN" altLang="en-US" sz="1600" b="1" dirty="0">
                <a:solidFill>
                  <a:schemeClr val="bg1"/>
                </a:solidFill>
                <a:effectLst>
                  <a:outerShdw blurRad="38100" dist="38100" dir="2700000" algn="tl">
                    <a:srgbClr val="000000">
                      <a:alpha val="43137"/>
                    </a:srgbClr>
                  </a:outerShdw>
                </a:effectLst>
              </a:rPr>
              <a:t>氯沙坦钾</a:t>
            </a:r>
            <a:r>
              <a:rPr lang="en-US" altLang="zh-CN" sz="1600" b="1" dirty="0">
                <a:solidFill>
                  <a:schemeClr val="bg1"/>
                </a:solidFill>
                <a:effectLst>
                  <a:outerShdw blurRad="38100" dist="38100" dir="2700000" algn="tl">
                    <a:srgbClr val="000000">
                      <a:alpha val="43137"/>
                    </a:srgbClr>
                  </a:outerShdw>
                </a:effectLst>
              </a:rPr>
              <a:t>SPC</a:t>
            </a:r>
            <a:r>
              <a:rPr lang="zh-CN" altLang="en-US" sz="1600" b="1" dirty="0">
                <a:solidFill>
                  <a:schemeClr val="bg1"/>
                </a:solidFill>
                <a:effectLst>
                  <a:outerShdw blurRad="38100" dist="38100" dir="2700000" algn="tl">
                    <a:srgbClr val="000000">
                      <a:alpha val="43137"/>
                    </a:srgbClr>
                  </a:outerShdw>
                </a:effectLst>
              </a:rPr>
              <a:t>，弥补目录短板</a:t>
            </a:r>
          </a:p>
        </p:txBody>
      </p:sp>
      <p:sp>
        <p:nvSpPr>
          <p:cNvPr id="32" name="文本框 31">
            <a:extLst>
              <a:ext uri="{FF2B5EF4-FFF2-40B4-BE49-F238E27FC236}">
                <a16:creationId xmlns:a16="http://schemas.microsoft.com/office/drawing/2014/main" xmlns="" id="{593CD58D-84C0-4C78-8C8C-AF568670DE31}"/>
              </a:ext>
            </a:extLst>
          </p:cNvPr>
          <p:cNvSpPr txBox="1"/>
          <p:nvPr/>
        </p:nvSpPr>
        <p:spPr>
          <a:xfrm>
            <a:off x="6501158" y="3914291"/>
            <a:ext cx="458985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一天</a:t>
            </a:r>
            <a:r>
              <a:rPr lang="en-US" altLang="zh-CN" sz="1600" b="1" dirty="0">
                <a:solidFill>
                  <a:schemeClr val="bg1"/>
                </a:solidFill>
                <a:effectLst>
                  <a:outerShdw blurRad="38100" dist="38100" dir="2700000" algn="tl">
                    <a:srgbClr val="000000">
                      <a:alpha val="43137"/>
                    </a:srgbClr>
                  </a:outerShdw>
                </a:effectLst>
              </a:rPr>
              <a:t>1</a:t>
            </a:r>
            <a:r>
              <a:rPr lang="zh-CN" altLang="en-US" sz="1600" b="1" dirty="0">
                <a:solidFill>
                  <a:schemeClr val="bg1"/>
                </a:solidFill>
                <a:effectLst>
                  <a:outerShdw blurRad="38100" dist="38100" dir="2700000" algn="tl">
                    <a:srgbClr val="000000">
                      <a:alpha val="43137"/>
                    </a:srgbClr>
                  </a:outerShdw>
                </a:effectLst>
              </a:rPr>
              <a:t>次，一次</a:t>
            </a:r>
            <a:r>
              <a:rPr lang="en-US" altLang="zh-CN" sz="1600" b="1" dirty="0">
                <a:solidFill>
                  <a:schemeClr val="bg1"/>
                </a:solidFill>
                <a:effectLst>
                  <a:outerShdw blurRad="38100" dist="38100" dir="2700000" algn="tl">
                    <a:srgbClr val="000000">
                      <a:alpha val="43137"/>
                    </a:srgbClr>
                  </a:outerShdw>
                </a:effectLst>
              </a:rPr>
              <a:t>1</a:t>
            </a:r>
            <a:r>
              <a:rPr lang="zh-CN" altLang="en-US" sz="1600" b="1" dirty="0">
                <a:solidFill>
                  <a:schemeClr val="bg1"/>
                </a:solidFill>
                <a:effectLst>
                  <a:outerShdw blurRad="38100" dist="38100" dir="2700000" algn="tl">
                    <a:srgbClr val="000000">
                      <a:alpha val="43137"/>
                    </a:srgbClr>
                  </a:outerShdw>
                </a:effectLst>
              </a:rPr>
              <a:t>片，便于临床管理</a:t>
            </a:r>
          </a:p>
        </p:txBody>
      </p:sp>
      <p:sp>
        <p:nvSpPr>
          <p:cNvPr id="33" name="文本框 32">
            <a:extLst>
              <a:ext uri="{FF2B5EF4-FFF2-40B4-BE49-F238E27FC236}">
                <a16:creationId xmlns:a16="http://schemas.microsoft.com/office/drawing/2014/main" xmlns="" id="{3F569BFE-3789-4E98-9935-2959C270CE37}"/>
              </a:ext>
            </a:extLst>
          </p:cNvPr>
          <p:cNvSpPr txBox="1"/>
          <p:nvPr/>
        </p:nvSpPr>
        <p:spPr>
          <a:xfrm>
            <a:off x="86855" y="6452602"/>
            <a:ext cx="11643360" cy="369332"/>
          </a:xfrm>
          <a:prstGeom prst="rect">
            <a:avLst/>
          </a:prstGeom>
          <a:noFill/>
        </p:spPr>
        <p:txBody>
          <a:bodyPr wrap="square" rtlCol="0">
            <a:spAutoFit/>
          </a:bodyPr>
          <a:lstStyle/>
          <a:p>
            <a:r>
              <a:rPr lang="en-US" altLang="zh-CN" sz="900" dirty="0">
                <a:cs typeface="+mn-ea"/>
                <a:sym typeface="+mn-lt"/>
              </a:rPr>
              <a:t>1. </a:t>
            </a:r>
            <a:r>
              <a:rPr lang="zh-CN" altLang="en-US" sz="900" dirty="0">
                <a:cs typeface="+mn-ea"/>
                <a:sym typeface="+mn-lt"/>
              </a:rPr>
              <a:t>中国医师协会高血压专业委员会</a:t>
            </a:r>
            <a:r>
              <a:rPr lang="en-US" altLang="zh-CN" sz="900" dirty="0">
                <a:cs typeface="+mn-ea"/>
                <a:sym typeface="+mn-lt"/>
              </a:rPr>
              <a:t>, </a:t>
            </a:r>
            <a:r>
              <a:rPr lang="zh-CN" altLang="en-US" sz="900" dirty="0">
                <a:cs typeface="+mn-ea"/>
                <a:sym typeface="+mn-lt"/>
              </a:rPr>
              <a:t>等</a:t>
            </a:r>
            <a:r>
              <a:rPr lang="en-US" altLang="zh-CN" sz="900" dirty="0">
                <a:cs typeface="+mn-ea"/>
                <a:sym typeface="+mn-lt"/>
              </a:rPr>
              <a:t>.</a:t>
            </a:r>
            <a:r>
              <a:rPr lang="zh-CN" altLang="en-US" sz="900" dirty="0">
                <a:cs typeface="+mn-ea"/>
                <a:sym typeface="+mn-lt"/>
              </a:rPr>
              <a:t>血管紧张素转换酶抑制药</a:t>
            </a:r>
            <a:r>
              <a:rPr lang="en-US" altLang="zh-CN" sz="900" dirty="0">
                <a:cs typeface="+mn-ea"/>
                <a:sym typeface="+mn-lt"/>
              </a:rPr>
              <a:t>/</a:t>
            </a:r>
            <a:r>
              <a:rPr lang="zh-CN" altLang="en-US" sz="900" dirty="0">
                <a:cs typeface="+mn-ea"/>
                <a:sym typeface="+mn-lt"/>
              </a:rPr>
              <a:t>血管紧张素受体阻滞药联合钙通道阻滞剂单片复方制剂治疗原发性高血压中国专家共识</a:t>
            </a:r>
            <a:r>
              <a:rPr lang="en-US" altLang="zh-CN" sz="900" dirty="0">
                <a:cs typeface="+mn-ea"/>
                <a:sym typeface="+mn-lt"/>
              </a:rPr>
              <a:t>.</a:t>
            </a:r>
            <a:r>
              <a:rPr lang="zh-CN" altLang="en-US" sz="900" dirty="0">
                <a:cs typeface="+mn-ea"/>
                <a:sym typeface="+mn-lt"/>
              </a:rPr>
              <a:t>中华高血压杂志</a:t>
            </a:r>
            <a:r>
              <a:rPr lang="en-US" altLang="zh-CN" sz="900" dirty="0">
                <a:cs typeface="+mn-ea"/>
                <a:sym typeface="+mn-lt"/>
              </a:rPr>
              <a:t>.2022.30(7):610-619</a:t>
            </a:r>
            <a:r>
              <a:rPr lang="zh-CN" altLang="en-US" sz="900" dirty="0">
                <a:cs typeface="+mn-ea"/>
                <a:sym typeface="+mn-lt"/>
              </a:rPr>
              <a:t>；</a:t>
            </a:r>
            <a:r>
              <a:rPr lang="en-US" altLang="zh-CN" sz="900" dirty="0">
                <a:cs typeface="+mn-ea"/>
                <a:sym typeface="+mn-lt"/>
              </a:rPr>
              <a:t> 2. </a:t>
            </a:r>
            <a:r>
              <a:rPr lang="zh-CN" altLang="en-US" sz="900" dirty="0">
                <a:cs typeface="+mn-ea"/>
                <a:sym typeface="+mn-lt"/>
              </a:rPr>
              <a:t>中国心血管健康与疾病报告编写组</a:t>
            </a:r>
            <a:r>
              <a:rPr lang="en-US" altLang="zh-CN" sz="900" dirty="0">
                <a:cs typeface="+mn-ea"/>
                <a:sym typeface="+mn-lt"/>
              </a:rPr>
              <a:t>. </a:t>
            </a:r>
            <a:r>
              <a:rPr lang="zh-CN" altLang="en-US" sz="900" dirty="0">
                <a:cs typeface="+mn-ea"/>
                <a:sym typeface="+mn-lt"/>
              </a:rPr>
              <a:t>中国心血管健康与疾病报告</a:t>
            </a:r>
            <a:r>
              <a:rPr lang="en-US" altLang="zh-CN" sz="900" dirty="0">
                <a:cs typeface="+mn-ea"/>
                <a:sym typeface="+mn-lt"/>
              </a:rPr>
              <a:t>2021</a:t>
            </a:r>
            <a:r>
              <a:rPr lang="zh-CN" altLang="en-US" sz="900" dirty="0">
                <a:cs typeface="+mn-ea"/>
                <a:sym typeface="+mn-lt"/>
              </a:rPr>
              <a:t>概要</a:t>
            </a:r>
            <a:r>
              <a:rPr lang="en-US" altLang="zh-CN" sz="900" dirty="0">
                <a:cs typeface="+mn-ea"/>
                <a:sym typeface="+mn-lt"/>
              </a:rPr>
              <a:t>[J]. </a:t>
            </a:r>
            <a:r>
              <a:rPr lang="zh-CN" altLang="en-US" sz="900" dirty="0">
                <a:cs typeface="+mn-ea"/>
                <a:sym typeface="+mn-lt"/>
              </a:rPr>
              <a:t>中国循环杂志</a:t>
            </a:r>
            <a:r>
              <a:rPr lang="en-US" altLang="zh-CN" sz="900" dirty="0">
                <a:cs typeface="+mn-ea"/>
                <a:sym typeface="+mn-lt"/>
              </a:rPr>
              <a:t>, 2022, 37(6):26</a:t>
            </a:r>
            <a:r>
              <a:rPr lang="zh-CN" altLang="en-US" sz="900" dirty="0">
                <a:cs typeface="+mn-ea"/>
                <a:sym typeface="+mn-lt"/>
              </a:rPr>
              <a:t>；</a:t>
            </a:r>
            <a:r>
              <a:rPr lang="en-US" altLang="zh-CN" sz="900" dirty="0">
                <a:cs typeface="+mn-ea"/>
                <a:sym typeface="+mn-lt"/>
              </a:rPr>
              <a:t>3. </a:t>
            </a:r>
            <a:r>
              <a:rPr lang="zh-CN" altLang="en-US" sz="900" dirty="0">
                <a:cs typeface="+mn-ea"/>
                <a:sym typeface="+mn-lt"/>
              </a:rPr>
              <a:t>国家卫生计生委合理用药专家委员会</a:t>
            </a:r>
            <a:r>
              <a:rPr lang="en-US" altLang="zh-CN" sz="900" dirty="0">
                <a:cs typeface="+mn-ea"/>
                <a:sym typeface="+mn-lt"/>
              </a:rPr>
              <a:t>,</a:t>
            </a:r>
            <a:r>
              <a:rPr lang="zh-CN" altLang="en-US" sz="900" dirty="0">
                <a:cs typeface="+mn-ea"/>
                <a:sym typeface="+mn-lt"/>
              </a:rPr>
              <a:t>中国医师协会高血压专业委员会</a:t>
            </a:r>
            <a:r>
              <a:rPr lang="en-US" altLang="zh-CN" sz="900" dirty="0">
                <a:cs typeface="+mn-ea"/>
                <a:sym typeface="+mn-lt"/>
              </a:rPr>
              <a:t>.</a:t>
            </a:r>
            <a:r>
              <a:rPr lang="zh-CN" altLang="en-US" sz="900" dirty="0">
                <a:cs typeface="+mn-ea"/>
                <a:sym typeface="+mn-lt"/>
              </a:rPr>
              <a:t>高血压合理用药指南</a:t>
            </a:r>
            <a:r>
              <a:rPr lang="en-US" altLang="zh-CN" sz="900" dirty="0">
                <a:cs typeface="+mn-ea"/>
                <a:sym typeface="+mn-lt"/>
              </a:rPr>
              <a:t>(</a:t>
            </a:r>
            <a:r>
              <a:rPr lang="zh-CN" altLang="en-US" sz="900" dirty="0">
                <a:cs typeface="+mn-ea"/>
                <a:sym typeface="+mn-lt"/>
              </a:rPr>
              <a:t>第</a:t>
            </a:r>
            <a:r>
              <a:rPr lang="en-US" altLang="zh-CN" sz="900" dirty="0">
                <a:cs typeface="+mn-ea"/>
                <a:sym typeface="+mn-lt"/>
              </a:rPr>
              <a:t>2</a:t>
            </a:r>
            <a:r>
              <a:rPr lang="zh-CN" altLang="en-US" sz="900" dirty="0">
                <a:cs typeface="+mn-ea"/>
                <a:sym typeface="+mn-lt"/>
              </a:rPr>
              <a:t>版</a:t>
            </a:r>
            <a:r>
              <a:rPr lang="en-US" altLang="zh-CN" sz="900" dirty="0">
                <a:cs typeface="+mn-ea"/>
                <a:sym typeface="+mn-lt"/>
              </a:rPr>
              <a:t>)[J].</a:t>
            </a:r>
            <a:r>
              <a:rPr lang="zh-CN" altLang="en-US" sz="900" dirty="0">
                <a:cs typeface="+mn-ea"/>
                <a:sym typeface="+mn-lt"/>
              </a:rPr>
              <a:t>中国医学前沿杂志</a:t>
            </a:r>
            <a:r>
              <a:rPr lang="en-US" altLang="zh-CN" sz="900" dirty="0">
                <a:cs typeface="+mn-ea"/>
                <a:sym typeface="+mn-lt"/>
              </a:rPr>
              <a:t>(</a:t>
            </a:r>
            <a:r>
              <a:rPr lang="zh-CN" altLang="en-US" sz="900" dirty="0">
                <a:cs typeface="+mn-ea"/>
                <a:sym typeface="+mn-lt"/>
              </a:rPr>
              <a:t>电子版</a:t>
            </a:r>
            <a:r>
              <a:rPr lang="en-US" altLang="zh-CN" sz="900" dirty="0">
                <a:cs typeface="+mn-ea"/>
                <a:sym typeface="+mn-lt"/>
              </a:rPr>
              <a:t>), 2017(7)</a:t>
            </a:r>
          </a:p>
        </p:txBody>
      </p:sp>
      <p:sp>
        <p:nvSpPr>
          <p:cNvPr id="34" name="文本框 33">
            <a:extLst>
              <a:ext uri="{FF2B5EF4-FFF2-40B4-BE49-F238E27FC236}">
                <a16:creationId xmlns:a16="http://schemas.microsoft.com/office/drawing/2014/main" xmlns="" id="{FB38871B-5A28-47B9-B530-C28B43B4B98B}"/>
              </a:ext>
            </a:extLst>
          </p:cNvPr>
          <p:cNvSpPr txBox="1"/>
          <p:nvPr/>
        </p:nvSpPr>
        <p:spPr>
          <a:xfrm>
            <a:off x="6308418" y="2108840"/>
            <a:ext cx="4911743" cy="1113510"/>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本品与进口氨氯地平、氯沙坦钾同规格同剂型单方相比，药学特征相同，</a:t>
            </a:r>
            <a:r>
              <a:rPr lang="zh-CN" altLang="en-US" sz="1200" b="1" dirty="0">
                <a:solidFill>
                  <a:srgbClr val="C00000"/>
                </a:solidFill>
              </a:rPr>
              <a:t>但价格更低</a:t>
            </a:r>
            <a:endParaRPr lang="en-US" altLang="zh-CN" sz="1200" b="1" dirty="0">
              <a:solidFill>
                <a:srgbClr val="C00000"/>
              </a:solidFill>
            </a:endParaRPr>
          </a:p>
          <a:p>
            <a:pPr marL="285750" indent="-285750">
              <a:lnSpc>
                <a:spcPct val="120000"/>
              </a:lnSpc>
              <a:spcBef>
                <a:spcPts val="600"/>
              </a:spcBef>
              <a:buFont typeface="Arial" panose="020B0604020202020204" pitchFamily="34" charset="0"/>
              <a:buChar char="•"/>
            </a:pPr>
            <a:r>
              <a:rPr lang="zh-CN" altLang="en-US" sz="1200" dirty="0"/>
              <a:t>比同类</a:t>
            </a:r>
            <a:r>
              <a:rPr lang="en-US" altLang="zh-CN" sz="1200" dirty="0"/>
              <a:t>SPC</a:t>
            </a:r>
            <a:r>
              <a:rPr lang="zh-CN" altLang="en-US" sz="1200" dirty="0"/>
              <a:t>：</a:t>
            </a:r>
            <a:r>
              <a:rPr lang="zh-CN" altLang="en-US" sz="1200" b="1" dirty="0">
                <a:solidFill>
                  <a:srgbClr val="002060"/>
                </a:solidFill>
              </a:rPr>
              <a:t>远低于</a:t>
            </a:r>
            <a:r>
              <a:rPr lang="en-US" altLang="zh-CN" sz="1200" b="1" dirty="0">
                <a:solidFill>
                  <a:srgbClr val="002060"/>
                </a:solidFill>
              </a:rPr>
              <a:t>2024</a:t>
            </a:r>
            <a:r>
              <a:rPr lang="zh-CN" altLang="en-US" sz="1200" b="1" dirty="0">
                <a:solidFill>
                  <a:srgbClr val="002060"/>
                </a:solidFill>
              </a:rPr>
              <a:t>国谈品种 阿利沙坦酯氨氯地平</a:t>
            </a:r>
            <a:endParaRPr lang="en-US" altLang="zh-CN" sz="1200" dirty="0"/>
          </a:p>
          <a:p>
            <a:pPr marL="285750" indent="-285750">
              <a:lnSpc>
                <a:spcPct val="120000"/>
              </a:lnSpc>
              <a:spcBef>
                <a:spcPts val="600"/>
              </a:spcBef>
              <a:buFont typeface="Arial" panose="020B0604020202020204" pitchFamily="34" charset="0"/>
              <a:buChar char="•"/>
            </a:pPr>
            <a:r>
              <a:rPr lang="zh-CN" altLang="en-US" sz="1200" b="1" dirty="0">
                <a:solidFill>
                  <a:srgbClr val="C00000"/>
                </a:solidFill>
              </a:rPr>
              <a:t>可提高患者用药可及性，对医保基金支出影响不大</a:t>
            </a:r>
          </a:p>
        </p:txBody>
      </p:sp>
      <p:sp>
        <p:nvSpPr>
          <p:cNvPr id="35" name="文本框 34">
            <a:extLst>
              <a:ext uri="{FF2B5EF4-FFF2-40B4-BE49-F238E27FC236}">
                <a16:creationId xmlns:a16="http://schemas.microsoft.com/office/drawing/2014/main" xmlns="" id="{1DE36C46-2095-46E0-84CE-C32C80D24A88}"/>
              </a:ext>
            </a:extLst>
          </p:cNvPr>
          <p:cNvSpPr txBox="1"/>
          <p:nvPr/>
        </p:nvSpPr>
        <p:spPr>
          <a:xfrm>
            <a:off x="642150" y="4412940"/>
            <a:ext cx="4917986" cy="1258165"/>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医保目录内</a:t>
            </a:r>
            <a:r>
              <a:rPr lang="en-US" altLang="zh-CN" sz="1200" dirty="0"/>
              <a:t>ARB+CCB</a:t>
            </a:r>
            <a:r>
              <a:rPr lang="zh-CN" altLang="en-US" sz="1200" dirty="0"/>
              <a:t>的单片复方制剂种类较少，</a:t>
            </a:r>
            <a:r>
              <a:rPr lang="zh-CN" altLang="en-US" sz="1200" b="1" dirty="0">
                <a:solidFill>
                  <a:srgbClr val="C00000"/>
                </a:solidFill>
              </a:rPr>
              <a:t>无</a:t>
            </a:r>
            <a:r>
              <a:rPr lang="zh-CN" altLang="en-US" sz="1200" b="1" dirty="0"/>
              <a:t>氨氯地平氯沙坦钾的单片复方制剂</a:t>
            </a:r>
            <a:endParaRPr lang="en-US" altLang="zh-CN" sz="1200" b="1" dirty="0"/>
          </a:p>
          <a:p>
            <a:pPr marL="285750" indent="-285750">
              <a:lnSpc>
                <a:spcPct val="120000"/>
              </a:lnSpc>
              <a:spcBef>
                <a:spcPts val="600"/>
              </a:spcBef>
              <a:buFont typeface="Arial" panose="020B0604020202020204" pitchFamily="34" charset="0"/>
              <a:buChar char="•"/>
            </a:pPr>
            <a:r>
              <a:rPr lang="zh-CN" altLang="en-US" sz="1200" dirty="0"/>
              <a:t>本品可为临床治疗高血压时提供安全有效且更为经济的选择，尤其是对于</a:t>
            </a:r>
            <a:r>
              <a:rPr lang="zh-CN" altLang="en-US" sz="1200" b="1" dirty="0">
                <a:solidFill>
                  <a:srgbClr val="C00000"/>
                </a:solidFill>
              </a:rPr>
              <a:t>高血压合并高尿酸血症（或痛风）患者，弥补目录内</a:t>
            </a:r>
            <a:r>
              <a:rPr lang="en-US" altLang="zh-CN" sz="1200" b="1" dirty="0">
                <a:solidFill>
                  <a:srgbClr val="C00000"/>
                </a:solidFill>
              </a:rPr>
              <a:t>ARB+CCB</a:t>
            </a:r>
            <a:r>
              <a:rPr lang="zh-CN" altLang="en-US" sz="1200" b="1" dirty="0">
                <a:solidFill>
                  <a:srgbClr val="C00000"/>
                </a:solidFill>
              </a:rPr>
              <a:t>品类的不足</a:t>
            </a:r>
            <a:endParaRPr lang="zh-CN" altLang="en-US" sz="1400" b="1" dirty="0">
              <a:solidFill>
                <a:srgbClr val="C00000"/>
              </a:solidFill>
            </a:endParaRPr>
          </a:p>
        </p:txBody>
      </p:sp>
      <p:sp>
        <p:nvSpPr>
          <p:cNvPr id="36" name="文本框 35">
            <a:extLst>
              <a:ext uri="{FF2B5EF4-FFF2-40B4-BE49-F238E27FC236}">
                <a16:creationId xmlns:a16="http://schemas.microsoft.com/office/drawing/2014/main" xmlns="" id="{F894EB8E-A1DD-41F8-9DC1-25A4A0B0F185}"/>
              </a:ext>
            </a:extLst>
          </p:cNvPr>
          <p:cNvSpPr txBox="1"/>
          <p:nvPr/>
        </p:nvSpPr>
        <p:spPr>
          <a:xfrm>
            <a:off x="6316638" y="4412940"/>
            <a:ext cx="4970724" cy="1036566"/>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单片复方制剂</a:t>
            </a:r>
            <a:r>
              <a:rPr lang="zh-CN" altLang="en-US" sz="1200" b="1" dirty="0">
                <a:solidFill>
                  <a:srgbClr val="C00000"/>
                </a:solidFill>
              </a:rPr>
              <a:t>通过减少药片的绝对数量及其频率显著改善患者用药依从性</a:t>
            </a:r>
            <a:r>
              <a:rPr lang="zh-CN" altLang="en-US" sz="1200" dirty="0"/>
              <a:t>，从而更好地帮助患者控制血压</a:t>
            </a:r>
          </a:p>
          <a:p>
            <a:pPr marL="285750" indent="-285750">
              <a:lnSpc>
                <a:spcPct val="120000"/>
              </a:lnSpc>
              <a:spcBef>
                <a:spcPts val="600"/>
              </a:spcBef>
              <a:buFont typeface="Arial" panose="020B0604020202020204" pitchFamily="34" charset="0"/>
              <a:buChar char="•"/>
            </a:pPr>
            <a:r>
              <a:rPr lang="zh-CN" altLang="en-US" sz="1200" dirty="0"/>
              <a:t>氨氯地平氯沙坦钾片为薄膜衣片，临床贮藏方便，运输和保管要求低，运输成本低，将在很大程度上改善降压药物的可及性</a:t>
            </a:r>
            <a:endParaRPr lang="en-US" altLang="zh-CN" sz="1200" dirty="0"/>
          </a:p>
        </p:txBody>
      </p:sp>
      <p:grpSp>
        <p:nvGrpSpPr>
          <p:cNvPr id="40" name="组合 39">
            <a:extLst>
              <a:ext uri="{FF2B5EF4-FFF2-40B4-BE49-F238E27FC236}">
                <a16:creationId xmlns:a16="http://schemas.microsoft.com/office/drawing/2014/main" xmlns="" id="{C9983564-0EB7-401D-B52F-B1A356945E95}"/>
              </a:ext>
            </a:extLst>
          </p:cNvPr>
          <p:cNvGrpSpPr/>
          <p:nvPr/>
        </p:nvGrpSpPr>
        <p:grpSpPr>
          <a:xfrm>
            <a:off x="0" y="-97492"/>
            <a:ext cx="1071409" cy="1267787"/>
            <a:chOff x="0" y="-97492"/>
            <a:chExt cx="1071409" cy="1267787"/>
          </a:xfrm>
        </p:grpSpPr>
        <p:sp>
          <p:nvSpPr>
            <p:cNvPr id="41" name="斜纹 40">
              <a:extLst>
                <a:ext uri="{FF2B5EF4-FFF2-40B4-BE49-F238E27FC236}">
                  <a16:creationId xmlns:a16="http://schemas.microsoft.com/office/drawing/2014/main" xmlns="" id="{86DD52FC-478D-45EB-A2AC-2E0741FFE5BE}"/>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2" name="文本框 41">
              <a:extLst>
                <a:ext uri="{FF2B5EF4-FFF2-40B4-BE49-F238E27FC236}">
                  <a16:creationId xmlns:a16="http://schemas.microsoft.com/office/drawing/2014/main" xmlns="" id="{23762311-5E39-48DC-9060-0A9BA3856E06}"/>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公平性</a:t>
              </a:r>
            </a:p>
          </p:txBody>
        </p:sp>
      </p:grpSp>
      <p:sp>
        <p:nvSpPr>
          <p:cNvPr id="43" name="文本框 42">
            <a:extLst>
              <a:ext uri="{FF2B5EF4-FFF2-40B4-BE49-F238E27FC236}">
                <a16:creationId xmlns:a16="http://schemas.microsoft.com/office/drawing/2014/main" xmlns="" id="{DCBF1387-433F-4C68-9753-055E9DED0A59}"/>
              </a:ext>
            </a:extLst>
          </p:cNvPr>
          <p:cNvSpPr txBox="1"/>
          <p:nvPr/>
        </p:nvSpPr>
        <p:spPr>
          <a:xfrm>
            <a:off x="395805" y="6165871"/>
            <a:ext cx="4226788" cy="246221"/>
          </a:xfrm>
          <a:prstGeom prst="rect">
            <a:avLst/>
          </a:prstGeom>
          <a:noFill/>
        </p:spPr>
        <p:txBody>
          <a:bodyPr wrap="square" rtlCol="0">
            <a:spAutoFit/>
          </a:bodyPr>
          <a:lstStyle/>
          <a:p>
            <a:r>
              <a:rPr lang="en-US" altLang="zh-CN" sz="1000" dirty="0"/>
              <a:t>ARB</a:t>
            </a:r>
            <a:r>
              <a:rPr lang="zh-CN" altLang="en-US" sz="1000" dirty="0"/>
              <a:t>：血管紧张素</a:t>
            </a:r>
            <a:r>
              <a:rPr lang="en-US" altLang="zh-CN" sz="1000" dirty="0"/>
              <a:t>Ⅱ</a:t>
            </a:r>
            <a:r>
              <a:rPr lang="zh-CN" altLang="en-US" sz="1000" dirty="0"/>
              <a:t>受体拮抗剂；</a:t>
            </a:r>
            <a:r>
              <a:rPr lang="en-US" altLang="zh-CN" sz="1000" dirty="0"/>
              <a:t>CCB</a:t>
            </a:r>
            <a:r>
              <a:rPr lang="zh-CN" altLang="en-US" sz="1000" dirty="0"/>
              <a:t>：钙通道阻滞剂</a:t>
            </a:r>
          </a:p>
        </p:txBody>
      </p:sp>
    </p:spTree>
    <p:extLst>
      <p:ext uri="{BB962C8B-B14F-4D97-AF65-F5344CB8AC3E}">
        <p14:creationId xmlns:p14="http://schemas.microsoft.com/office/powerpoint/2010/main" val="401503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FE00A3BB-775C-44B0-8710-C06ACEB40B35}"/>
              </a:ext>
            </a:extLst>
          </p:cNvPr>
          <p:cNvSpPr/>
          <p:nvPr/>
        </p:nvSpPr>
        <p:spPr>
          <a:xfrm>
            <a:off x="274321" y="1745790"/>
            <a:ext cx="6248400" cy="1015663"/>
          </a:xfrm>
          <a:prstGeom prst="rect">
            <a:avLst/>
          </a:prstGeom>
          <a:noFill/>
        </p:spPr>
        <p:txBody>
          <a:bodyPr wrap="square" lIns="91440" tIns="45720" rIns="91440" bIns="45720">
            <a:spAutoFit/>
          </a:bodyPr>
          <a:lstStyle/>
          <a:p>
            <a:pPr algn="ctr"/>
            <a:r>
              <a:rPr lang="zh-CN" altLang="en-US" sz="6000" b="1" cap="none" spc="0" dirty="0">
                <a:ln w="9525">
                  <a:solidFill>
                    <a:schemeClr val="bg1"/>
                  </a:solidFill>
                  <a:prstDash val="solid"/>
                </a:ln>
                <a:solidFill>
                  <a:srgbClr val="002060"/>
                </a:solidFill>
                <a:latin typeface="隶书" panose="02010509060101010101" pitchFamily="49" charset="-122"/>
                <a:ea typeface="隶书" panose="02010509060101010101" pitchFamily="49" charset="-122"/>
              </a:rPr>
              <a:t>感谢专家评审！</a:t>
            </a:r>
          </a:p>
        </p:txBody>
      </p:sp>
    </p:spTree>
    <p:extLst>
      <p:ext uri="{BB962C8B-B14F-4D97-AF65-F5344CB8AC3E}">
        <p14:creationId xmlns:p14="http://schemas.microsoft.com/office/powerpoint/2010/main" val="1393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F147310-5CCB-4DAA-B5A4-FA878048DAB4}"/>
              </a:ext>
            </a:extLst>
          </p:cNvPr>
          <p:cNvSpPr>
            <a:spLocks noGrp="1"/>
          </p:cNvSpPr>
          <p:nvPr>
            <p:ph type="title"/>
          </p:nvPr>
        </p:nvSpPr>
        <p:spPr/>
        <p:txBody>
          <a:bodyPr>
            <a:normAutofit fontScale="90000"/>
          </a:bodyPr>
          <a:lstStyle/>
          <a:p>
            <a:r>
              <a:rPr lang="zh-CN" altLang="en-US" sz="3600" dirty="0"/>
              <a:t>目录</a:t>
            </a:r>
          </a:p>
        </p:txBody>
      </p:sp>
      <p:sp>
        <p:nvSpPr>
          <p:cNvPr id="4" name="灯片编号占位符 3">
            <a:extLst>
              <a:ext uri="{FF2B5EF4-FFF2-40B4-BE49-F238E27FC236}">
                <a16:creationId xmlns:a16="http://schemas.microsoft.com/office/drawing/2014/main" xmlns="" id="{2DDBEDC8-1C3A-4E0E-9D5B-50A83E4B3D20}"/>
              </a:ext>
            </a:extLst>
          </p:cNvPr>
          <p:cNvSpPr>
            <a:spLocks noGrp="1"/>
          </p:cNvSpPr>
          <p:nvPr>
            <p:ph type="sldNum" sz="quarter" idx="12"/>
          </p:nvPr>
        </p:nvSpPr>
        <p:spPr/>
        <p:txBody>
          <a:bodyPr/>
          <a:lstStyle/>
          <a:p>
            <a:fld id="{A80F6EE2-7C4A-4B61-8A1E-EC4F866B1EEC}" type="slidenum">
              <a:rPr lang="zh-CN" altLang="en-US" smtClean="0"/>
              <a:t>2</a:t>
            </a:fld>
            <a:endParaRPr lang="zh-CN" altLang="en-US"/>
          </a:p>
        </p:txBody>
      </p:sp>
      <p:grpSp>
        <p:nvGrpSpPr>
          <p:cNvPr id="16" name="组合 15">
            <a:extLst>
              <a:ext uri="{FF2B5EF4-FFF2-40B4-BE49-F238E27FC236}">
                <a16:creationId xmlns:a16="http://schemas.microsoft.com/office/drawing/2014/main" xmlns="" id="{989F2804-C91A-42E1-9BAB-3E2F2FFFE145}"/>
              </a:ext>
            </a:extLst>
          </p:cNvPr>
          <p:cNvGrpSpPr/>
          <p:nvPr/>
        </p:nvGrpSpPr>
        <p:grpSpPr>
          <a:xfrm>
            <a:off x="1094500" y="1580243"/>
            <a:ext cx="4373271" cy="1404257"/>
            <a:chOff x="1094500" y="1946003"/>
            <a:chExt cx="4373271" cy="1404257"/>
          </a:xfrm>
        </p:grpSpPr>
        <p:grpSp>
          <p:nvGrpSpPr>
            <p:cNvPr id="5" name="组合 4">
              <a:extLst>
                <a:ext uri="{FF2B5EF4-FFF2-40B4-BE49-F238E27FC236}">
                  <a16:creationId xmlns:a16="http://schemas.microsoft.com/office/drawing/2014/main" xmlns="" id="{E5112D6D-9BB1-4D3C-847B-9A9DB32C7EB0}"/>
                </a:ext>
              </a:extLst>
            </p:cNvPr>
            <p:cNvGrpSpPr/>
            <p:nvPr/>
          </p:nvGrpSpPr>
          <p:grpSpPr>
            <a:xfrm>
              <a:off x="1094500" y="1946003"/>
              <a:ext cx="4373271" cy="1404257"/>
              <a:chOff x="1551700" y="1783443"/>
              <a:chExt cx="4373271" cy="1404257"/>
            </a:xfrm>
          </p:grpSpPr>
          <p:sp>
            <p:nvSpPr>
              <p:cNvPr id="6" name="Shape1">
                <a:extLst>
                  <a:ext uri="{FF2B5EF4-FFF2-40B4-BE49-F238E27FC236}">
                    <a16:creationId xmlns:a16="http://schemas.microsoft.com/office/drawing/2014/main" xmlns="" id="{D99C9351-7CC9-49D4-95C1-7946BA04A8C8}"/>
                  </a:ext>
                </a:extLst>
              </p:cNvPr>
              <p:cNvSpPr/>
              <p:nvPr/>
            </p:nvSpPr>
            <p:spPr>
              <a:xfrm>
                <a:off x="4759667" y="1783443"/>
                <a:ext cx="1165304" cy="1165304"/>
              </a:xfrm>
              <a:prstGeom prst="rec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7" name="ComponentBackground1">
                <a:extLst>
                  <a:ext uri="{FF2B5EF4-FFF2-40B4-BE49-F238E27FC236}">
                    <a16:creationId xmlns:a16="http://schemas.microsoft.com/office/drawing/2014/main" xmlns="" id="{0F8199F9-FEE7-4FB3-AD38-2E355285498E}"/>
                  </a:ext>
                </a:extLst>
              </p:cNvPr>
              <p:cNvSpPr/>
              <p:nvPr/>
            </p:nvSpPr>
            <p:spPr>
              <a:xfrm>
                <a:off x="1551700" y="18489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8" name="Number1">
                <a:extLst>
                  <a:ext uri="{FF2B5EF4-FFF2-40B4-BE49-F238E27FC236}">
                    <a16:creationId xmlns:a16="http://schemas.microsoft.com/office/drawing/2014/main" xmlns="" id="{14AF5A61-2D2F-4EC1-BBAB-538E110733F3}"/>
                  </a:ext>
                </a:extLst>
              </p:cNvPr>
              <p:cNvSpPr/>
              <p:nvPr/>
            </p:nvSpPr>
            <p:spPr>
              <a:xfrm>
                <a:off x="1734891" y="21762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1</a:t>
                </a:r>
                <a:endParaRPr lang="zh-CN" altLang="en-US" sz="2400" b="1" dirty="0">
                  <a:effectLst>
                    <a:outerShdw blurRad="38100" dist="38100" dir="2700000" algn="tl">
                      <a:srgbClr val="000000">
                        <a:alpha val="43137"/>
                      </a:srgbClr>
                    </a:outerShdw>
                  </a:effectLst>
                  <a:cs typeface="+mn-ea"/>
                  <a:sym typeface="+mn-lt"/>
                </a:endParaRPr>
              </a:p>
            </p:txBody>
          </p:sp>
        </p:grpSp>
        <p:sp>
          <p:nvSpPr>
            <p:cNvPr id="9" name="文本框 8">
              <a:extLst>
                <a:ext uri="{FF2B5EF4-FFF2-40B4-BE49-F238E27FC236}">
                  <a16:creationId xmlns:a16="http://schemas.microsoft.com/office/drawing/2014/main" xmlns="" id="{6525547F-FA14-451F-9056-DC7A125878C6}"/>
                </a:ext>
              </a:extLst>
            </p:cNvPr>
            <p:cNvSpPr txBox="1"/>
            <p:nvPr/>
          </p:nvSpPr>
          <p:spPr>
            <a:xfrm>
              <a:off x="2332494" y="2450032"/>
              <a:ext cx="2069385" cy="461665"/>
            </a:xfrm>
            <a:prstGeom prst="rect">
              <a:avLst/>
            </a:prstGeom>
            <a:noFill/>
          </p:spPr>
          <p:txBody>
            <a:bodyPr wrap="square" rtlCol="0">
              <a:spAutoFit/>
            </a:bodyPr>
            <a:lstStyle/>
            <a:p>
              <a:r>
                <a:rPr lang="zh-CN" altLang="en-US" sz="2400" b="1" dirty="0"/>
                <a:t>药品基本信息</a:t>
              </a:r>
            </a:p>
          </p:txBody>
        </p:sp>
      </p:grpSp>
      <p:grpSp>
        <p:nvGrpSpPr>
          <p:cNvPr id="15" name="组合 14">
            <a:extLst>
              <a:ext uri="{FF2B5EF4-FFF2-40B4-BE49-F238E27FC236}">
                <a16:creationId xmlns:a16="http://schemas.microsoft.com/office/drawing/2014/main" xmlns="" id="{BF747B38-4C81-471A-A130-A8A796C376F2}"/>
              </a:ext>
            </a:extLst>
          </p:cNvPr>
          <p:cNvGrpSpPr/>
          <p:nvPr/>
        </p:nvGrpSpPr>
        <p:grpSpPr>
          <a:xfrm>
            <a:off x="1094500" y="4607923"/>
            <a:ext cx="4373271" cy="1404257"/>
            <a:chOff x="1094500" y="4973683"/>
            <a:chExt cx="4373271" cy="1404257"/>
          </a:xfrm>
        </p:grpSpPr>
        <p:grpSp>
          <p:nvGrpSpPr>
            <p:cNvPr id="10" name="组合 9">
              <a:extLst>
                <a:ext uri="{FF2B5EF4-FFF2-40B4-BE49-F238E27FC236}">
                  <a16:creationId xmlns:a16="http://schemas.microsoft.com/office/drawing/2014/main" xmlns="" id="{9F220597-3344-40F6-8AF7-D0F6B326E62B}"/>
                </a:ext>
              </a:extLst>
            </p:cNvPr>
            <p:cNvGrpSpPr/>
            <p:nvPr/>
          </p:nvGrpSpPr>
          <p:grpSpPr>
            <a:xfrm>
              <a:off x="1094500" y="4973683"/>
              <a:ext cx="4373271" cy="1404257"/>
              <a:chOff x="1551700" y="3256643"/>
              <a:chExt cx="4373271" cy="1404257"/>
            </a:xfrm>
          </p:grpSpPr>
          <p:sp>
            <p:nvSpPr>
              <p:cNvPr id="11" name="Shape3">
                <a:extLst>
                  <a:ext uri="{FF2B5EF4-FFF2-40B4-BE49-F238E27FC236}">
                    <a16:creationId xmlns:a16="http://schemas.microsoft.com/office/drawing/2014/main" xmlns="" id="{035FFA2C-3BAC-4866-AB78-53CFB58DEDD0}"/>
                  </a:ext>
                </a:extLst>
              </p:cNvPr>
              <p:cNvSpPr/>
              <p:nvPr/>
            </p:nvSpPr>
            <p:spPr>
              <a:xfrm>
                <a:off x="4759667" y="3256643"/>
                <a:ext cx="1165304" cy="1165304"/>
              </a:xfrm>
              <a:prstGeom prst="rec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2" name="ComponentBackground3">
                <a:extLst>
                  <a:ext uri="{FF2B5EF4-FFF2-40B4-BE49-F238E27FC236}">
                    <a16:creationId xmlns:a16="http://schemas.microsoft.com/office/drawing/2014/main" xmlns="" id="{98D8817D-2618-4647-9D95-D79144F54A42}"/>
                  </a:ext>
                </a:extLst>
              </p:cNvPr>
              <p:cNvSpPr/>
              <p:nvPr/>
            </p:nvSpPr>
            <p:spPr>
              <a:xfrm>
                <a:off x="1551700" y="33221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3" name="Number3">
                <a:extLst>
                  <a:ext uri="{FF2B5EF4-FFF2-40B4-BE49-F238E27FC236}">
                    <a16:creationId xmlns:a16="http://schemas.microsoft.com/office/drawing/2014/main" xmlns="" id="{A205B0F5-E561-4149-96D7-485A60C7519C}"/>
                  </a:ext>
                </a:extLst>
              </p:cNvPr>
              <p:cNvSpPr/>
              <p:nvPr/>
            </p:nvSpPr>
            <p:spPr>
              <a:xfrm>
                <a:off x="1734891" y="36494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3</a:t>
                </a:r>
                <a:endParaRPr lang="zh-CN" altLang="en-US" sz="2400" b="1" dirty="0">
                  <a:effectLst>
                    <a:outerShdw blurRad="38100" dist="38100" dir="2700000" algn="tl">
                      <a:srgbClr val="000000">
                        <a:alpha val="43137"/>
                      </a:srgbClr>
                    </a:outerShdw>
                  </a:effectLst>
                  <a:cs typeface="+mn-ea"/>
                  <a:sym typeface="+mn-lt"/>
                </a:endParaRPr>
              </a:p>
            </p:txBody>
          </p:sp>
        </p:grpSp>
        <p:sp>
          <p:nvSpPr>
            <p:cNvPr id="14" name="文本框 13">
              <a:extLst>
                <a:ext uri="{FF2B5EF4-FFF2-40B4-BE49-F238E27FC236}">
                  <a16:creationId xmlns:a16="http://schemas.microsoft.com/office/drawing/2014/main" xmlns="" id="{096CB789-A6EB-4D1D-82A6-441329FE3C95}"/>
                </a:ext>
              </a:extLst>
            </p:cNvPr>
            <p:cNvSpPr txBox="1"/>
            <p:nvPr/>
          </p:nvSpPr>
          <p:spPr>
            <a:xfrm>
              <a:off x="2332494" y="5474878"/>
              <a:ext cx="2069385" cy="461665"/>
            </a:xfrm>
            <a:prstGeom prst="rect">
              <a:avLst/>
            </a:prstGeom>
            <a:noFill/>
          </p:spPr>
          <p:txBody>
            <a:bodyPr wrap="square" rtlCol="0">
              <a:spAutoFit/>
            </a:bodyPr>
            <a:lstStyle/>
            <a:p>
              <a:r>
                <a:rPr lang="zh-CN" altLang="en-US" sz="2400" b="1" dirty="0"/>
                <a:t>安全性</a:t>
              </a:r>
            </a:p>
          </p:txBody>
        </p:sp>
      </p:grpSp>
      <p:grpSp>
        <p:nvGrpSpPr>
          <p:cNvPr id="22" name="组合 21">
            <a:extLst>
              <a:ext uri="{FF2B5EF4-FFF2-40B4-BE49-F238E27FC236}">
                <a16:creationId xmlns:a16="http://schemas.microsoft.com/office/drawing/2014/main" xmlns="" id="{EA20562E-BDDB-4095-8B7B-1BECF1E11D0F}"/>
              </a:ext>
            </a:extLst>
          </p:cNvPr>
          <p:cNvGrpSpPr/>
          <p:nvPr/>
        </p:nvGrpSpPr>
        <p:grpSpPr>
          <a:xfrm>
            <a:off x="1094500" y="3092896"/>
            <a:ext cx="4373271" cy="1404257"/>
            <a:chOff x="6724229" y="1707050"/>
            <a:chExt cx="4373271" cy="1404257"/>
          </a:xfrm>
        </p:grpSpPr>
        <p:grpSp>
          <p:nvGrpSpPr>
            <p:cNvPr id="17" name="组合 16">
              <a:extLst>
                <a:ext uri="{FF2B5EF4-FFF2-40B4-BE49-F238E27FC236}">
                  <a16:creationId xmlns:a16="http://schemas.microsoft.com/office/drawing/2014/main" xmlns="" id="{B62357A8-DD72-4A44-A5BD-4B575633B071}"/>
                </a:ext>
              </a:extLst>
            </p:cNvPr>
            <p:cNvGrpSpPr/>
            <p:nvPr/>
          </p:nvGrpSpPr>
          <p:grpSpPr>
            <a:xfrm>
              <a:off x="6724229" y="1707050"/>
              <a:ext cx="4373271" cy="1404257"/>
              <a:chOff x="6254329" y="1783443"/>
              <a:chExt cx="4373271" cy="1404257"/>
            </a:xfrm>
          </p:grpSpPr>
          <p:sp>
            <p:nvSpPr>
              <p:cNvPr id="18" name="Shape2">
                <a:extLst>
                  <a:ext uri="{FF2B5EF4-FFF2-40B4-BE49-F238E27FC236}">
                    <a16:creationId xmlns:a16="http://schemas.microsoft.com/office/drawing/2014/main" xmlns="" id="{469019CE-EA46-4C22-8E1F-6527EA79627E}"/>
                  </a:ext>
                </a:extLst>
              </p:cNvPr>
              <p:cNvSpPr/>
              <p:nvPr/>
            </p:nvSpPr>
            <p:spPr>
              <a:xfrm>
                <a:off x="9462296" y="1783443"/>
                <a:ext cx="1165304" cy="1165304"/>
              </a:xfrm>
              <a:prstGeom prst="rect">
                <a:avLst/>
              </a:prstGeom>
              <a:solidFill>
                <a:srgbClr val="13446E"/>
              </a:solidFill>
              <a:ln>
                <a:solidFill>
                  <a:srgbClr val="3F6A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9" name="ComponentBackground2">
                <a:extLst>
                  <a:ext uri="{FF2B5EF4-FFF2-40B4-BE49-F238E27FC236}">
                    <a16:creationId xmlns:a16="http://schemas.microsoft.com/office/drawing/2014/main" xmlns="" id="{A4337935-EA98-4522-96B6-701402776170}"/>
                  </a:ext>
                </a:extLst>
              </p:cNvPr>
              <p:cNvSpPr/>
              <p:nvPr/>
            </p:nvSpPr>
            <p:spPr>
              <a:xfrm>
                <a:off x="6254329" y="18489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20" name="Number2">
                <a:extLst>
                  <a:ext uri="{FF2B5EF4-FFF2-40B4-BE49-F238E27FC236}">
                    <a16:creationId xmlns:a16="http://schemas.microsoft.com/office/drawing/2014/main" xmlns="" id="{94517789-397E-4AE2-AC8E-B20569D920B9}"/>
                  </a:ext>
                </a:extLst>
              </p:cNvPr>
              <p:cNvSpPr/>
              <p:nvPr/>
            </p:nvSpPr>
            <p:spPr>
              <a:xfrm>
                <a:off x="6437520" y="21762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2</a:t>
                </a:r>
                <a:endParaRPr lang="zh-CN" altLang="en-US" sz="2400" b="1" dirty="0">
                  <a:effectLst>
                    <a:outerShdw blurRad="38100" dist="38100" dir="2700000" algn="tl">
                      <a:srgbClr val="000000">
                        <a:alpha val="43137"/>
                      </a:srgbClr>
                    </a:outerShdw>
                  </a:effectLst>
                  <a:cs typeface="+mn-ea"/>
                  <a:sym typeface="+mn-lt"/>
                </a:endParaRPr>
              </a:p>
            </p:txBody>
          </p:sp>
        </p:grpSp>
        <p:sp>
          <p:nvSpPr>
            <p:cNvPr id="21" name="文本框 20">
              <a:extLst>
                <a:ext uri="{FF2B5EF4-FFF2-40B4-BE49-F238E27FC236}">
                  <a16:creationId xmlns:a16="http://schemas.microsoft.com/office/drawing/2014/main" xmlns="" id="{2FE2EF5C-C415-47ED-913E-42FA38BE4DE2}"/>
                </a:ext>
              </a:extLst>
            </p:cNvPr>
            <p:cNvSpPr txBox="1"/>
            <p:nvPr/>
          </p:nvSpPr>
          <p:spPr>
            <a:xfrm>
              <a:off x="7960691" y="2211078"/>
              <a:ext cx="2069385" cy="461665"/>
            </a:xfrm>
            <a:prstGeom prst="rect">
              <a:avLst/>
            </a:prstGeom>
            <a:noFill/>
          </p:spPr>
          <p:txBody>
            <a:bodyPr wrap="square" rtlCol="0">
              <a:spAutoFit/>
            </a:bodyPr>
            <a:lstStyle/>
            <a:p>
              <a:r>
                <a:rPr lang="zh-CN" altLang="en-US" sz="2400" b="1" dirty="0"/>
                <a:t>有效性</a:t>
              </a:r>
            </a:p>
          </p:txBody>
        </p:sp>
      </p:grpSp>
      <p:grpSp>
        <p:nvGrpSpPr>
          <p:cNvPr id="28" name="组合 27">
            <a:extLst>
              <a:ext uri="{FF2B5EF4-FFF2-40B4-BE49-F238E27FC236}">
                <a16:creationId xmlns:a16="http://schemas.microsoft.com/office/drawing/2014/main" xmlns="" id="{736C07CD-FD14-4A57-B63B-442F75F310AC}"/>
              </a:ext>
            </a:extLst>
          </p:cNvPr>
          <p:cNvGrpSpPr/>
          <p:nvPr/>
        </p:nvGrpSpPr>
        <p:grpSpPr>
          <a:xfrm>
            <a:off x="6789695" y="1580243"/>
            <a:ext cx="4373271" cy="1404257"/>
            <a:chOff x="6724229" y="3419203"/>
            <a:chExt cx="4373271" cy="1404257"/>
          </a:xfrm>
        </p:grpSpPr>
        <p:grpSp>
          <p:nvGrpSpPr>
            <p:cNvPr id="23" name="组合 22">
              <a:extLst>
                <a:ext uri="{FF2B5EF4-FFF2-40B4-BE49-F238E27FC236}">
                  <a16:creationId xmlns:a16="http://schemas.microsoft.com/office/drawing/2014/main" xmlns="" id="{732BC83A-FCB1-48E4-A96B-05F3F1300A5A}"/>
                </a:ext>
              </a:extLst>
            </p:cNvPr>
            <p:cNvGrpSpPr/>
            <p:nvPr/>
          </p:nvGrpSpPr>
          <p:grpSpPr>
            <a:xfrm>
              <a:off x="6724229" y="3419203"/>
              <a:ext cx="4373271" cy="1404257"/>
              <a:chOff x="6254329" y="3256643"/>
              <a:chExt cx="4373271" cy="1404257"/>
            </a:xfrm>
          </p:grpSpPr>
          <p:sp>
            <p:nvSpPr>
              <p:cNvPr id="24" name="Shape4">
                <a:extLst>
                  <a:ext uri="{FF2B5EF4-FFF2-40B4-BE49-F238E27FC236}">
                    <a16:creationId xmlns:a16="http://schemas.microsoft.com/office/drawing/2014/main" xmlns="" id="{EFB4A097-2F52-4EA4-9EF2-15BD16FD8A74}"/>
                  </a:ext>
                </a:extLst>
              </p:cNvPr>
              <p:cNvSpPr/>
              <p:nvPr/>
            </p:nvSpPr>
            <p:spPr>
              <a:xfrm>
                <a:off x="9462296" y="3256643"/>
                <a:ext cx="1165304" cy="1165304"/>
              </a:xfrm>
              <a:prstGeom prst="rec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effectLst>
                    <a:outerShdw blurRad="38100" dist="38100" dir="2700000" algn="tl">
                      <a:srgbClr val="000000">
                        <a:alpha val="43137"/>
                      </a:srgbClr>
                    </a:outerShdw>
                  </a:effectLst>
                  <a:cs typeface="+mn-ea"/>
                  <a:sym typeface="+mn-lt"/>
                </a:endParaRPr>
              </a:p>
            </p:txBody>
          </p:sp>
          <p:sp>
            <p:nvSpPr>
              <p:cNvPr id="25" name="ComponentBackground4">
                <a:extLst>
                  <a:ext uri="{FF2B5EF4-FFF2-40B4-BE49-F238E27FC236}">
                    <a16:creationId xmlns:a16="http://schemas.microsoft.com/office/drawing/2014/main" xmlns="" id="{CD72CBB9-1B73-4B97-B882-6F7BCFAA05AD}"/>
                  </a:ext>
                </a:extLst>
              </p:cNvPr>
              <p:cNvSpPr/>
              <p:nvPr/>
            </p:nvSpPr>
            <p:spPr>
              <a:xfrm>
                <a:off x="6254329" y="33221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26" name="Number4">
                <a:extLst>
                  <a:ext uri="{FF2B5EF4-FFF2-40B4-BE49-F238E27FC236}">
                    <a16:creationId xmlns:a16="http://schemas.microsoft.com/office/drawing/2014/main" xmlns="" id="{BE4341EB-8739-4B97-8FC7-0F7C4ACCA1D3}"/>
                  </a:ext>
                </a:extLst>
              </p:cNvPr>
              <p:cNvSpPr/>
              <p:nvPr/>
            </p:nvSpPr>
            <p:spPr>
              <a:xfrm>
                <a:off x="6437520" y="3649442"/>
                <a:ext cx="746318" cy="684126"/>
              </a:xfrm>
              <a:prstGeom prst="flowChartInputOutpu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4</a:t>
                </a:r>
                <a:endParaRPr lang="zh-CN" altLang="en-US" sz="2400" b="1" dirty="0">
                  <a:effectLst>
                    <a:outerShdw blurRad="38100" dist="38100" dir="2700000" algn="tl">
                      <a:srgbClr val="000000">
                        <a:alpha val="43137"/>
                      </a:srgbClr>
                    </a:outerShdw>
                  </a:effectLst>
                  <a:cs typeface="+mn-ea"/>
                  <a:sym typeface="+mn-lt"/>
                </a:endParaRPr>
              </a:p>
            </p:txBody>
          </p:sp>
        </p:grpSp>
        <p:sp>
          <p:nvSpPr>
            <p:cNvPr id="27" name="文本框 26">
              <a:extLst>
                <a:ext uri="{FF2B5EF4-FFF2-40B4-BE49-F238E27FC236}">
                  <a16:creationId xmlns:a16="http://schemas.microsoft.com/office/drawing/2014/main" xmlns="" id="{4B7E1EE4-F5E3-424A-83DB-C68A138B73C1}"/>
                </a:ext>
              </a:extLst>
            </p:cNvPr>
            <p:cNvSpPr txBox="1"/>
            <p:nvPr/>
          </p:nvSpPr>
          <p:spPr>
            <a:xfrm>
              <a:off x="7960690" y="3920397"/>
              <a:ext cx="2069385" cy="461665"/>
            </a:xfrm>
            <a:prstGeom prst="rect">
              <a:avLst/>
            </a:prstGeom>
            <a:noFill/>
          </p:spPr>
          <p:txBody>
            <a:bodyPr wrap="square" rtlCol="0">
              <a:spAutoFit/>
            </a:bodyPr>
            <a:lstStyle/>
            <a:p>
              <a:r>
                <a:rPr lang="zh-CN" altLang="en-US" sz="2400" b="1" dirty="0"/>
                <a:t>创新性</a:t>
              </a:r>
            </a:p>
          </p:txBody>
        </p:sp>
      </p:grpSp>
      <p:grpSp>
        <p:nvGrpSpPr>
          <p:cNvPr id="29" name="组合 28">
            <a:extLst>
              <a:ext uri="{FF2B5EF4-FFF2-40B4-BE49-F238E27FC236}">
                <a16:creationId xmlns:a16="http://schemas.microsoft.com/office/drawing/2014/main" xmlns="" id="{708D7237-9E49-4D8A-A21F-8FC64FD05176}"/>
              </a:ext>
            </a:extLst>
          </p:cNvPr>
          <p:cNvGrpSpPr/>
          <p:nvPr/>
        </p:nvGrpSpPr>
        <p:grpSpPr>
          <a:xfrm>
            <a:off x="6789695" y="3092896"/>
            <a:ext cx="4373271" cy="1404257"/>
            <a:chOff x="1094500" y="4892403"/>
            <a:chExt cx="4373271" cy="1404257"/>
          </a:xfrm>
        </p:grpSpPr>
        <p:grpSp>
          <p:nvGrpSpPr>
            <p:cNvPr id="30" name="组合 29">
              <a:extLst>
                <a:ext uri="{FF2B5EF4-FFF2-40B4-BE49-F238E27FC236}">
                  <a16:creationId xmlns:a16="http://schemas.microsoft.com/office/drawing/2014/main" xmlns="" id="{C7BAFD55-E847-4ABA-9C2F-651E11676862}"/>
                </a:ext>
              </a:extLst>
            </p:cNvPr>
            <p:cNvGrpSpPr/>
            <p:nvPr/>
          </p:nvGrpSpPr>
          <p:grpSpPr>
            <a:xfrm>
              <a:off x="1094500" y="4892403"/>
              <a:ext cx="4373271" cy="1404257"/>
              <a:chOff x="1551700" y="4729843"/>
              <a:chExt cx="4373271" cy="1404257"/>
            </a:xfrm>
          </p:grpSpPr>
          <p:sp>
            <p:nvSpPr>
              <p:cNvPr id="32" name="Shape5">
                <a:extLst>
                  <a:ext uri="{FF2B5EF4-FFF2-40B4-BE49-F238E27FC236}">
                    <a16:creationId xmlns:a16="http://schemas.microsoft.com/office/drawing/2014/main" xmlns="" id="{85672C40-0C8F-4B56-88CD-3A9F45202DCB}"/>
                  </a:ext>
                </a:extLst>
              </p:cNvPr>
              <p:cNvSpPr/>
              <p:nvPr/>
            </p:nvSpPr>
            <p:spPr>
              <a:xfrm>
                <a:off x="4759667" y="4729843"/>
                <a:ext cx="1165304" cy="1165304"/>
              </a:xfrm>
              <a:prstGeom prst="rec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33" name="ComponentBackground5">
                <a:extLst>
                  <a:ext uri="{FF2B5EF4-FFF2-40B4-BE49-F238E27FC236}">
                    <a16:creationId xmlns:a16="http://schemas.microsoft.com/office/drawing/2014/main" xmlns="" id="{A06BF51F-171F-4B6D-8CF4-AC11E92CA807}"/>
                  </a:ext>
                </a:extLst>
              </p:cNvPr>
              <p:cNvSpPr/>
              <p:nvPr/>
            </p:nvSpPr>
            <p:spPr>
              <a:xfrm>
                <a:off x="1551700" y="47953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34" name="Number5">
                <a:extLst>
                  <a:ext uri="{FF2B5EF4-FFF2-40B4-BE49-F238E27FC236}">
                    <a16:creationId xmlns:a16="http://schemas.microsoft.com/office/drawing/2014/main" xmlns="" id="{3F862BC6-C5CF-48BE-B868-B6661A69D36B}"/>
                  </a:ext>
                </a:extLst>
              </p:cNvPr>
              <p:cNvSpPr/>
              <p:nvPr/>
            </p:nvSpPr>
            <p:spPr>
              <a:xfrm>
                <a:off x="1734891" y="5122642"/>
                <a:ext cx="746318" cy="684126"/>
              </a:xfrm>
              <a:prstGeom prst="flowChartInputOutpu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5</a:t>
                </a:r>
                <a:endParaRPr lang="zh-CN" altLang="en-US" sz="2400" b="1" dirty="0">
                  <a:effectLst>
                    <a:outerShdw blurRad="38100" dist="38100" dir="2700000" algn="tl">
                      <a:srgbClr val="000000">
                        <a:alpha val="43137"/>
                      </a:srgbClr>
                    </a:outerShdw>
                  </a:effectLst>
                  <a:cs typeface="+mn-ea"/>
                  <a:sym typeface="+mn-lt"/>
                </a:endParaRPr>
              </a:p>
            </p:txBody>
          </p:sp>
        </p:grpSp>
        <p:sp>
          <p:nvSpPr>
            <p:cNvPr id="31" name="文本框 30">
              <a:extLst>
                <a:ext uri="{FF2B5EF4-FFF2-40B4-BE49-F238E27FC236}">
                  <a16:creationId xmlns:a16="http://schemas.microsoft.com/office/drawing/2014/main" xmlns="" id="{F3ADF5A7-3E57-4786-9D8A-3911637F70D0}"/>
                </a:ext>
              </a:extLst>
            </p:cNvPr>
            <p:cNvSpPr txBox="1"/>
            <p:nvPr/>
          </p:nvSpPr>
          <p:spPr>
            <a:xfrm>
              <a:off x="2330962" y="5396431"/>
              <a:ext cx="2069385" cy="461665"/>
            </a:xfrm>
            <a:prstGeom prst="rect">
              <a:avLst/>
            </a:prstGeom>
            <a:noFill/>
          </p:spPr>
          <p:txBody>
            <a:bodyPr wrap="square" rtlCol="0">
              <a:spAutoFit/>
            </a:bodyPr>
            <a:lstStyle/>
            <a:p>
              <a:r>
                <a:rPr lang="zh-CN" altLang="en-US" sz="2400" b="1" dirty="0"/>
                <a:t>公平性</a:t>
              </a:r>
            </a:p>
          </p:txBody>
        </p:sp>
      </p:grpSp>
    </p:spTree>
    <p:extLst>
      <p:ext uri="{BB962C8B-B14F-4D97-AF65-F5344CB8AC3E}">
        <p14:creationId xmlns:p14="http://schemas.microsoft.com/office/powerpoint/2010/main" val="176961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7B47AD7-AB86-4AC0-BD37-5AF37CE44440}"/>
              </a:ext>
            </a:extLst>
          </p:cNvPr>
          <p:cNvSpPr>
            <a:spLocks noGrp="1"/>
          </p:cNvSpPr>
          <p:nvPr>
            <p:ph type="title"/>
          </p:nvPr>
        </p:nvSpPr>
        <p:spPr/>
        <p:txBody>
          <a:bodyPr>
            <a:normAutofit/>
          </a:bodyPr>
          <a:lstStyle/>
          <a:p>
            <a:r>
              <a:rPr lang="zh-CN" altLang="en-US" sz="2500" dirty="0"/>
              <a:t>目前</a:t>
            </a:r>
            <a:r>
              <a:rPr lang="zh-CN" altLang="en-US" dirty="0">
                <a:ln>
                  <a:solidFill>
                    <a:srgbClr val="C00000"/>
                  </a:solidFill>
                </a:ln>
                <a:solidFill>
                  <a:srgbClr val="C00000"/>
                </a:solidFill>
              </a:rPr>
              <a:t>唯一</a:t>
            </a:r>
            <a:r>
              <a:rPr lang="zh-CN" altLang="en-US" sz="2500" dirty="0"/>
              <a:t>在中国上市的</a:t>
            </a:r>
            <a:r>
              <a:rPr lang="zh-CN" altLang="en-US" dirty="0">
                <a:ln>
                  <a:solidFill>
                    <a:srgbClr val="C00000"/>
                  </a:solidFill>
                </a:ln>
                <a:solidFill>
                  <a:srgbClr val="C00000"/>
                </a:solidFill>
              </a:rPr>
              <a:t>氯沙坦钾</a:t>
            </a:r>
            <a:r>
              <a:rPr lang="en-US" altLang="zh-CN" sz="2500" dirty="0"/>
              <a:t>+</a:t>
            </a:r>
            <a:r>
              <a:rPr lang="zh-CN" altLang="en-US" dirty="0">
                <a:ln>
                  <a:solidFill>
                    <a:srgbClr val="C00000"/>
                  </a:solidFill>
                </a:ln>
                <a:solidFill>
                  <a:srgbClr val="C00000"/>
                </a:solidFill>
              </a:rPr>
              <a:t>氨氯地平</a:t>
            </a:r>
            <a:r>
              <a:rPr lang="zh-CN" altLang="en-US" sz="2500" dirty="0"/>
              <a:t>长效</a:t>
            </a:r>
            <a:r>
              <a:rPr lang="en-US" altLang="zh-CN" sz="2600" dirty="0"/>
              <a:t>A+C</a:t>
            </a:r>
            <a:r>
              <a:rPr lang="zh-CN" altLang="en-US" sz="2600" dirty="0"/>
              <a:t>单片复方制剂</a:t>
            </a:r>
            <a:r>
              <a:rPr lang="zh-CN" altLang="en-US" sz="2500" dirty="0"/>
              <a:t>，</a:t>
            </a:r>
            <a:r>
              <a:rPr lang="zh-CN" altLang="en-US" dirty="0">
                <a:ln>
                  <a:solidFill>
                    <a:srgbClr val="C00000"/>
                  </a:solidFill>
                </a:ln>
                <a:solidFill>
                  <a:srgbClr val="C00000"/>
                </a:solidFill>
              </a:rPr>
              <a:t>独家</a:t>
            </a:r>
            <a:r>
              <a:rPr lang="zh-CN" altLang="en-US" sz="2500" dirty="0"/>
              <a:t>产品</a:t>
            </a:r>
          </a:p>
        </p:txBody>
      </p:sp>
      <p:sp>
        <p:nvSpPr>
          <p:cNvPr id="4" name="灯片编号占位符 3">
            <a:extLst>
              <a:ext uri="{FF2B5EF4-FFF2-40B4-BE49-F238E27FC236}">
                <a16:creationId xmlns:a16="http://schemas.microsoft.com/office/drawing/2014/main" xmlns="" id="{6D5F1164-C34A-406A-BF57-68FBA252AFD8}"/>
              </a:ext>
            </a:extLst>
          </p:cNvPr>
          <p:cNvSpPr>
            <a:spLocks noGrp="1"/>
          </p:cNvSpPr>
          <p:nvPr>
            <p:ph type="sldNum" sz="quarter" idx="12"/>
          </p:nvPr>
        </p:nvSpPr>
        <p:spPr/>
        <p:txBody>
          <a:bodyPr/>
          <a:lstStyle/>
          <a:p>
            <a:fld id="{A80F6EE2-7C4A-4B61-8A1E-EC4F866B1EEC}" type="slidenum">
              <a:rPr lang="zh-CN" altLang="en-US" smtClean="0"/>
              <a:t>3</a:t>
            </a:fld>
            <a:endParaRPr lang="zh-CN" altLang="en-US"/>
          </a:p>
        </p:txBody>
      </p:sp>
      <p:sp>
        <p:nvSpPr>
          <p:cNvPr id="5" name="文本框 4">
            <a:extLst>
              <a:ext uri="{FF2B5EF4-FFF2-40B4-BE49-F238E27FC236}">
                <a16:creationId xmlns:a16="http://schemas.microsoft.com/office/drawing/2014/main" xmlns="" id="{DA91EBE9-FF44-42DE-9A24-C9988CB318BF}"/>
              </a:ext>
            </a:extLst>
          </p:cNvPr>
          <p:cNvSpPr txBox="1"/>
          <p:nvPr/>
        </p:nvSpPr>
        <p:spPr>
          <a:xfrm>
            <a:off x="117612" y="6473020"/>
            <a:ext cx="10868659" cy="410369"/>
          </a:xfrm>
          <a:prstGeom prst="rect">
            <a:avLst/>
          </a:prstGeom>
          <a:noFill/>
        </p:spPr>
        <p:txBody>
          <a:bodyPr wrap="square" rtlCol="0">
            <a:spAutoFit/>
          </a:bodyPr>
          <a:lstStyle/>
          <a:p>
            <a:pPr>
              <a:lnSpc>
                <a:spcPct val="120000"/>
              </a:lnSpc>
            </a:pPr>
            <a:r>
              <a:rPr lang="en-US" altLang="zh-CN" sz="900" dirty="0"/>
              <a:t>1. </a:t>
            </a:r>
            <a:r>
              <a:rPr lang="zh-CN" altLang="en-US" sz="900" dirty="0"/>
              <a:t>氨氯地平氯沙坦钾片（</a:t>
            </a:r>
            <a:r>
              <a:rPr lang="en-US" altLang="zh-CN" sz="900" dirty="0"/>
              <a:t>Ⅰ</a:t>
            </a:r>
            <a:r>
              <a:rPr lang="zh-CN" altLang="en-US" sz="900" dirty="0"/>
              <a:t>）说明书</a:t>
            </a:r>
            <a:r>
              <a:rPr lang="en-US" altLang="zh-CN" sz="900" dirty="0"/>
              <a:t>. </a:t>
            </a:r>
            <a:r>
              <a:rPr lang="zh-CN" altLang="en-US" sz="900" dirty="0"/>
              <a:t>核准日期：</a:t>
            </a:r>
            <a:r>
              <a:rPr lang="en-US" altLang="zh-CN" sz="900" dirty="0"/>
              <a:t>2022</a:t>
            </a:r>
            <a:r>
              <a:rPr lang="zh-CN" altLang="en-US" sz="900" dirty="0"/>
              <a:t>年</a:t>
            </a:r>
            <a:r>
              <a:rPr lang="en-US" altLang="zh-CN" sz="900" dirty="0"/>
              <a:t>01</a:t>
            </a:r>
            <a:r>
              <a:rPr lang="zh-CN" altLang="en-US" sz="900" dirty="0"/>
              <a:t>月</a:t>
            </a:r>
            <a:r>
              <a:rPr lang="en-US" altLang="zh-CN" sz="900" dirty="0"/>
              <a:t>18</a:t>
            </a:r>
            <a:r>
              <a:rPr lang="zh-CN" altLang="en-US" sz="900" dirty="0"/>
              <a:t>日；</a:t>
            </a:r>
            <a:endParaRPr lang="en-US" altLang="zh-CN" sz="900" dirty="0"/>
          </a:p>
          <a:p>
            <a:pPr>
              <a:lnSpc>
                <a:spcPct val="120000"/>
              </a:lnSpc>
            </a:pPr>
            <a:r>
              <a:rPr lang="en-US" altLang="zh-CN" sz="900" dirty="0"/>
              <a:t>2. </a:t>
            </a:r>
            <a:r>
              <a:rPr lang="zh-CN" altLang="en-US" sz="900" dirty="0"/>
              <a:t>中华医学会心血管病学分会</a:t>
            </a:r>
            <a:r>
              <a:rPr lang="en-US" altLang="zh-CN" sz="900" dirty="0"/>
              <a:t>, </a:t>
            </a:r>
            <a:r>
              <a:rPr lang="zh-CN" altLang="en-US" sz="900" dirty="0"/>
              <a:t>海峡两岸医药卫生交流协会高血压专业委员会</a:t>
            </a:r>
            <a:r>
              <a:rPr lang="en-US" altLang="zh-CN" sz="900" dirty="0"/>
              <a:t>, </a:t>
            </a:r>
            <a:r>
              <a:rPr lang="zh-CN" altLang="en-US" sz="900" dirty="0"/>
              <a:t>中国康复医学会心血管疾病预防与康复专业委员会</a:t>
            </a:r>
            <a:r>
              <a:rPr lang="en-US" altLang="zh-CN" sz="900" dirty="0"/>
              <a:t>. </a:t>
            </a:r>
            <a:r>
              <a:rPr lang="zh-CN" altLang="en-US" sz="900" dirty="0"/>
              <a:t>中国高血压临床实践指南</a:t>
            </a:r>
            <a:r>
              <a:rPr lang="en-US" altLang="zh-CN" sz="900" dirty="0"/>
              <a:t>[J]. </a:t>
            </a:r>
            <a:r>
              <a:rPr lang="zh-CN" altLang="en-US" sz="900" dirty="0"/>
              <a:t>中华心血管病杂志</a:t>
            </a:r>
            <a:r>
              <a:rPr lang="en-US" altLang="zh-CN" sz="900" dirty="0"/>
              <a:t>, 2024, 52(9): 985-1030 </a:t>
            </a:r>
          </a:p>
        </p:txBody>
      </p:sp>
      <p:grpSp>
        <p:nvGrpSpPr>
          <p:cNvPr id="46" name="组合 45">
            <a:extLst>
              <a:ext uri="{FF2B5EF4-FFF2-40B4-BE49-F238E27FC236}">
                <a16:creationId xmlns:a16="http://schemas.microsoft.com/office/drawing/2014/main" xmlns="" id="{0FF6ADDF-B9E1-4D10-972E-9C8EB7F26AFF}"/>
              </a:ext>
            </a:extLst>
          </p:cNvPr>
          <p:cNvGrpSpPr/>
          <p:nvPr/>
        </p:nvGrpSpPr>
        <p:grpSpPr>
          <a:xfrm>
            <a:off x="431305" y="1468360"/>
            <a:ext cx="4860000" cy="396000"/>
            <a:chOff x="461785" y="2017000"/>
            <a:chExt cx="4860000" cy="396000"/>
          </a:xfrm>
        </p:grpSpPr>
        <p:grpSp>
          <p:nvGrpSpPr>
            <p:cNvPr id="24" name="组合 23">
              <a:extLst>
                <a:ext uri="{FF2B5EF4-FFF2-40B4-BE49-F238E27FC236}">
                  <a16:creationId xmlns:a16="http://schemas.microsoft.com/office/drawing/2014/main" xmlns="" id="{03464166-A00A-43A8-BD68-640DA1C29944}"/>
                </a:ext>
              </a:extLst>
            </p:cNvPr>
            <p:cNvGrpSpPr>
              <a:grpSpLocks noChangeAspect="1"/>
            </p:cNvGrpSpPr>
            <p:nvPr/>
          </p:nvGrpSpPr>
          <p:grpSpPr>
            <a:xfrm>
              <a:off x="461785" y="2017000"/>
              <a:ext cx="4860000" cy="396000"/>
              <a:chOff x="5411470" y="3300412"/>
              <a:chExt cx="3156246" cy="257175"/>
            </a:xfrm>
          </p:grpSpPr>
          <p:grpSp>
            <p:nvGrpSpPr>
              <p:cNvPr id="18" name="组合 17">
                <a:extLst>
                  <a:ext uri="{FF2B5EF4-FFF2-40B4-BE49-F238E27FC236}">
                    <a16:creationId xmlns:a16="http://schemas.microsoft.com/office/drawing/2014/main" xmlns="" id="{3BB5BAFF-F212-44EA-BD6C-ED0426B9D65E}"/>
                  </a:ext>
                </a:extLst>
              </p:cNvPr>
              <p:cNvGrpSpPr/>
              <p:nvPr/>
            </p:nvGrpSpPr>
            <p:grpSpPr>
              <a:xfrm>
                <a:off x="5411470" y="3300412"/>
                <a:ext cx="1369060" cy="257175"/>
                <a:chOff x="155642" y="1181949"/>
                <a:chExt cx="1369060" cy="257175"/>
              </a:xfrm>
              <a:solidFill>
                <a:srgbClr val="143C7B"/>
              </a:solidFill>
            </p:grpSpPr>
            <p:sp>
              <p:nvSpPr>
                <p:cNvPr id="20" name="文本框 21">
                  <a:extLst>
                    <a:ext uri="{FF2B5EF4-FFF2-40B4-BE49-F238E27FC236}">
                      <a16:creationId xmlns:a16="http://schemas.microsoft.com/office/drawing/2014/main" xmlns="" id="{30BC13B5-8BA5-4C27-881E-3E77F6DFD59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21" name="平行四边形 20">
                  <a:extLst>
                    <a:ext uri="{FF2B5EF4-FFF2-40B4-BE49-F238E27FC236}">
                      <a16:creationId xmlns:a16="http://schemas.microsoft.com/office/drawing/2014/main" xmlns="" id="{D43C52CD-8F37-4026-90B5-44B9201971F2}"/>
                    </a:ext>
                  </a:extLst>
                </p:cNvPr>
                <p:cNvSpPr/>
                <p:nvPr/>
              </p:nvSpPr>
              <p:spPr>
                <a:xfrm flipH="1">
                  <a:off x="125546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22" name="平行四边形 21">
                  <a:extLst>
                    <a:ext uri="{FF2B5EF4-FFF2-40B4-BE49-F238E27FC236}">
                      <a16:creationId xmlns:a16="http://schemas.microsoft.com/office/drawing/2014/main" xmlns="" id="{4924CE1F-0CCB-4A96-9B98-41A4740C42E3}"/>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23" name="平行四边形 22">
                  <a:extLst>
                    <a:ext uri="{FF2B5EF4-FFF2-40B4-BE49-F238E27FC236}">
                      <a16:creationId xmlns:a16="http://schemas.microsoft.com/office/drawing/2014/main" xmlns="" id="{ADF680A5-56CA-4CCA-9A4F-A943E1D50379}"/>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19" name="直接连接符 18">
                <a:extLst>
                  <a:ext uri="{FF2B5EF4-FFF2-40B4-BE49-F238E27FC236}">
                    <a16:creationId xmlns:a16="http://schemas.microsoft.com/office/drawing/2014/main" xmlns="" id="{D812BB78-1BB1-4C8B-8E0D-4302EB16F469}"/>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26" name="文本框 25">
              <a:extLst>
                <a:ext uri="{FF2B5EF4-FFF2-40B4-BE49-F238E27FC236}">
                  <a16:creationId xmlns:a16="http://schemas.microsoft.com/office/drawing/2014/main" xmlns="" id="{2DC71E42-086D-4D2B-B64F-C29A6336FE3F}"/>
                </a:ext>
              </a:extLst>
            </p:cNvPr>
            <p:cNvSpPr txBox="1"/>
            <p:nvPr/>
          </p:nvSpPr>
          <p:spPr>
            <a:xfrm>
              <a:off x="589460" y="205201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基本信息</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baseline="30000" dirty="0">
                <a:solidFill>
                  <a:schemeClr val="bg1"/>
                </a:solidFill>
                <a:effectLst>
                  <a:outerShdw blurRad="38100" dist="38100" dir="2700000" algn="tl">
                    <a:srgbClr val="000000">
                      <a:alpha val="43137"/>
                    </a:srgbClr>
                  </a:outerShdw>
                </a:effectLst>
              </a:endParaRPr>
            </a:p>
          </p:txBody>
        </p:sp>
      </p:grpSp>
      <p:sp>
        <p:nvSpPr>
          <p:cNvPr id="27" name="文本框 26">
            <a:extLst>
              <a:ext uri="{FF2B5EF4-FFF2-40B4-BE49-F238E27FC236}">
                <a16:creationId xmlns:a16="http://schemas.microsoft.com/office/drawing/2014/main" xmlns="" id="{3D178BB3-4616-49B5-9FFA-84118DE92056}"/>
              </a:ext>
            </a:extLst>
          </p:cNvPr>
          <p:cNvSpPr txBox="1"/>
          <p:nvPr/>
        </p:nvSpPr>
        <p:spPr>
          <a:xfrm>
            <a:off x="431306" y="2013444"/>
            <a:ext cx="4750294" cy="2599943"/>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dirty="0"/>
              <a:t>通用名称：</a:t>
            </a:r>
            <a:r>
              <a:rPr lang="zh-CN" altLang="en-US" sz="1400" b="1" dirty="0">
                <a:solidFill>
                  <a:srgbClr val="002060"/>
                </a:solidFill>
              </a:rPr>
              <a:t>氨氯地平氯沙坦钾片</a:t>
            </a:r>
            <a:r>
              <a:rPr lang="en-US" altLang="zh-CN" sz="1400" b="1" dirty="0">
                <a:solidFill>
                  <a:srgbClr val="002060"/>
                </a:solidFill>
              </a:rPr>
              <a:t> (Ⅰ)</a:t>
            </a:r>
          </a:p>
          <a:p>
            <a:pPr marL="285750" indent="-285750">
              <a:lnSpc>
                <a:spcPct val="120000"/>
              </a:lnSpc>
              <a:spcBef>
                <a:spcPts val="600"/>
              </a:spcBef>
              <a:buFont typeface="Arial" panose="020B0604020202020204" pitchFamily="34" charset="0"/>
              <a:buChar char="•"/>
            </a:pPr>
            <a:r>
              <a:rPr lang="zh-CN" altLang="en-US" sz="1400" dirty="0"/>
              <a:t>同通用名上市情况：</a:t>
            </a:r>
            <a:r>
              <a:rPr lang="zh-CN" altLang="en-US" sz="1400" b="1" dirty="0">
                <a:solidFill>
                  <a:srgbClr val="002060"/>
                </a:solidFill>
              </a:rPr>
              <a:t>独家</a:t>
            </a:r>
          </a:p>
          <a:p>
            <a:pPr marL="285750" indent="-285750">
              <a:lnSpc>
                <a:spcPct val="120000"/>
              </a:lnSpc>
              <a:spcBef>
                <a:spcPts val="600"/>
              </a:spcBef>
              <a:buFont typeface="Arial" panose="020B0604020202020204" pitchFamily="34" charset="0"/>
              <a:buChar char="•"/>
            </a:pPr>
            <a:r>
              <a:rPr lang="zh-CN" altLang="en-US" sz="1400" dirty="0"/>
              <a:t>注册规格：</a:t>
            </a:r>
            <a:r>
              <a:rPr lang="zh-CN" altLang="en-US" sz="1400" dirty="0">
                <a:solidFill>
                  <a:srgbClr val="002060"/>
                </a:solidFill>
              </a:rPr>
              <a:t>每片含苯磺酸氨氯地平（以</a:t>
            </a:r>
            <a:r>
              <a:rPr lang="zh-CN" altLang="en-US" sz="1400" b="1" dirty="0">
                <a:solidFill>
                  <a:srgbClr val="002060"/>
                </a:solidFill>
              </a:rPr>
              <a:t>氨氯地平</a:t>
            </a:r>
            <a:r>
              <a:rPr lang="zh-CN" altLang="en-US" sz="1400" dirty="0">
                <a:solidFill>
                  <a:srgbClr val="002060"/>
                </a:solidFill>
              </a:rPr>
              <a:t>计）</a:t>
            </a:r>
            <a:r>
              <a:rPr lang="en-US" altLang="zh-CN" sz="1400" b="1" dirty="0">
                <a:solidFill>
                  <a:srgbClr val="002060"/>
                </a:solidFill>
              </a:rPr>
              <a:t>5mg</a:t>
            </a:r>
            <a:r>
              <a:rPr lang="zh-CN" altLang="en-US" sz="1400" dirty="0">
                <a:solidFill>
                  <a:srgbClr val="002060"/>
                </a:solidFill>
              </a:rPr>
              <a:t>和</a:t>
            </a:r>
            <a:r>
              <a:rPr lang="zh-CN" altLang="en-US" sz="1400" b="1" dirty="0">
                <a:solidFill>
                  <a:srgbClr val="002060"/>
                </a:solidFill>
              </a:rPr>
              <a:t>氯沙坦钾</a:t>
            </a:r>
            <a:r>
              <a:rPr lang="en-US" altLang="zh-CN" sz="1400" b="1" dirty="0">
                <a:solidFill>
                  <a:srgbClr val="002060"/>
                </a:solidFill>
              </a:rPr>
              <a:t>50mg</a:t>
            </a:r>
          </a:p>
          <a:p>
            <a:pPr marL="285750" indent="-285750">
              <a:lnSpc>
                <a:spcPct val="120000"/>
              </a:lnSpc>
              <a:spcBef>
                <a:spcPts val="600"/>
              </a:spcBef>
              <a:buFont typeface="Arial" panose="020B0604020202020204" pitchFamily="34" charset="0"/>
              <a:buChar char="•"/>
            </a:pPr>
            <a:r>
              <a:rPr lang="zh-CN" altLang="en-US" sz="1400" dirty="0"/>
              <a:t>是否为</a:t>
            </a:r>
            <a:r>
              <a:rPr lang="en-US" altLang="zh-CN" sz="1400" dirty="0"/>
              <a:t>OTC</a:t>
            </a:r>
            <a:r>
              <a:rPr lang="zh-CN" altLang="en-US" sz="1400" dirty="0"/>
              <a:t>药品：否</a:t>
            </a:r>
          </a:p>
          <a:p>
            <a:pPr marL="285750" indent="-285750">
              <a:lnSpc>
                <a:spcPct val="120000"/>
              </a:lnSpc>
              <a:spcBef>
                <a:spcPts val="600"/>
              </a:spcBef>
              <a:buFont typeface="Arial" panose="020B0604020202020204" pitchFamily="34" charset="0"/>
              <a:buChar char="•"/>
            </a:pPr>
            <a:r>
              <a:rPr lang="zh-CN" altLang="en-US" sz="1400" dirty="0"/>
              <a:t>核心专利类型：化学药品含活性成分的药物组合专利</a:t>
            </a:r>
          </a:p>
          <a:p>
            <a:pPr marL="285750" indent="-285750">
              <a:lnSpc>
                <a:spcPct val="120000"/>
              </a:lnSpc>
              <a:spcBef>
                <a:spcPts val="600"/>
              </a:spcBef>
              <a:buFont typeface="Arial" panose="020B0604020202020204" pitchFamily="34" charset="0"/>
              <a:buChar char="•"/>
            </a:pPr>
            <a:r>
              <a:rPr lang="zh-CN" altLang="en-US" sz="1400" b="1" dirty="0"/>
              <a:t>中国大陆首次上市时间：</a:t>
            </a:r>
            <a:r>
              <a:rPr lang="en-US" altLang="zh-CN" sz="1400" b="1" dirty="0">
                <a:solidFill>
                  <a:srgbClr val="002060"/>
                </a:solidFill>
              </a:rPr>
              <a:t>2022</a:t>
            </a:r>
            <a:r>
              <a:rPr lang="zh-CN" altLang="en-US" sz="1400" b="1" dirty="0">
                <a:solidFill>
                  <a:srgbClr val="002060"/>
                </a:solidFill>
              </a:rPr>
              <a:t>年</a:t>
            </a:r>
            <a:r>
              <a:rPr lang="en-US" altLang="zh-CN" sz="1400" b="1" dirty="0">
                <a:solidFill>
                  <a:srgbClr val="002060"/>
                </a:solidFill>
              </a:rPr>
              <a:t>1</a:t>
            </a:r>
            <a:r>
              <a:rPr lang="zh-CN" altLang="en-US" sz="1400" b="1" dirty="0">
                <a:solidFill>
                  <a:srgbClr val="002060"/>
                </a:solidFill>
              </a:rPr>
              <a:t>月</a:t>
            </a:r>
          </a:p>
          <a:p>
            <a:pPr marL="285750" indent="-285750">
              <a:lnSpc>
                <a:spcPct val="120000"/>
              </a:lnSpc>
              <a:spcBef>
                <a:spcPts val="600"/>
              </a:spcBef>
              <a:buFont typeface="Arial" panose="020B0604020202020204" pitchFamily="34" charset="0"/>
              <a:buChar char="•"/>
            </a:pPr>
            <a:r>
              <a:rPr lang="zh-CN" altLang="en-US" sz="1400" b="1" dirty="0"/>
              <a:t>全球首个上市国家及时间：</a:t>
            </a:r>
            <a:r>
              <a:rPr lang="zh-CN" altLang="en-US" sz="1400" b="1" dirty="0">
                <a:solidFill>
                  <a:srgbClr val="002060"/>
                </a:solidFill>
              </a:rPr>
              <a:t>韩国，</a:t>
            </a:r>
            <a:r>
              <a:rPr lang="en-US" altLang="zh-CN" sz="1400" b="1" dirty="0">
                <a:solidFill>
                  <a:srgbClr val="002060"/>
                </a:solidFill>
              </a:rPr>
              <a:t>2009</a:t>
            </a:r>
            <a:r>
              <a:rPr lang="zh-CN" altLang="en-US" sz="1400" b="1" dirty="0">
                <a:solidFill>
                  <a:srgbClr val="002060"/>
                </a:solidFill>
              </a:rPr>
              <a:t>年</a:t>
            </a:r>
          </a:p>
        </p:txBody>
      </p:sp>
      <p:grpSp>
        <p:nvGrpSpPr>
          <p:cNvPr id="74" name="组合 73">
            <a:extLst>
              <a:ext uri="{FF2B5EF4-FFF2-40B4-BE49-F238E27FC236}">
                <a16:creationId xmlns:a16="http://schemas.microsoft.com/office/drawing/2014/main" xmlns="" id="{E8E58512-46AC-4796-A1AC-B7A6D24AA00A}"/>
              </a:ext>
            </a:extLst>
          </p:cNvPr>
          <p:cNvGrpSpPr/>
          <p:nvPr/>
        </p:nvGrpSpPr>
        <p:grpSpPr>
          <a:xfrm>
            <a:off x="5551942" y="1468360"/>
            <a:ext cx="6406378" cy="1427740"/>
            <a:chOff x="5846582" y="1956040"/>
            <a:chExt cx="6406378" cy="1427740"/>
          </a:xfrm>
        </p:grpSpPr>
        <p:grpSp>
          <p:nvGrpSpPr>
            <p:cNvPr id="47" name="组合 46">
              <a:extLst>
                <a:ext uri="{FF2B5EF4-FFF2-40B4-BE49-F238E27FC236}">
                  <a16:creationId xmlns:a16="http://schemas.microsoft.com/office/drawing/2014/main" xmlns="" id="{46E43027-3364-4559-AAAD-C2A1C91787E9}"/>
                </a:ext>
              </a:extLst>
            </p:cNvPr>
            <p:cNvGrpSpPr/>
            <p:nvPr/>
          </p:nvGrpSpPr>
          <p:grpSpPr>
            <a:xfrm>
              <a:off x="5846585" y="1956040"/>
              <a:ext cx="4860000" cy="396000"/>
              <a:chOff x="5846585" y="2017000"/>
              <a:chExt cx="4860000" cy="396000"/>
            </a:xfrm>
          </p:grpSpPr>
          <p:grpSp>
            <p:nvGrpSpPr>
              <p:cNvPr id="28" name="组合 27">
                <a:extLst>
                  <a:ext uri="{FF2B5EF4-FFF2-40B4-BE49-F238E27FC236}">
                    <a16:creationId xmlns:a16="http://schemas.microsoft.com/office/drawing/2014/main" xmlns="" id="{E48B50FB-AEC8-4375-A577-18A49B7B95F3}"/>
                  </a:ext>
                </a:extLst>
              </p:cNvPr>
              <p:cNvGrpSpPr>
                <a:grpSpLocks noChangeAspect="1"/>
              </p:cNvGrpSpPr>
              <p:nvPr/>
            </p:nvGrpSpPr>
            <p:grpSpPr>
              <a:xfrm>
                <a:off x="5846585" y="2017000"/>
                <a:ext cx="4860000" cy="396000"/>
                <a:chOff x="5411470" y="3300412"/>
                <a:chExt cx="3156246" cy="257175"/>
              </a:xfrm>
            </p:grpSpPr>
            <p:grpSp>
              <p:nvGrpSpPr>
                <p:cNvPr id="29" name="组合 28">
                  <a:extLst>
                    <a:ext uri="{FF2B5EF4-FFF2-40B4-BE49-F238E27FC236}">
                      <a16:creationId xmlns:a16="http://schemas.microsoft.com/office/drawing/2014/main" xmlns="" id="{EE608ACE-C80F-4A47-85C4-AA6666A10A43}"/>
                    </a:ext>
                  </a:extLst>
                </p:cNvPr>
                <p:cNvGrpSpPr/>
                <p:nvPr/>
              </p:nvGrpSpPr>
              <p:grpSpPr>
                <a:xfrm>
                  <a:off x="5411470" y="3300412"/>
                  <a:ext cx="1369060" cy="257175"/>
                  <a:chOff x="155642" y="1181949"/>
                  <a:chExt cx="1369060" cy="257175"/>
                </a:xfrm>
                <a:solidFill>
                  <a:srgbClr val="143C7B"/>
                </a:solidFill>
              </p:grpSpPr>
              <p:sp>
                <p:nvSpPr>
                  <p:cNvPr id="31" name="文本框 21">
                    <a:extLst>
                      <a:ext uri="{FF2B5EF4-FFF2-40B4-BE49-F238E27FC236}">
                        <a16:creationId xmlns:a16="http://schemas.microsoft.com/office/drawing/2014/main" xmlns="" id="{D7197B0D-6462-4723-A046-3626875B20E2}"/>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32" name="平行四边形 31">
                    <a:extLst>
                      <a:ext uri="{FF2B5EF4-FFF2-40B4-BE49-F238E27FC236}">
                        <a16:creationId xmlns:a16="http://schemas.microsoft.com/office/drawing/2014/main" xmlns="" id="{A393EBC4-0FA4-4FC3-B43C-35749DC8D54F}"/>
                      </a:ext>
                    </a:extLst>
                  </p:cNvPr>
                  <p:cNvSpPr/>
                  <p:nvPr/>
                </p:nvSpPr>
                <p:spPr>
                  <a:xfrm flipH="1">
                    <a:off x="125546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3" name="平行四边形 32">
                    <a:extLst>
                      <a:ext uri="{FF2B5EF4-FFF2-40B4-BE49-F238E27FC236}">
                        <a16:creationId xmlns:a16="http://schemas.microsoft.com/office/drawing/2014/main" xmlns="" id="{FBF83D52-9D3F-4CDB-99D5-FA60FFD4428A}"/>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4" name="平行四边形 33">
                    <a:extLst>
                      <a:ext uri="{FF2B5EF4-FFF2-40B4-BE49-F238E27FC236}">
                        <a16:creationId xmlns:a16="http://schemas.microsoft.com/office/drawing/2014/main" xmlns="" id="{1FB9331F-1A65-4869-8B59-FA91666B3E33}"/>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30" name="直接连接符 29">
                  <a:extLst>
                    <a:ext uri="{FF2B5EF4-FFF2-40B4-BE49-F238E27FC236}">
                      <a16:creationId xmlns:a16="http://schemas.microsoft.com/office/drawing/2014/main" xmlns="" id="{4687986F-E550-4463-B96A-AA555F6FADA6}"/>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35" name="文本框 34">
                <a:extLst>
                  <a:ext uri="{FF2B5EF4-FFF2-40B4-BE49-F238E27FC236}">
                    <a16:creationId xmlns:a16="http://schemas.microsoft.com/office/drawing/2014/main" xmlns="" id="{8CBB8D5C-ABC6-4B25-AAC8-D1C6B581916B}"/>
                  </a:ext>
                </a:extLst>
              </p:cNvPr>
              <p:cNvSpPr txBox="1"/>
              <p:nvPr/>
            </p:nvSpPr>
            <p:spPr>
              <a:xfrm>
                <a:off x="5984452" y="204243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适应症</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dirty="0">
                  <a:solidFill>
                    <a:schemeClr val="bg1"/>
                  </a:solidFill>
                  <a:effectLst>
                    <a:outerShdw blurRad="38100" dist="38100" dir="2700000" algn="tl">
                      <a:srgbClr val="000000">
                        <a:alpha val="43137"/>
                      </a:srgbClr>
                    </a:outerShdw>
                  </a:effectLst>
                </a:endParaRPr>
              </a:p>
            </p:txBody>
          </p:sp>
        </p:grpSp>
        <p:sp>
          <p:nvSpPr>
            <p:cNvPr id="36" name="文本框 35">
              <a:extLst>
                <a:ext uri="{FF2B5EF4-FFF2-40B4-BE49-F238E27FC236}">
                  <a16:creationId xmlns:a16="http://schemas.microsoft.com/office/drawing/2014/main" xmlns="" id="{BE91C4D0-46E0-4694-A59C-9A04115DE908}"/>
                </a:ext>
              </a:extLst>
            </p:cNvPr>
            <p:cNvSpPr txBox="1"/>
            <p:nvPr/>
          </p:nvSpPr>
          <p:spPr>
            <a:xfrm>
              <a:off x="5846582" y="2461220"/>
              <a:ext cx="6406378" cy="922560"/>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治疗原发性高血压</a:t>
              </a:r>
            </a:p>
            <a:p>
              <a:pPr marL="285750" indent="-285750">
                <a:lnSpc>
                  <a:spcPct val="120000"/>
                </a:lnSpc>
                <a:spcBef>
                  <a:spcPts val="600"/>
                </a:spcBef>
                <a:buFont typeface="Arial" panose="020B0604020202020204" pitchFamily="34" charset="0"/>
                <a:buChar char="•"/>
              </a:pPr>
              <a:r>
                <a:rPr lang="zh-CN" altLang="en-US" sz="1400" dirty="0"/>
                <a:t>本品用于单独服用氨氯地平或氯沙坦钾不能充分控制血压的患者；或者作为替代疗法用于氨氯地平和氯沙坦钾联合治疗下血压得以控制的患者</a:t>
              </a:r>
            </a:p>
          </p:txBody>
        </p:sp>
      </p:grpSp>
      <p:grpSp>
        <p:nvGrpSpPr>
          <p:cNvPr id="72" name="组合 71">
            <a:extLst>
              <a:ext uri="{FF2B5EF4-FFF2-40B4-BE49-F238E27FC236}">
                <a16:creationId xmlns:a16="http://schemas.microsoft.com/office/drawing/2014/main" xmlns="" id="{E3A8EEC5-0D8F-4F3F-876D-F38CEA1EC1AD}"/>
              </a:ext>
            </a:extLst>
          </p:cNvPr>
          <p:cNvGrpSpPr/>
          <p:nvPr/>
        </p:nvGrpSpPr>
        <p:grpSpPr>
          <a:xfrm>
            <a:off x="5551942" y="3025488"/>
            <a:ext cx="5878319" cy="1081631"/>
            <a:chOff x="5846582" y="3503433"/>
            <a:chExt cx="5878319" cy="1081631"/>
          </a:xfrm>
        </p:grpSpPr>
        <p:grpSp>
          <p:nvGrpSpPr>
            <p:cNvPr id="48" name="组合 47">
              <a:extLst>
                <a:ext uri="{FF2B5EF4-FFF2-40B4-BE49-F238E27FC236}">
                  <a16:creationId xmlns:a16="http://schemas.microsoft.com/office/drawing/2014/main" xmlns="" id="{908DB1FA-89E8-4FB2-A4E1-0A0DA3E70FED}"/>
                </a:ext>
              </a:extLst>
            </p:cNvPr>
            <p:cNvGrpSpPr/>
            <p:nvPr/>
          </p:nvGrpSpPr>
          <p:grpSpPr>
            <a:xfrm>
              <a:off x="5846584" y="3503433"/>
              <a:ext cx="4860000" cy="396000"/>
              <a:chOff x="5846584" y="3879807"/>
              <a:chExt cx="4860000" cy="396000"/>
            </a:xfrm>
          </p:grpSpPr>
          <p:grpSp>
            <p:nvGrpSpPr>
              <p:cNvPr id="37" name="组合 36">
                <a:extLst>
                  <a:ext uri="{FF2B5EF4-FFF2-40B4-BE49-F238E27FC236}">
                    <a16:creationId xmlns:a16="http://schemas.microsoft.com/office/drawing/2014/main" xmlns="" id="{76609928-82FA-484F-AC65-754723DBF297}"/>
                  </a:ext>
                </a:extLst>
              </p:cNvPr>
              <p:cNvGrpSpPr>
                <a:grpSpLocks noChangeAspect="1"/>
              </p:cNvGrpSpPr>
              <p:nvPr/>
            </p:nvGrpSpPr>
            <p:grpSpPr>
              <a:xfrm>
                <a:off x="5846584" y="3879807"/>
                <a:ext cx="4860000" cy="396000"/>
                <a:chOff x="5411470" y="3300412"/>
                <a:chExt cx="3156246" cy="257175"/>
              </a:xfrm>
            </p:grpSpPr>
            <p:grpSp>
              <p:nvGrpSpPr>
                <p:cNvPr id="38" name="组合 37">
                  <a:extLst>
                    <a:ext uri="{FF2B5EF4-FFF2-40B4-BE49-F238E27FC236}">
                      <a16:creationId xmlns:a16="http://schemas.microsoft.com/office/drawing/2014/main" xmlns="" id="{0EA0B566-72B6-47A3-9C92-F93AECAAC318}"/>
                    </a:ext>
                  </a:extLst>
                </p:cNvPr>
                <p:cNvGrpSpPr/>
                <p:nvPr/>
              </p:nvGrpSpPr>
              <p:grpSpPr>
                <a:xfrm>
                  <a:off x="5411470" y="3300412"/>
                  <a:ext cx="1369060" cy="257175"/>
                  <a:chOff x="155642" y="1181949"/>
                  <a:chExt cx="1369060" cy="257175"/>
                </a:xfrm>
                <a:solidFill>
                  <a:srgbClr val="143C7B"/>
                </a:solidFill>
              </p:grpSpPr>
              <p:sp>
                <p:nvSpPr>
                  <p:cNvPr id="40" name="文本框 21">
                    <a:extLst>
                      <a:ext uri="{FF2B5EF4-FFF2-40B4-BE49-F238E27FC236}">
                        <a16:creationId xmlns:a16="http://schemas.microsoft.com/office/drawing/2014/main" xmlns="" id="{18F66CEA-DD8B-4721-9E4F-07553199657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41" name="平行四边形 40">
                    <a:extLst>
                      <a:ext uri="{FF2B5EF4-FFF2-40B4-BE49-F238E27FC236}">
                        <a16:creationId xmlns:a16="http://schemas.microsoft.com/office/drawing/2014/main" xmlns="" id="{E1991918-72D2-402D-954B-1E171DBDBFB8}"/>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42" name="平行四边形 41">
                    <a:extLst>
                      <a:ext uri="{FF2B5EF4-FFF2-40B4-BE49-F238E27FC236}">
                        <a16:creationId xmlns:a16="http://schemas.microsoft.com/office/drawing/2014/main" xmlns="" id="{AAEDA1CA-2D85-4439-8F48-27E9BD6CD135}"/>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43" name="平行四边形 42">
                    <a:extLst>
                      <a:ext uri="{FF2B5EF4-FFF2-40B4-BE49-F238E27FC236}">
                        <a16:creationId xmlns:a16="http://schemas.microsoft.com/office/drawing/2014/main" xmlns="" id="{6BC4E087-471A-459C-94C1-7863378D96FD}"/>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39" name="直接连接符 38">
                  <a:extLst>
                    <a:ext uri="{FF2B5EF4-FFF2-40B4-BE49-F238E27FC236}">
                      <a16:creationId xmlns:a16="http://schemas.microsoft.com/office/drawing/2014/main" xmlns="" id="{D3628F78-4E55-4AE7-8680-095AC3629375}"/>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44" name="文本框 43">
                <a:extLst>
                  <a:ext uri="{FF2B5EF4-FFF2-40B4-BE49-F238E27FC236}">
                    <a16:creationId xmlns:a16="http://schemas.microsoft.com/office/drawing/2014/main" xmlns="" id="{3EB5D464-15D6-4D65-8678-80A617122FCD}"/>
                  </a:ext>
                </a:extLst>
              </p:cNvPr>
              <p:cNvSpPr txBox="1"/>
              <p:nvPr/>
            </p:nvSpPr>
            <p:spPr>
              <a:xfrm>
                <a:off x="5974259" y="3908041"/>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用法用量</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dirty="0">
                  <a:solidFill>
                    <a:schemeClr val="bg1"/>
                  </a:solidFill>
                  <a:effectLst>
                    <a:outerShdw blurRad="38100" dist="38100" dir="2700000" algn="tl">
                      <a:srgbClr val="000000">
                        <a:alpha val="43137"/>
                      </a:srgbClr>
                    </a:outerShdw>
                  </a:effectLst>
                </a:endParaRPr>
              </a:p>
            </p:txBody>
          </p:sp>
        </p:grpSp>
        <p:sp>
          <p:nvSpPr>
            <p:cNvPr id="45" name="文本框 44">
              <a:extLst>
                <a:ext uri="{FF2B5EF4-FFF2-40B4-BE49-F238E27FC236}">
                  <a16:creationId xmlns:a16="http://schemas.microsoft.com/office/drawing/2014/main" xmlns="" id="{B833A925-F442-4BF9-85FE-A6C0DAFCA648}"/>
                </a:ext>
              </a:extLst>
            </p:cNvPr>
            <p:cNvSpPr txBox="1"/>
            <p:nvPr/>
          </p:nvSpPr>
          <p:spPr>
            <a:xfrm>
              <a:off x="5846582" y="3997980"/>
              <a:ext cx="5878319" cy="587084"/>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口服。</a:t>
              </a:r>
              <a:r>
                <a:rPr lang="zh-CN" altLang="en-US" sz="1400" b="1" dirty="0"/>
                <a:t>成人的推荐剂量为</a:t>
              </a:r>
              <a:r>
                <a:rPr lang="zh-CN" altLang="en-US" sz="1400" b="1" dirty="0">
                  <a:solidFill>
                    <a:srgbClr val="002060"/>
                  </a:solidFill>
                </a:rPr>
                <a:t>每日一次，一次</a:t>
              </a:r>
              <a:r>
                <a:rPr lang="en-US" altLang="zh-CN" sz="1400" b="1" dirty="0">
                  <a:solidFill>
                    <a:srgbClr val="002060"/>
                  </a:solidFill>
                </a:rPr>
                <a:t>1</a:t>
              </a:r>
              <a:r>
                <a:rPr lang="zh-CN" altLang="en-US" sz="1400" b="1" dirty="0">
                  <a:solidFill>
                    <a:srgbClr val="002060"/>
                  </a:solidFill>
                </a:rPr>
                <a:t>片，空腹或餐后</a:t>
              </a:r>
              <a:r>
                <a:rPr lang="zh-CN" altLang="en-US" sz="1400" b="1" dirty="0"/>
                <a:t>服用均可</a:t>
              </a:r>
              <a:r>
                <a:rPr lang="zh-CN" altLang="en-US" sz="1400" dirty="0"/>
                <a:t>（详见说明书）</a:t>
              </a:r>
            </a:p>
          </p:txBody>
        </p:sp>
      </p:grpSp>
      <p:grpSp>
        <p:nvGrpSpPr>
          <p:cNvPr id="3" name="组合 2">
            <a:extLst>
              <a:ext uri="{FF2B5EF4-FFF2-40B4-BE49-F238E27FC236}">
                <a16:creationId xmlns:a16="http://schemas.microsoft.com/office/drawing/2014/main" xmlns="" id="{46D753ED-4768-40B3-98FA-464BBF20ED99}"/>
              </a:ext>
            </a:extLst>
          </p:cNvPr>
          <p:cNvGrpSpPr/>
          <p:nvPr/>
        </p:nvGrpSpPr>
        <p:grpSpPr>
          <a:xfrm>
            <a:off x="5551942" y="4236506"/>
            <a:ext cx="6124454" cy="1646139"/>
            <a:chOff x="5551942" y="4714026"/>
            <a:chExt cx="6124454" cy="1646139"/>
          </a:xfrm>
        </p:grpSpPr>
        <p:grpSp>
          <p:nvGrpSpPr>
            <p:cNvPr id="49" name="组合 48">
              <a:extLst>
                <a:ext uri="{FF2B5EF4-FFF2-40B4-BE49-F238E27FC236}">
                  <a16:creationId xmlns:a16="http://schemas.microsoft.com/office/drawing/2014/main" xmlns="" id="{E03C76D2-EDEB-425F-B464-D3CFB989921A}"/>
                </a:ext>
              </a:extLst>
            </p:cNvPr>
            <p:cNvGrpSpPr/>
            <p:nvPr/>
          </p:nvGrpSpPr>
          <p:grpSpPr>
            <a:xfrm>
              <a:off x="5551942" y="4714026"/>
              <a:ext cx="4860000" cy="396000"/>
              <a:chOff x="461785" y="2017000"/>
              <a:chExt cx="4860000" cy="396000"/>
            </a:xfrm>
          </p:grpSpPr>
          <p:grpSp>
            <p:nvGrpSpPr>
              <p:cNvPr id="50" name="组合 49">
                <a:extLst>
                  <a:ext uri="{FF2B5EF4-FFF2-40B4-BE49-F238E27FC236}">
                    <a16:creationId xmlns:a16="http://schemas.microsoft.com/office/drawing/2014/main" xmlns="" id="{BD1454DA-20A6-4295-AC7F-7DADF5D37142}"/>
                  </a:ext>
                </a:extLst>
              </p:cNvPr>
              <p:cNvGrpSpPr>
                <a:grpSpLocks noChangeAspect="1"/>
              </p:cNvGrpSpPr>
              <p:nvPr/>
            </p:nvGrpSpPr>
            <p:grpSpPr>
              <a:xfrm>
                <a:off x="461785" y="2017000"/>
                <a:ext cx="4860000" cy="396000"/>
                <a:chOff x="5411470" y="3300412"/>
                <a:chExt cx="3156246" cy="257175"/>
              </a:xfrm>
            </p:grpSpPr>
            <p:grpSp>
              <p:nvGrpSpPr>
                <p:cNvPr id="52" name="组合 51">
                  <a:extLst>
                    <a:ext uri="{FF2B5EF4-FFF2-40B4-BE49-F238E27FC236}">
                      <a16:creationId xmlns:a16="http://schemas.microsoft.com/office/drawing/2014/main" xmlns="" id="{9211CDCF-F737-46FF-940D-510D7537F963}"/>
                    </a:ext>
                  </a:extLst>
                </p:cNvPr>
                <p:cNvGrpSpPr/>
                <p:nvPr/>
              </p:nvGrpSpPr>
              <p:grpSpPr>
                <a:xfrm>
                  <a:off x="5411470" y="3300412"/>
                  <a:ext cx="1369060" cy="257175"/>
                  <a:chOff x="155642" y="1181949"/>
                  <a:chExt cx="1369060" cy="257175"/>
                </a:xfrm>
                <a:solidFill>
                  <a:srgbClr val="143C7B"/>
                </a:solidFill>
              </p:grpSpPr>
              <p:sp>
                <p:nvSpPr>
                  <p:cNvPr id="54" name="文本框 21">
                    <a:extLst>
                      <a:ext uri="{FF2B5EF4-FFF2-40B4-BE49-F238E27FC236}">
                        <a16:creationId xmlns:a16="http://schemas.microsoft.com/office/drawing/2014/main" xmlns="" id="{3CF036CB-B19E-454B-BCDD-7210E03EA9F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55" name="平行四边形 54">
                    <a:extLst>
                      <a:ext uri="{FF2B5EF4-FFF2-40B4-BE49-F238E27FC236}">
                        <a16:creationId xmlns:a16="http://schemas.microsoft.com/office/drawing/2014/main" xmlns="" id="{4E346D2B-C020-4AA8-BD84-60889354DAAC}"/>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56" name="平行四边形 55">
                    <a:extLst>
                      <a:ext uri="{FF2B5EF4-FFF2-40B4-BE49-F238E27FC236}">
                        <a16:creationId xmlns:a16="http://schemas.microsoft.com/office/drawing/2014/main" xmlns="" id="{47133483-798C-4864-B14A-94A8B5720D41}"/>
                      </a:ext>
                    </a:extLst>
                  </p:cNvPr>
                  <p:cNvSpPr/>
                  <p:nvPr/>
                </p:nvSpPr>
                <p:spPr>
                  <a:xfrm flipH="1">
                    <a:off x="129229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57" name="平行四边形 56">
                    <a:extLst>
                      <a:ext uri="{FF2B5EF4-FFF2-40B4-BE49-F238E27FC236}">
                        <a16:creationId xmlns:a16="http://schemas.microsoft.com/office/drawing/2014/main" xmlns="" id="{8A145768-D137-4221-B9C9-E1D3AB2465FE}"/>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53" name="直接连接符 52">
                  <a:extLst>
                    <a:ext uri="{FF2B5EF4-FFF2-40B4-BE49-F238E27FC236}">
                      <a16:creationId xmlns:a16="http://schemas.microsoft.com/office/drawing/2014/main" xmlns="" id="{29690C6A-CCF9-4C06-8380-BA41418C2FF4}"/>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51" name="文本框 50">
                <a:extLst>
                  <a:ext uri="{FF2B5EF4-FFF2-40B4-BE49-F238E27FC236}">
                    <a16:creationId xmlns:a16="http://schemas.microsoft.com/office/drawing/2014/main" xmlns="" id="{5CB974A1-07A7-40E6-AA45-C71F4E394C91}"/>
                  </a:ext>
                </a:extLst>
              </p:cNvPr>
              <p:cNvSpPr txBox="1"/>
              <p:nvPr/>
            </p:nvSpPr>
            <p:spPr>
              <a:xfrm>
                <a:off x="589460" y="205201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疾病情况</a:t>
                </a:r>
                <a:r>
                  <a:rPr lang="en-US" altLang="zh-CN" sz="1600" b="1" baseline="30000" dirty="0">
                    <a:solidFill>
                      <a:schemeClr val="bg1"/>
                    </a:solidFill>
                    <a:effectLst>
                      <a:outerShdw blurRad="38100" dist="38100" dir="2700000" algn="tl">
                        <a:srgbClr val="000000">
                          <a:alpha val="43137"/>
                        </a:srgbClr>
                      </a:outerShdw>
                    </a:effectLst>
                  </a:rPr>
                  <a:t>2</a:t>
                </a:r>
                <a:endParaRPr lang="zh-CN" altLang="en-US" sz="1600" b="1" baseline="30000" dirty="0">
                  <a:solidFill>
                    <a:schemeClr val="bg1"/>
                  </a:solidFill>
                  <a:effectLst>
                    <a:outerShdw blurRad="38100" dist="38100" dir="2700000" algn="tl">
                      <a:srgbClr val="000000">
                        <a:alpha val="43137"/>
                      </a:srgbClr>
                    </a:outerShdw>
                  </a:effectLst>
                </a:endParaRPr>
              </a:p>
            </p:txBody>
          </p:sp>
        </p:grpSp>
        <p:sp>
          <p:nvSpPr>
            <p:cNvPr id="58" name="文本框 57">
              <a:extLst>
                <a:ext uri="{FF2B5EF4-FFF2-40B4-BE49-F238E27FC236}">
                  <a16:creationId xmlns:a16="http://schemas.microsoft.com/office/drawing/2014/main" xmlns="" id="{4A338E16-698E-4424-AA7A-3BAC1D736148}"/>
                </a:ext>
              </a:extLst>
            </p:cNvPr>
            <p:cNvSpPr txBox="1"/>
            <p:nvPr/>
          </p:nvSpPr>
          <p:spPr>
            <a:xfrm>
              <a:off x="5551943" y="5219083"/>
              <a:ext cx="6124453" cy="1141082"/>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dirty="0"/>
                <a:t>在我国，高血压不仅是患病人数最多的慢性非传染性疾病，也是导致居民心血管疾病发病和死亡风险增加的</a:t>
              </a:r>
              <a:r>
                <a:rPr lang="zh-CN" altLang="en-US" sz="1400" b="1" dirty="0"/>
                <a:t>首要且可改变的</a:t>
              </a:r>
              <a:r>
                <a:rPr lang="zh-CN" altLang="en-US" sz="1400" dirty="0"/>
                <a:t>危险因素。流行病学数据显示，</a:t>
              </a:r>
              <a:r>
                <a:rPr lang="zh-CN" altLang="en-US" sz="1400" b="1" dirty="0"/>
                <a:t>我国成人高血压患病人数约</a:t>
              </a:r>
              <a:r>
                <a:rPr lang="en-US" altLang="zh-CN" sz="1600" b="1" dirty="0">
                  <a:solidFill>
                    <a:srgbClr val="002060"/>
                  </a:solidFill>
                </a:rPr>
                <a:t>2.45</a:t>
              </a:r>
              <a:r>
                <a:rPr lang="zh-CN" altLang="en-US" sz="1600" b="1" dirty="0">
                  <a:solidFill>
                    <a:srgbClr val="002060"/>
                  </a:solidFill>
                </a:rPr>
                <a:t>亿</a:t>
              </a:r>
              <a:r>
                <a:rPr lang="zh-CN" altLang="en-US" sz="1400" dirty="0"/>
                <a:t>。而高血压</a:t>
              </a:r>
              <a:r>
                <a:rPr lang="zh-CN" altLang="en-US" sz="1400" b="1" dirty="0"/>
                <a:t>知晓率、治疗率、控制率分别为</a:t>
              </a:r>
              <a:r>
                <a:rPr lang="en-US" altLang="zh-CN" sz="1400" b="1" dirty="0">
                  <a:solidFill>
                    <a:srgbClr val="002060"/>
                  </a:solidFill>
                </a:rPr>
                <a:t>51.6%</a:t>
              </a:r>
              <a:r>
                <a:rPr lang="zh-CN" altLang="en-US" sz="1400" b="1" dirty="0"/>
                <a:t>、</a:t>
              </a:r>
              <a:r>
                <a:rPr lang="en-US" altLang="zh-CN" sz="1400" b="1" dirty="0">
                  <a:solidFill>
                    <a:srgbClr val="002060"/>
                  </a:solidFill>
                </a:rPr>
                <a:t>45.8%</a:t>
              </a:r>
              <a:r>
                <a:rPr lang="zh-CN" altLang="en-US" sz="1400" b="1" dirty="0"/>
                <a:t>和</a:t>
              </a:r>
              <a:r>
                <a:rPr lang="en-US" altLang="zh-CN" sz="1400" b="1" dirty="0">
                  <a:solidFill>
                    <a:srgbClr val="002060"/>
                  </a:solidFill>
                </a:rPr>
                <a:t>16.8%</a:t>
              </a:r>
              <a:r>
                <a:rPr lang="zh-CN" altLang="en-US" sz="1400" dirty="0"/>
                <a:t>，总体仍处于较低水平</a:t>
              </a:r>
              <a:endParaRPr lang="zh-CN" altLang="en-US" sz="1400" b="1" dirty="0">
                <a:solidFill>
                  <a:srgbClr val="002060"/>
                </a:solidFill>
              </a:endParaRPr>
            </a:p>
          </p:txBody>
        </p:sp>
      </p:grpSp>
      <p:grpSp>
        <p:nvGrpSpPr>
          <p:cNvPr id="70" name="组合 69">
            <a:extLst>
              <a:ext uri="{FF2B5EF4-FFF2-40B4-BE49-F238E27FC236}">
                <a16:creationId xmlns:a16="http://schemas.microsoft.com/office/drawing/2014/main" xmlns="" id="{E796AA55-74AA-454D-BD07-F72F4FE16E81}"/>
              </a:ext>
            </a:extLst>
          </p:cNvPr>
          <p:cNvGrpSpPr/>
          <p:nvPr/>
        </p:nvGrpSpPr>
        <p:grpSpPr>
          <a:xfrm>
            <a:off x="0" y="-261366"/>
            <a:ext cx="1071409" cy="1453463"/>
            <a:chOff x="0" y="-261366"/>
            <a:chExt cx="1071409" cy="1453463"/>
          </a:xfrm>
        </p:grpSpPr>
        <p:sp>
          <p:nvSpPr>
            <p:cNvPr id="71" name="斜纹 70">
              <a:extLst>
                <a:ext uri="{FF2B5EF4-FFF2-40B4-BE49-F238E27FC236}">
                  <a16:creationId xmlns:a16="http://schemas.microsoft.com/office/drawing/2014/main" xmlns="" id="{A913A632-9D6B-4E59-8673-73A1681D61E0}"/>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5" name="文本框 74">
              <a:extLst>
                <a:ext uri="{FF2B5EF4-FFF2-40B4-BE49-F238E27FC236}">
                  <a16:creationId xmlns:a16="http://schemas.microsoft.com/office/drawing/2014/main" xmlns="" id="{F3626DC9-0F98-4462-BFF5-91C5F4CC9CA3}"/>
                </a:ext>
              </a:extLst>
            </p:cNvPr>
            <p:cNvSpPr txBox="1"/>
            <p:nvPr/>
          </p:nvSpPr>
          <p:spPr>
            <a:xfrm rot="18703824">
              <a:off x="-320766" y="311477"/>
              <a:ext cx="1453463"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药品基本信息</a:t>
              </a:r>
            </a:p>
          </p:txBody>
        </p:sp>
      </p:grpSp>
      <p:sp>
        <p:nvSpPr>
          <p:cNvPr id="76" name="文本框 75">
            <a:extLst>
              <a:ext uri="{FF2B5EF4-FFF2-40B4-BE49-F238E27FC236}">
                <a16:creationId xmlns:a16="http://schemas.microsoft.com/office/drawing/2014/main" xmlns="" id="{8D02F6D7-EC00-418C-980B-65EBF1E2C95E}"/>
              </a:ext>
            </a:extLst>
          </p:cNvPr>
          <p:cNvSpPr txBox="1"/>
          <p:nvPr/>
        </p:nvSpPr>
        <p:spPr>
          <a:xfrm>
            <a:off x="333355" y="6075600"/>
            <a:ext cx="6758537" cy="29572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或血管紧张素</a:t>
            </a:r>
            <a:r>
              <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r>
              <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C：二氢吡啶类钙通道阻滞剂（</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CCB</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6" name="组合 5">
            <a:extLst>
              <a:ext uri="{FF2B5EF4-FFF2-40B4-BE49-F238E27FC236}">
                <a16:creationId xmlns:a16="http://schemas.microsoft.com/office/drawing/2014/main" xmlns="" id="{D52254F9-2F38-47C7-B7C7-8814FEF2E782}"/>
              </a:ext>
            </a:extLst>
          </p:cNvPr>
          <p:cNvGrpSpPr/>
          <p:nvPr/>
        </p:nvGrpSpPr>
        <p:grpSpPr>
          <a:xfrm>
            <a:off x="431305" y="4973619"/>
            <a:ext cx="5878319" cy="1109966"/>
            <a:chOff x="431305" y="4973619"/>
            <a:chExt cx="5878319" cy="1109966"/>
          </a:xfrm>
        </p:grpSpPr>
        <p:grpSp>
          <p:nvGrpSpPr>
            <p:cNvPr id="73" name="组合 72">
              <a:extLst>
                <a:ext uri="{FF2B5EF4-FFF2-40B4-BE49-F238E27FC236}">
                  <a16:creationId xmlns:a16="http://schemas.microsoft.com/office/drawing/2014/main" xmlns="" id="{6B03898C-F77D-468E-B085-1A725BF5C842}"/>
                </a:ext>
              </a:extLst>
            </p:cNvPr>
            <p:cNvGrpSpPr/>
            <p:nvPr/>
          </p:nvGrpSpPr>
          <p:grpSpPr>
            <a:xfrm>
              <a:off x="431305" y="4973619"/>
              <a:ext cx="5878319" cy="1109966"/>
              <a:chOff x="5850237" y="4649385"/>
              <a:chExt cx="5878319" cy="1109966"/>
            </a:xfrm>
          </p:grpSpPr>
          <p:grpSp>
            <p:nvGrpSpPr>
              <p:cNvPr id="59" name="组合 58">
                <a:extLst>
                  <a:ext uri="{FF2B5EF4-FFF2-40B4-BE49-F238E27FC236}">
                    <a16:creationId xmlns:a16="http://schemas.microsoft.com/office/drawing/2014/main" xmlns="" id="{447C5512-6CEA-4E2B-AE8C-76F448AC7FE5}"/>
                  </a:ext>
                </a:extLst>
              </p:cNvPr>
              <p:cNvGrpSpPr/>
              <p:nvPr/>
            </p:nvGrpSpPr>
            <p:grpSpPr>
              <a:xfrm>
                <a:off x="5850239" y="4649385"/>
                <a:ext cx="4860000" cy="396000"/>
                <a:chOff x="5846584" y="3879807"/>
                <a:chExt cx="4860000" cy="396000"/>
              </a:xfrm>
            </p:grpSpPr>
            <p:grpSp>
              <p:nvGrpSpPr>
                <p:cNvPr id="60" name="组合 59">
                  <a:extLst>
                    <a:ext uri="{FF2B5EF4-FFF2-40B4-BE49-F238E27FC236}">
                      <a16:creationId xmlns:a16="http://schemas.microsoft.com/office/drawing/2014/main" xmlns="" id="{0F0CF4B6-2F30-43C7-A7C8-B3910C8F9BCF}"/>
                    </a:ext>
                  </a:extLst>
                </p:cNvPr>
                <p:cNvGrpSpPr>
                  <a:grpSpLocks noChangeAspect="1"/>
                </p:cNvGrpSpPr>
                <p:nvPr/>
              </p:nvGrpSpPr>
              <p:grpSpPr>
                <a:xfrm>
                  <a:off x="5846584" y="3879807"/>
                  <a:ext cx="4860000" cy="396000"/>
                  <a:chOff x="5411470" y="3300412"/>
                  <a:chExt cx="3156246" cy="257175"/>
                </a:xfrm>
              </p:grpSpPr>
              <p:grpSp>
                <p:nvGrpSpPr>
                  <p:cNvPr id="62" name="组合 61">
                    <a:extLst>
                      <a:ext uri="{FF2B5EF4-FFF2-40B4-BE49-F238E27FC236}">
                        <a16:creationId xmlns:a16="http://schemas.microsoft.com/office/drawing/2014/main" xmlns="" id="{7FB35DEF-C29F-4B6D-875F-90D72328E687}"/>
                      </a:ext>
                    </a:extLst>
                  </p:cNvPr>
                  <p:cNvGrpSpPr/>
                  <p:nvPr/>
                </p:nvGrpSpPr>
                <p:grpSpPr>
                  <a:xfrm>
                    <a:off x="5411470" y="3300412"/>
                    <a:ext cx="1369060" cy="257175"/>
                    <a:chOff x="155642" y="1181949"/>
                    <a:chExt cx="1369060" cy="257175"/>
                  </a:xfrm>
                  <a:solidFill>
                    <a:srgbClr val="143C7B"/>
                  </a:solidFill>
                </p:grpSpPr>
                <p:sp>
                  <p:nvSpPr>
                    <p:cNvPr id="64" name="文本框 21">
                      <a:extLst>
                        <a:ext uri="{FF2B5EF4-FFF2-40B4-BE49-F238E27FC236}">
                          <a16:creationId xmlns:a16="http://schemas.microsoft.com/office/drawing/2014/main" xmlns="" id="{1FA1C7FD-B306-4099-82B2-D8B8449AFF71}"/>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65" name="平行四边形 64">
                      <a:extLst>
                        <a:ext uri="{FF2B5EF4-FFF2-40B4-BE49-F238E27FC236}">
                          <a16:creationId xmlns:a16="http://schemas.microsoft.com/office/drawing/2014/main" xmlns="" id="{2B925D99-F080-492A-9ECF-A276F0A2214D}"/>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66" name="平行四边形 65">
                      <a:extLst>
                        <a:ext uri="{FF2B5EF4-FFF2-40B4-BE49-F238E27FC236}">
                          <a16:creationId xmlns:a16="http://schemas.microsoft.com/office/drawing/2014/main" xmlns="" id="{FFD98EC6-2A18-423A-8098-8F64A41D5A14}"/>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67" name="平行四边形 66">
                      <a:extLst>
                        <a:ext uri="{FF2B5EF4-FFF2-40B4-BE49-F238E27FC236}">
                          <a16:creationId xmlns:a16="http://schemas.microsoft.com/office/drawing/2014/main" xmlns="" id="{D8E30E1A-5B6F-43BA-AF02-048EFE3499B9}"/>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63" name="直接连接符 62">
                    <a:extLst>
                      <a:ext uri="{FF2B5EF4-FFF2-40B4-BE49-F238E27FC236}">
                        <a16:creationId xmlns:a16="http://schemas.microsoft.com/office/drawing/2014/main" xmlns="" id="{55C7C670-3B6B-4110-B9CF-1EFEB39A1C8C}"/>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61" name="文本框 60">
                  <a:extLst>
                    <a:ext uri="{FF2B5EF4-FFF2-40B4-BE49-F238E27FC236}">
                      <a16:creationId xmlns:a16="http://schemas.microsoft.com/office/drawing/2014/main" xmlns="" id="{8A999FD1-0ADB-465D-8153-7F287FF50542}"/>
                    </a:ext>
                  </a:extLst>
                </p:cNvPr>
                <p:cNvSpPr txBox="1"/>
                <p:nvPr/>
              </p:nvSpPr>
              <p:spPr>
                <a:xfrm>
                  <a:off x="5974259" y="3908041"/>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参照药建议</a:t>
                  </a:r>
                </a:p>
              </p:txBody>
            </p:sp>
          </p:grpSp>
          <p:sp>
            <p:nvSpPr>
              <p:cNvPr id="68" name="文本框 67">
                <a:extLst>
                  <a:ext uri="{FF2B5EF4-FFF2-40B4-BE49-F238E27FC236}">
                    <a16:creationId xmlns:a16="http://schemas.microsoft.com/office/drawing/2014/main" xmlns="" id="{601C882F-22F5-48F2-9799-0AEE90CCD38F}"/>
                  </a:ext>
                </a:extLst>
              </p:cNvPr>
              <p:cNvSpPr txBox="1"/>
              <p:nvPr/>
            </p:nvSpPr>
            <p:spPr>
              <a:xfrm>
                <a:off x="5850237" y="5096797"/>
                <a:ext cx="5878319" cy="662554"/>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en-US" altLang="zh-CN" sz="1400" b="1" dirty="0">
                    <a:solidFill>
                      <a:srgbClr val="002060"/>
                    </a:solidFill>
                  </a:rPr>
                  <a:t>1</a:t>
                </a:r>
                <a:r>
                  <a:rPr lang="zh-CN" altLang="en-US" sz="1400" b="1" dirty="0">
                    <a:solidFill>
                      <a:srgbClr val="002060"/>
                    </a:solidFill>
                  </a:rPr>
                  <a:t>、氨氯地平</a:t>
                </a:r>
                <a:r>
                  <a:rPr lang="en-US" altLang="zh-CN" sz="1400" b="1" dirty="0">
                    <a:solidFill>
                      <a:srgbClr val="002060"/>
                    </a:solidFill>
                  </a:rPr>
                  <a:t>5mg</a:t>
                </a:r>
                <a:r>
                  <a:rPr lang="zh-CN" altLang="en-US" sz="1400" b="1" dirty="0">
                    <a:solidFill>
                      <a:srgbClr val="002060"/>
                    </a:solidFill>
                  </a:rPr>
                  <a:t>和氯沙坦钾</a:t>
                </a:r>
                <a:r>
                  <a:rPr lang="en-US" altLang="zh-CN" sz="1400" b="1" dirty="0">
                    <a:solidFill>
                      <a:srgbClr val="002060"/>
                    </a:solidFill>
                  </a:rPr>
                  <a:t>50mg </a:t>
                </a:r>
                <a:r>
                  <a:rPr lang="zh-CN" altLang="en-US" sz="1400" b="1" dirty="0">
                    <a:solidFill>
                      <a:srgbClr val="002060"/>
                    </a:solidFill>
                  </a:rPr>
                  <a:t>自由联合</a:t>
                </a:r>
                <a:endParaRPr lang="en-US" altLang="zh-CN" sz="1400" b="1" dirty="0">
                  <a:solidFill>
                    <a:srgbClr val="002060"/>
                  </a:solidFill>
                </a:endParaRPr>
              </a:p>
              <a:p>
                <a:pPr marL="285750" indent="-285750">
                  <a:lnSpc>
                    <a:spcPct val="120000"/>
                  </a:lnSpc>
                  <a:spcBef>
                    <a:spcPts val="600"/>
                  </a:spcBef>
                  <a:buFont typeface="Arial" panose="020B0604020202020204" pitchFamily="34" charset="0"/>
                  <a:buChar char="•"/>
                </a:pPr>
                <a:r>
                  <a:rPr lang="en-US" altLang="zh-CN" sz="1400" b="1" dirty="0">
                    <a:solidFill>
                      <a:srgbClr val="002060"/>
                    </a:solidFill>
                  </a:rPr>
                  <a:t>2</a:t>
                </a:r>
                <a:r>
                  <a:rPr lang="zh-CN" altLang="en-US" sz="1400" b="1" dirty="0">
                    <a:solidFill>
                      <a:srgbClr val="002060"/>
                    </a:solidFill>
                  </a:rPr>
                  <a:t>、阿利沙坦酯氨</a:t>
                </a:r>
                <a:r>
                  <a:rPr lang="zh-CN" altLang="en-US" sz="1400" b="1">
                    <a:solidFill>
                      <a:srgbClr val="002060"/>
                    </a:solidFill>
                  </a:rPr>
                  <a:t>氯地平片</a:t>
                </a:r>
                <a:endParaRPr lang="zh-CN" altLang="en-US" sz="1400" dirty="0"/>
              </a:p>
            </p:txBody>
          </p:sp>
        </p:grpSp>
        <p:cxnSp>
          <p:nvCxnSpPr>
            <p:cNvPr id="8" name="直接连接符 7">
              <a:extLst>
                <a:ext uri="{FF2B5EF4-FFF2-40B4-BE49-F238E27FC236}">
                  <a16:creationId xmlns:a16="http://schemas.microsoft.com/office/drawing/2014/main" xmlns="" id="{58A9993A-CC58-450A-A82A-3B1E17B85733}"/>
                </a:ext>
              </a:extLst>
            </p:cNvPr>
            <p:cNvCxnSpPr/>
            <p:nvPr/>
          </p:nvCxnSpPr>
          <p:spPr>
            <a:xfrm>
              <a:off x="679544" y="6075600"/>
              <a:ext cx="4140000" cy="0"/>
            </a:xfrm>
            <a:prstGeom prst="line">
              <a:avLst/>
            </a:prstGeom>
            <a:ln w="50800" cmpd="thinThick">
              <a:solidFill>
                <a:srgbClr val="C0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7716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70AEEA2-22EC-4A20-B67F-E26A2CB78CD3}"/>
              </a:ext>
            </a:extLst>
          </p:cNvPr>
          <p:cNvGrpSpPr/>
          <p:nvPr/>
        </p:nvGrpSpPr>
        <p:grpSpPr>
          <a:xfrm>
            <a:off x="5043139" y="4094885"/>
            <a:ext cx="3589882" cy="2262641"/>
            <a:chOff x="5173697" y="4197609"/>
            <a:chExt cx="3589882" cy="2262641"/>
          </a:xfrm>
        </p:grpSpPr>
        <p:pic>
          <p:nvPicPr>
            <p:cNvPr id="38" name="图片 37">
              <a:extLst>
                <a:ext uri="{FF2B5EF4-FFF2-40B4-BE49-F238E27FC236}">
                  <a16:creationId xmlns:a16="http://schemas.microsoft.com/office/drawing/2014/main" xmlns="" id="{30329DD3-D685-41FB-AA3F-E526A63B9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895" y="4197609"/>
              <a:ext cx="3375684" cy="2091600"/>
            </a:xfrm>
            <a:prstGeom prst="rect">
              <a:avLst/>
            </a:prstGeom>
          </p:spPr>
        </p:pic>
        <p:sp>
          <p:nvSpPr>
            <p:cNvPr id="39" name="文本框 38">
              <a:extLst>
                <a:ext uri="{FF2B5EF4-FFF2-40B4-BE49-F238E27FC236}">
                  <a16:creationId xmlns:a16="http://schemas.microsoft.com/office/drawing/2014/main" xmlns="" id="{19763CEF-7C03-400A-BBBA-AB49114FB6B5}"/>
                </a:ext>
              </a:extLst>
            </p:cNvPr>
            <p:cNvSpPr txBox="1"/>
            <p:nvPr/>
          </p:nvSpPr>
          <p:spPr>
            <a:xfrm rot="16200000">
              <a:off x="4559879" y="5028318"/>
              <a:ext cx="1404318" cy="176681"/>
            </a:xfrm>
            <a:prstGeom prst="rect">
              <a:avLst/>
            </a:prstGeom>
            <a:noFill/>
          </p:spPr>
          <p:txBody>
            <a:bodyPr wrap="square" rtlCol="0">
              <a:spAutoFit/>
            </a:bodyPr>
            <a:lstStyle/>
            <a:p>
              <a:pPr algn="ctr"/>
              <a:r>
                <a:rPr lang="zh-CN" altLang="en-US" sz="1200" dirty="0"/>
                <a:t>血压值</a:t>
              </a:r>
              <a:r>
                <a:rPr lang="en-US" altLang="zh-CN" sz="1200" dirty="0"/>
                <a:t>(mmHg)</a:t>
              </a:r>
              <a:endParaRPr lang="zh-CN" altLang="en-US" sz="1200" dirty="0"/>
            </a:p>
          </p:txBody>
        </p:sp>
        <p:sp>
          <p:nvSpPr>
            <p:cNvPr id="41" name="文本框 40">
              <a:extLst>
                <a:ext uri="{FF2B5EF4-FFF2-40B4-BE49-F238E27FC236}">
                  <a16:creationId xmlns:a16="http://schemas.microsoft.com/office/drawing/2014/main" xmlns="" id="{DB687F10-134C-4699-BED2-3CDF5C12E4B6}"/>
                </a:ext>
              </a:extLst>
            </p:cNvPr>
            <p:cNvSpPr txBox="1"/>
            <p:nvPr/>
          </p:nvSpPr>
          <p:spPr>
            <a:xfrm>
              <a:off x="6793460" y="6214029"/>
              <a:ext cx="785114" cy="246221"/>
            </a:xfrm>
            <a:prstGeom prst="rect">
              <a:avLst/>
            </a:prstGeom>
            <a:solidFill>
              <a:schemeClr val="bg1"/>
            </a:solidFill>
          </p:spPr>
          <p:txBody>
            <a:bodyPr wrap="square" rtlCol="0">
              <a:spAutoFit/>
            </a:bodyPr>
            <a:lstStyle/>
            <a:p>
              <a:pPr algn="ctr"/>
              <a:r>
                <a:rPr lang="zh-CN" altLang="en-US" sz="1000" dirty="0"/>
                <a:t>时间</a:t>
              </a:r>
            </a:p>
          </p:txBody>
        </p:sp>
        <p:sp>
          <p:nvSpPr>
            <p:cNvPr id="42" name="文本框 41">
              <a:extLst>
                <a:ext uri="{FF2B5EF4-FFF2-40B4-BE49-F238E27FC236}">
                  <a16:creationId xmlns:a16="http://schemas.microsoft.com/office/drawing/2014/main" xmlns="" id="{20D6185B-801B-4F29-8657-F01A30FD59E8}"/>
                </a:ext>
              </a:extLst>
            </p:cNvPr>
            <p:cNvSpPr txBox="1"/>
            <p:nvPr/>
          </p:nvSpPr>
          <p:spPr>
            <a:xfrm>
              <a:off x="5956369" y="5055319"/>
              <a:ext cx="2154619" cy="261610"/>
            </a:xfrm>
            <a:prstGeom prst="rect">
              <a:avLst/>
            </a:prstGeom>
            <a:noFill/>
          </p:spPr>
          <p:txBody>
            <a:bodyPr wrap="square" rtlCol="0">
              <a:spAutoFit/>
            </a:bodyPr>
            <a:lstStyle/>
            <a:p>
              <a:r>
                <a:rPr lang="zh-CN" altLang="en-US" sz="1100" b="1" dirty="0">
                  <a:solidFill>
                    <a:srgbClr val="C00000"/>
                  </a:solidFill>
                </a:rPr>
                <a:t>收缩压</a:t>
              </a:r>
              <a:r>
                <a:rPr lang="en-US" altLang="zh-CN" sz="1100" b="1" dirty="0">
                  <a:solidFill>
                    <a:srgbClr val="C00000"/>
                  </a:solidFill>
                </a:rPr>
                <a:t>T/P</a:t>
              </a:r>
              <a:r>
                <a:rPr lang="zh-CN" altLang="en-US" sz="1100" b="1" dirty="0">
                  <a:solidFill>
                    <a:srgbClr val="C00000"/>
                  </a:solidFill>
                </a:rPr>
                <a:t>比值均值：</a:t>
              </a:r>
              <a:r>
                <a:rPr lang="en-US" altLang="zh-CN" sz="1100" b="1" dirty="0">
                  <a:solidFill>
                    <a:srgbClr val="C00000"/>
                  </a:solidFill>
                </a:rPr>
                <a:t>0.828</a:t>
              </a:r>
              <a:endParaRPr lang="zh-CN" altLang="en-US" sz="1100" b="1" dirty="0">
                <a:solidFill>
                  <a:srgbClr val="C00000"/>
                </a:solidFill>
              </a:endParaRPr>
            </a:p>
          </p:txBody>
        </p:sp>
        <p:sp>
          <p:nvSpPr>
            <p:cNvPr id="43" name="文本框 42">
              <a:extLst>
                <a:ext uri="{FF2B5EF4-FFF2-40B4-BE49-F238E27FC236}">
                  <a16:creationId xmlns:a16="http://schemas.microsoft.com/office/drawing/2014/main" xmlns="" id="{59E01F85-7256-454C-AF39-6FF4D611A026}"/>
                </a:ext>
              </a:extLst>
            </p:cNvPr>
            <p:cNvSpPr txBox="1"/>
            <p:nvPr/>
          </p:nvSpPr>
          <p:spPr>
            <a:xfrm>
              <a:off x="5956369" y="5703200"/>
              <a:ext cx="2154619" cy="261610"/>
            </a:xfrm>
            <a:prstGeom prst="rect">
              <a:avLst/>
            </a:prstGeom>
            <a:noFill/>
          </p:spPr>
          <p:txBody>
            <a:bodyPr wrap="square" rtlCol="0">
              <a:spAutoFit/>
            </a:bodyPr>
            <a:lstStyle/>
            <a:p>
              <a:r>
                <a:rPr lang="zh-CN" altLang="en-US" sz="1100" b="1" dirty="0">
                  <a:solidFill>
                    <a:srgbClr val="C00000"/>
                  </a:solidFill>
                </a:rPr>
                <a:t>舒张压</a:t>
              </a:r>
              <a:r>
                <a:rPr lang="en-US" altLang="zh-CN" sz="1100" b="1" dirty="0">
                  <a:solidFill>
                    <a:srgbClr val="C00000"/>
                  </a:solidFill>
                </a:rPr>
                <a:t>T/P</a:t>
              </a:r>
              <a:r>
                <a:rPr lang="zh-CN" altLang="en-US" sz="1100" b="1" dirty="0">
                  <a:solidFill>
                    <a:srgbClr val="C00000"/>
                  </a:solidFill>
                </a:rPr>
                <a:t>比值均值：</a:t>
              </a:r>
              <a:r>
                <a:rPr lang="en-US" altLang="zh-CN" sz="1100" b="1" dirty="0">
                  <a:solidFill>
                    <a:srgbClr val="C00000"/>
                  </a:solidFill>
                </a:rPr>
                <a:t>0.808</a:t>
              </a:r>
              <a:endParaRPr lang="zh-CN" altLang="en-US" sz="1100" b="1" dirty="0">
                <a:solidFill>
                  <a:srgbClr val="C00000"/>
                </a:solidFill>
              </a:endParaRPr>
            </a:p>
          </p:txBody>
        </p:sp>
      </p:grpSp>
      <p:sp>
        <p:nvSpPr>
          <p:cNvPr id="2" name="标题 1">
            <a:extLst>
              <a:ext uri="{FF2B5EF4-FFF2-40B4-BE49-F238E27FC236}">
                <a16:creationId xmlns:a16="http://schemas.microsoft.com/office/drawing/2014/main" xmlns="" id="{79134E0A-0699-4397-9CDA-D354C23D2F1E}"/>
              </a:ext>
            </a:extLst>
          </p:cNvPr>
          <p:cNvSpPr>
            <a:spLocks noGrp="1"/>
          </p:cNvSpPr>
          <p:nvPr>
            <p:ph type="title"/>
          </p:nvPr>
        </p:nvSpPr>
        <p:spPr/>
        <p:txBody>
          <a:bodyPr>
            <a:normAutofit/>
          </a:bodyPr>
          <a:lstStyle/>
          <a:p>
            <a:r>
              <a:rPr lang="zh-CN" altLang="en-US" sz="2800" dirty="0"/>
              <a:t>国内外指南推荐：</a:t>
            </a:r>
            <a:r>
              <a:rPr lang="zh-CN" altLang="en-US" dirty="0">
                <a:ln>
                  <a:solidFill>
                    <a:srgbClr val="C00000"/>
                  </a:solidFill>
                </a:ln>
                <a:solidFill>
                  <a:srgbClr val="C00000"/>
                </a:solidFill>
              </a:rPr>
              <a:t>起始联合</a:t>
            </a:r>
            <a:r>
              <a:rPr lang="zh-CN" altLang="en-US" dirty="0"/>
              <a:t>降压治疗，优选</a:t>
            </a:r>
            <a:r>
              <a:rPr lang="en-US" altLang="zh-CN" dirty="0"/>
              <a:t>A+C</a:t>
            </a:r>
            <a:r>
              <a:rPr lang="zh-CN" altLang="en-US" dirty="0"/>
              <a:t>单片复方制剂</a:t>
            </a:r>
          </a:p>
        </p:txBody>
      </p:sp>
      <p:sp>
        <p:nvSpPr>
          <p:cNvPr id="4" name="灯片编号占位符 3">
            <a:extLst>
              <a:ext uri="{FF2B5EF4-FFF2-40B4-BE49-F238E27FC236}">
                <a16:creationId xmlns:a16="http://schemas.microsoft.com/office/drawing/2014/main" xmlns="" id="{174D6E61-09CB-4D04-827D-690CA5DE6E3B}"/>
              </a:ext>
            </a:extLst>
          </p:cNvPr>
          <p:cNvSpPr>
            <a:spLocks noGrp="1"/>
          </p:cNvSpPr>
          <p:nvPr>
            <p:ph type="sldNum" sz="quarter" idx="12"/>
          </p:nvPr>
        </p:nvSpPr>
        <p:spPr/>
        <p:txBody>
          <a:bodyPr/>
          <a:lstStyle/>
          <a:p>
            <a:fld id="{A80F6EE2-7C4A-4B61-8A1E-EC4F866B1EEC}" type="slidenum">
              <a:rPr lang="zh-CN" altLang="en-US" smtClean="0"/>
              <a:t>4</a:t>
            </a:fld>
            <a:endParaRPr lang="zh-CN" altLang="en-US"/>
          </a:p>
        </p:txBody>
      </p:sp>
      <p:grpSp>
        <p:nvGrpSpPr>
          <p:cNvPr id="29" name="组合 28">
            <a:extLst>
              <a:ext uri="{FF2B5EF4-FFF2-40B4-BE49-F238E27FC236}">
                <a16:creationId xmlns:a16="http://schemas.microsoft.com/office/drawing/2014/main" xmlns="" id="{9B81E660-69B6-48CB-B192-6AC3CE2B2BD4}"/>
              </a:ext>
            </a:extLst>
          </p:cNvPr>
          <p:cNvGrpSpPr/>
          <p:nvPr/>
        </p:nvGrpSpPr>
        <p:grpSpPr>
          <a:xfrm>
            <a:off x="0" y="-95904"/>
            <a:ext cx="1071409" cy="1267787"/>
            <a:chOff x="0" y="-97492"/>
            <a:chExt cx="1071409" cy="1267787"/>
          </a:xfrm>
        </p:grpSpPr>
        <p:sp>
          <p:nvSpPr>
            <p:cNvPr id="30" name="斜纹 29">
              <a:extLst>
                <a:ext uri="{FF2B5EF4-FFF2-40B4-BE49-F238E27FC236}">
                  <a16:creationId xmlns:a16="http://schemas.microsoft.com/office/drawing/2014/main" xmlns="" id="{293460D9-038F-4DF0-9841-C95C9D903B5A}"/>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1" name="文本框 30">
              <a:extLst>
                <a:ext uri="{FF2B5EF4-FFF2-40B4-BE49-F238E27FC236}">
                  <a16:creationId xmlns:a16="http://schemas.microsoft.com/office/drawing/2014/main" xmlns="" id="{BA189CA7-21AF-4F95-91F5-E5DC18B92862}"/>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104" name="矩形: 圆角 103">
            <a:extLst>
              <a:ext uri="{FF2B5EF4-FFF2-40B4-BE49-F238E27FC236}">
                <a16:creationId xmlns:a16="http://schemas.microsoft.com/office/drawing/2014/main" xmlns="" id="{FAAEFE51-F5AB-4378-8036-7B85F32A9D45}"/>
              </a:ext>
            </a:extLst>
          </p:cNvPr>
          <p:cNvSpPr/>
          <p:nvPr/>
        </p:nvSpPr>
        <p:spPr>
          <a:xfrm>
            <a:off x="535704" y="3302012"/>
            <a:ext cx="11120592" cy="458975"/>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rgbClr val="C00000"/>
                </a:solidFill>
              </a:rPr>
              <a:t>中国</a:t>
            </a:r>
            <a:r>
              <a:rPr lang="zh-CN" altLang="en-US" sz="1400" b="1" dirty="0">
                <a:solidFill>
                  <a:schemeClr val="tx1"/>
                </a:solidFill>
              </a:rPr>
              <a:t>临床研究</a:t>
            </a:r>
            <a:r>
              <a:rPr lang="en-US" altLang="zh-CN" sz="1400" b="1" baseline="30000" dirty="0">
                <a:solidFill>
                  <a:schemeClr val="tx1"/>
                </a:solidFill>
              </a:rPr>
              <a:t>5</a:t>
            </a:r>
            <a:r>
              <a:rPr lang="zh-CN" altLang="en-US" sz="1400" b="1" dirty="0">
                <a:solidFill>
                  <a:schemeClr val="tx1"/>
                </a:solidFill>
              </a:rPr>
              <a:t>：</a:t>
            </a:r>
            <a:r>
              <a:rPr lang="zh-CN" altLang="en-US" sz="1400" b="1" dirty="0">
                <a:solidFill>
                  <a:srgbClr val="C00000"/>
                </a:solidFill>
              </a:rPr>
              <a:t>起始</a:t>
            </a:r>
            <a:r>
              <a:rPr lang="zh-CN" altLang="en-US" sz="1400" b="1" dirty="0">
                <a:solidFill>
                  <a:schemeClr val="tx1"/>
                </a:solidFill>
              </a:rPr>
              <a:t>氨氯地平氯沙坦钾片治疗，</a:t>
            </a:r>
            <a:r>
              <a:rPr lang="zh-CN" altLang="en-US" sz="1400" b="1" dirty="0">
                <a:solidFill>
                  <a:srgbClr val="C00000"/>
                </a:solidFill>
              </a:rPr>
              <a:t>有效</a:t>
            </a:r>
            <a:r>
              <a:rPr lang="zh-CN" altLang="en-US" sz="1400" b="1" dirty="0">
                <a:solidFill>
                  <a:schemeClr val="tx1"/>
                </a:solidFill>
              </a:rPr>
              <a:t>、</a:t>
            </a:r>
            <a:r>
              <a:rPr lang="zh-CN" altLang="en-US" sz="1400" b="1" dirty="0">
                <a:solidFill>
                  <a:srgbClr val="C00000"/>
                </a:solidFill>
              </a:rPr>
              <a:t>平稳</a:t>
            </a:r>
            <a:r>
              <a:rPr lang="zh-CN" altLang="en-US" sz="1400" b="1" dirty="0">
                <a:solidFill>
                  <a:schemeClr val="tx1"/>
                </a:solidFill>
              </a:rPr>
              <a:t>降压，显著提高血压达标率</a:t>
            </a:r>
            <a:endParaRPr lang="en-US" altLang="zh-CN" sz="1400" b="1" dirty="0">
              <a:solidFill>
                <a:schemeClr val="tx1"/>
              </a:solidFill>
            </a:endParaRPr>
          </a:p>
        </p:txBody>
      </p:sp>
      <p:graphicFrame>
        <p:nvGraphicFramePr>
          <p:cNvPr id="105" name="图表 104">
            <a:extLst>
              <a:ext uri="{FF2B5EF4-FFF2-40B4-BE49-F238E27FC236}">
                <a16:creationId xmlns:a16="http://schemas.microsoft.com/office/drawing/2014/main" xmlns="" id="{39A6EBFE-99E5-4607-9323-9B141A20BCFA}"/>
              </a:ext>
            </a:extLst>
          </p:cNvPr>
          <p:cNvGraphicFramePr/>
          <p:nvPr>
            <p:extLst>
              <p:ext uri="{D42A27DB-BD31-4B8C-83A1-F6EECF244321}">
                <p14:modId xmlns:p14="http://schemas.microsoft.com/office/powerpoint/2010/main" val="1384910516"/>
              </p:ext>
            </p:extLst>
          </p:nvPr>
        </p:nvGraphicFramePr>
        <p:xfrm>
          <a:off x="928539" y="4029420"/>
          <a:ext cx="2520247" cy="2140611"/>
        </p:xfrm>
        <a:graphic>
          <a:graphicData uri="http://schemas.openxmlformats.org/drawingml/2006/chart">
            <c:chart xmlns:c="http://schemas.openxmlformats.org/drawingml/2006/chart" xmlns:r="http://schemas.openxmlformats.org/officeDocument/2006/relationships" r:id="rId4"/>
          </a:graphicData>
        </a:graphic>
      </p:graphicFrame>
      <p:sp>
        <p:nvSpPr>
          <p:cNvPr id="106" name="文本框 105">
            <a:extLst>
              <a:ext uri="{FF2B5EF4-FFF2-40B4-BE49-F238E27FC236}">
                <a16:creationId xmlns:a16="http://schemas.microsoft.com/office/drawing/2014/main" xmlns="" id="{E2CD911C-04EB-4F89-B9CF-521F20E6C5AB}"/>
              </a:ext>
            </a:extLst>
          </p:cNvPr>
          <p:cNvSpPr txBox="1"/>
          <p:nvPr/>
        </p:nvSpPr>
        <p:spPr>
          <a:xfrm rot="16200000">
            <a:off x="-212481" y="4974354"/>
            <a:ext cx="1997902" cy="461665"/>
          </a:xfrm>
          <a:prstGeom prst="rect">
            <a:avLst/>
          </a:prstGeom>
          <a:noFill/>
        </p:spPr>
        <p:txBody>
          <a:bodyPr wrap="square" rtlCol="0">
            <a:spAutoFit/>
          </a:bodyPr>
          <a:lstStyle/>
          <a:p>
            <a:pPr algn="ctr"/>
            <a:r>
              <a:rPr lang="zh-CN" altLang="en-US" sz="1200" dirty="0"/>
              <a:t>与基线相比，</a:t>
            </a:r>
            <a:endParaRPr lang="en-US" altLang="zh-CN" sz="1200" dirty="0"/>
          </a:p>
          <a:p>
            <a:pPr algn="ctr"/>
            <a:r>
              <a:rPr lang="zh-CN" altLang="en-US" sz="1200" dirty="0"/>
              <a:t>血压下降值</a:t>
            </a:r>
            <a:r>
              <a:rPr lang="en-US" altLang="zh-CN" sz="1200" dirty="0"/>
              <a:t>(mmHg)</a:t>
            </a:r>
            <a:endParaRPr lang="zh-CN" altLang="en-US" sz="1200" dirty="0"/>
          </a:p>
        </p:txBody>
      </p:sp>
      <p:grpSp>
        <p:nvGrpSpPr>
          <p:cNvPr id="107" name="组合 106">
            <a:extLst>
              <a:ext uri="{FF2B5EF4-FFF2-40B4-BE49-F238E27FC236}">
                <a16:creationId xmlns:a16="http://schemas.microsoft.com/office/drawing/2014/main" xmlns="" id="{2726D02D-6EEC-46EB-8143-FB6F3401CC51}"/>
              </a:ext>
            </a:extLst>
          </p:cNvPr>
          <p:cNvGrpSpPr>
            <a:grpSpLocks noChangeAspect="1"/>
          </p:cNvGrpSpPr>
          <p:nvPr/>
        </p:nvGrpSpPr>
        <p:grpSpPr>
          <a:xfrm>
            <a:off x="3237263" y="4373057"/>
            <a:ext cx="1423525" cy="1224000"/>
            <a:chOff x="3984517" y="2113018"/>
            <a:chExt cx="1884079" cy="1620000"/>
          </a:xfrm>
        </p:grpSpPr>
        <p:sp>
          <p:nvSpPr>
            <p:cNvPr id="108" name="Oval 114">
              <a:extLst>
                <a:ext uri="{FF2B5EF4-FFF2-40B4-BE49-F238E27FC236}">
                  <a16:creationId xmlns:a16="http://schemas.microsoft.com/office/drawing/2014/main" xmlns="" id="{87BDE06D-A4F0-4481-B04A-3D6DB7502B24}"/>
                </a:ext>
              </a:extLst>
            </p:cNvPr>
            <p:cNvSpPr>
              <a:spLocks noChangeAspect="1"/>
            </p:cNvSpPr>
            <p:nvPr/>
          </p:nvSpPr>
          <p:spPr>
            <a:xfrm>
              <a:off x="4116556" y="2113018"/>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109" name="îṡlïdé">
              <a:extLst>
                <a:ext uri="{FF2B5EF4-FFF2-40B4-BE49-F238E27FC236}">
                  <a16:creationId xmlns:a16="http://schemas.microsoft.com/office/drawing/2014/main" xmlns="" id="{CC4512DC-05D0-47C5-8461-2AFC212E5FCA}"/>
                </a:ext>
              </a:extLst>
            </p:cNvPr>
            <p:cNvSpPr txBox="1"/>
            <p:nvPr/>
          </p:nvSpPr>
          <p:spPr>
            <a:xfrm>
              <a:off x="3984517" y="2440136"/>
              <a:ext cx="1884079" cy="965762"/>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400" dirty="0">
                  <a:solidFill>
                    <a:srgbClr val="002060"/>
                  </a:solidFill>
                  <a:effectLst/>
                </a:rPr>
                <a:t>血压达标率</a:t>
              </a:r>
              <a:r>
                <a:rPr lang="en-US" altLang="zh-CN" sz="1400" dirty="0">
                  <a:solidFill>
                    <a:srgbClr val="002060"/>
                  </a:solidFill>
                  <a:effectLst/>
                </a:rPr>
                <a:t>*</a:t>
              </a:r>
            </a:p>
            <a:p>
              <a:pPr algn="ctr">
                <a:lnSpc>
                  <a:spcPct val="120000"/>
                </a:lnSpc>
                <a:spcBef>
                  <a:spcPts val="600"/>
                </a:spcBef>
              </a:pPr>
              <a:r>
                <a:rPr lang="en-US" altLang="zh-CN" sz="1800" dirty="0">
                  <a:solidFill>
                    <a:srgbClr val="C00000"/>
                  </a:solidFill>
                  <a:effectLst/>
                </a:rPr>
                <a:t>81.8</a:t>
              </a:r>
              <a:r>
                <a:rPr lang="en-US" altLang="zh-CN" sz="1400" dirty="0">
                  <a:solidFill>
                    <a:srgbClr val="002060"/>
                  </a:solidFill>
                  <a:effectLst/>
                </a:rPr>
                <a:t>%</a:t>
              </a:r>
              <a:endParaRPr lang="zh-CN" altLang="en-US" sz="1200" dirty="0">
                <a:solidFill>
                  <a:srgbClr val="002060"/>
                </a:solidFill>
                <a:effectLst/>
              </a:endParaRPr>
            </a:p>
          </p:txBody>
        </p:sp>
      </p:grpSp>
      <p:sp>
        <p:nvSpPr>
          <p:cNvPr id="112" name="文本框 111">
            <a:extLst>
              <a:ext uri="{FF2B5EF4-FFF2-40B4-BE49-F238E27FC236}">
                <a16:creationId xmlns:a16="http://schemas.microsoft.com/office/drawing/2014/main" xmlns="" id="{D9C3DC27-97CF-4450-A94A-9EE3D076642F}"/>
              </a:ext>
            </a:extLst>
          </p:cNvPr>
          <p:cNvSpPr txBox="1"/>
          <p:nvPr/>
        </p:nvSpPr>
        <p:spPr>
          <a:xfrm>
            <a:off x="5023144" y="3828014"/>
            <a:ext cx="3693982" cy="269561"/>
          </a:xfrm>
          <a:prstGeom prst="rect">
            <a:avLst/>
          </a:prstGeom>
          <a:noFill/>
        </p:spPr>
        <p:txBody>
          <a:bodyPr wrap="square" rtlCol="0">
            <a:spAutoFit/>
          </a:bodyPr>
          <a:lstStyle/>
          <a:p>
            <a:pPr algn="ctr">
              <a:lnSpc>
                <a:spcPct val="120000"/>
              </a:lnSpc>
            </a:pPr>
            <a:r>
              <a:rPr lang="zh-CN" altLang="en-US" sz="1050" b="1" dirty="0"/>
              <a:t>氨氯地平氯沙坦钾片</a:t>
            </a:r>
            <a:r>
              <a:rPr lang="en-US" altLang="zh-CN" sz="1050" b="1" dirty="0">
                <a:solidFill>
                  <a:srgbClr val="C00000"/>
                </a:solidFill>
              </a:rPr>
              <a:t>24</a:t>
            </a:r>
            <a:r>
              <a:rPr lang="zh-CN" altLang="en-US" sz="1050" b="1" dirty="0">
                <a:solidFill>
                  <a:srgbClr val="C00000"/>
                </a:solidFill>
              </a:rPr>
              <a:t>小时平稳降压</a:t>
            </a:r>
            <a:r>
              <a:rPr lang="zh-CN" altLang="en-US" sz="1050" b="1" dirty="0"/>
              <a:t>，谷</a:t>
            </a:r>
            <a:r>
              <a:rPr lang="en-US" altLang="zh-CN" sz="1050" b="1" dirty="0"/>
              <a:t>/</a:t>
            </a:r>
            <a:r>
              <a:rPr lang="zh-CN" altLang="en-US" sz="1050" b="1" dirty="0"/>
              <a:t>峰比值</a:t>
            </a:r>
            <a:r>
              <a:rPr lang="en-US" altLang="zh-CN" sz="1050" b="1" baseline="30000" dirty="0"/>
              <a:t>#</a:t>
            </a:r>
            <a:r>
              <a:rPr lang="zh-CN" altLang="en-US" sz="1050" b="1" dirty="0"/>
              <a:t>＞</a:t>
            </a:r>
            <a:r>
              <a:rPr lang="en-US" altLang="zh-CN" sz="1050" b="1" dirty="0"/>
              <a:t>0.5</a:t>
            </a:r>
          </a:p>
        </p:txBody>
      </p:sp>
      <p:sp>
        <p:nvSpPr>
          <p:cNvPr id="118" name="文本框 117">
            <a:extLst>
              <a:ext uri="{FF2B5EF4-FFF2-40B4-BE49-F238E27FC236}">
                <a16:creationId xmlns:a16="http://schemas.microsoft.com/office/drawing/2014/main" xmlns="" id="{A9F534D7-2F8D-408B-A827-208A6B578701}"/>
              </a:ext>
            </a:extLst>
          </p:cNvPr>
          <p:cNvSpPr txBox="1"/>
          <p:nvPr/>
        </p:nvSpPr>
        <p:spPr>
          <a:xfrm>
            <a:off x="714259" y="3828014"/>
            <a:ext cx="3693982" cy="269561"/>
          </a:xfrm>
          <a:prstGeom prst="rect">
            <a:avLst/>
          </a:prstGeom>
          <a:noFill/>
        </p:spPr>
        <p:txBody>
          <a:bodyPr wrap="square" rtlCol="0">
            <a:spAutoFit/>
          </a:bodyPr>
          <a:lstStyle/>
          <a:p>
            <a:pPr algn="ctr">
              <a:lnSpc>
                <a:spcPct val="120000"/>
              </a:lnSpc>
            </a:pPr>
            <a:r>
              <a:rPr lang="zh-CN" altLang="en-US" sz="1050" b="1" dirty="0"/>
              <a:t>起始氨氯地平氯沙坦钾片（</a:t>
            </a:r>
            <a:r>
              <a:rPr lang="en-US" altLang="zh-CN" sz="1050" b="1" dirty="0"/>
              <a:t>5mg/50mg</a:t>
            </a:r>
            <a:r>
              <a:rPr lang="zh-CN" altLang="en-US" sz="1050" b="1" dirty="0"/>
              <a:t>）治疗</a:t>
            </a:r>
            <a:r>
              <a:rPr lang="en-US" altLang="zh-CN" sz="1050" b="1" dirty="0"/>
              <a:t>8</a:t>
            </a:r>
            <a:r>
              <a:rPr lang="zh-CN" altLang="en-US" sz="1050" b="1" dirty="0"/>
              <a:t>周</a:t>
            </a:r>
            <a:endParaRPr lang="en-US" altLang="zh-CN" sz="1050" b="1" dirty="0"/>
          </a:p>
        </p:txBody>
      </p:sp>
      <p:grpSp>
        <p:nvGrpSpPr>
          <p:cNvPr id="9" name="组合 8">
            <a:extLst>
              <a:ext uri="{FF2B5EF4-FFF2-40B4-BE49-F238E27FC236}">
                <a16:creationId xmlns:a16="http://schemas.microsoft.com/office/drawing/2014/main" xmlns="" id="{E752F65B-4DBD-483A-9325-561CE91535D1}"/>
              </a:ext>
            </a:extLst>
          </p:cNvPr>
          <p:cNvGrpSpPr/>
          <p:nvPr/>
        </p:nvGrpSpPr>
        <p:grpSpPr>
          <a:xfrm>
            <a:off x="8797759" y="4235131"/>
            <a:ext cx="2780148" cy="1434928"/>
            <a:chOff x="8876149" y="4174756"/>
            <a:chExt cx="2780148" cy="1434928"/>
          </a:xfrm>
        </p:grpSpPr>
        <p:sp>
          <p:nvSpPr>
            <p:cNvPr id="119" name="文本框 118">
              <a:extLst>
                <a:ext uri="{FF2B5EF4-FFF2-40B4-BE49-F238E27FC236}">
                  <a16:creationId xmlns:a16="http://schemas.microsoft.com/office/drawing/2014/main" xmlns="" id="{26C6EE52-DA06-4D75-9355-4B49A6F21792}"/>
                </a:ext>
              </a:extLst>
            </p:cNvPr>
            <p:cNvSpPr txBox="1"/>
            <p:nvPr/>
          </p:nvSpPr>
          <p:spPr>
            <a:xfrm>
              <a:off x="8939418" y="4272692"/>
              <a:ext cx="2653610" cy="123905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t>中国</a:t>
              </a:r>
              <a:r>
                <a:rPr lang="en-US" altLang="zh-CN" sz="1050" dirty="0"/>
                <a:t>Ⅲ</a:t>
              </a:r>
              <a:r>
                <a:rPr lang="zh-CN" altLang="en-US" sz="1050" dirty="0"/>
                <a:t>期临床试验（</a:t>
              </a:r>
              <a:r>
                <a:rPr lang="en-US" altLang="zh-CN" sz="1050" dirty="0"/>
                <a:t>303</a:t>
              </a:r>
              <a:r>
                <a:rPr lang="zh-CN" altLang="en-US" sz="1050" dirty="0"/>
                <a:t>）</a:t>
              </a:r>
              <a:r>
                <a:rPr lang="en-US" altLang="zh-CN" sz="1050" baseline="30000" dirty="0"/>
                <a:t>5</a:t>
              </a:r>
              <a:r>
                <a:rPr lang="zh-CN" altLang="en-US" sz="1050" dirty="0"/>
                <a:t>：一项多中心，开放，单臂，平行的</a:t>
              </a:r>
              <a:r>
                <a:rPr lang="en-US" altLang="zh-CN" sz="1050" dirty="0"/>
                <a:t>24</a:t>
              </a:r>
              <a:r>
                <a:rPr lang="zh-CN" altLang="en-US" sz="1050" dirty="0"/>
                <a:t>小时动态血压监测研究，共纳入</a:t>
              </a:r>
              <a:r>
                <a:rPr lang="en-US" altLang="zh-CN" sz="1050" dirty="0"/>
                <a:t>5</a:t>
              </a:r>
              <a:r>
                <a:rPr lang="zh-CN" altLang="en-US" sz="1050" dirty="0"/>
                <a:t>个研究中心</a:t>
              </a:r>
              <a:r>
                <a:rPr lang="en-US" altLang="zh-CN" sz="1050" dirty="0"/>
                <a:t>91</a:t>
              </a:r>
              <a:r>
                <a:rPr lang="zh-CN" altLang="en-US" sz="1050" dirty="0"/>
                <a:t>例轻、中度高血压患者，评估氨氯地平氯沙坦钾片（</a:t>
              </a:r>
              <a:r>
                <a:rPr lang="en-US" altLang="zh-CN" sz="1050" dirty="0"/>
                <a:t>5mg/50mg</a:t>
              </a:r>
              <a:r>
                <a:rPr lang="zh-CN" altLang="en-US" sz="1050" dirty="0"/>
                <a:t>）治疗</a:t>
              </a:r>
              <a:r>
                <a:rPr lang="en-US" altLang="zh-CN" sz="1050" dirty="0"/>
                <a:t>8</a:t>
              </a:r>
              <a:r>
                <a:rPr lang="zh-CN" altLang="en-US" sz="1050" dirty="0"/>
                <a:t>周后的有效性和安全性</a:t>
              </a:r>
            </a:p>
          </p:txBody>
        </p:sp>
        <p:sp>
          <p:nvSpPr>
            <p:cNvPr id="6" name="矩形: 圆角 5">
              <a:extLst>
                <a:ext uri="{FF2B5EF4-FFF2-40B4-BE49-F238E27FC236}">
                  <a16:creationId xmlns:a16="http://schemas.microsoft.com/office/drawing/2014/main" xmlns="" id="{83BAEC23-CAF8-4279-A194-A7567E69F029}"/>
                </a:ext>
              </a:extLst>
            </p:cNvPr>
            <p:cNvSpPr/>
            <p:nvPr/>
          </p:nvSpPr>
          <p:spPr>
            <a:xfrm>
              <a:off x="8876149" y="4174756"/>
              <a:ext cx="2780148" cy="1434928"/>
            </a:xfrm>
            <a:prstGeom prst="roundRect">
              <a:avLst>
                <a:gd name="adj" fmla="val 7190"/>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grpSp>
      <p:sp>
        <p:nvSpPr>
          <p:cNvPr id="103" name="文本框 102">
            <a:extLst>
              <a:ext uri="{FF2B5EF4-FFF2-40B4-BE49-F238E27FC236}">
                <a16:creationId xmlns:a16="http://schemas.microsoft.com/office/drawing/2014/main" xmlns="" id="{AF186279-3C22-48D3-8B40-C25341663A6C}"/>
              </a:ext>
            </a:extLst>
          </p:cNvPr>
          <p:cNvSpPr txBox="1"/>
          <p:nvPr/>
        </p:nvSpPr>
        <p:spPr>
          <a:xfrm>
            <a:off x="171532" y="6254938"/>
            <a:ext cx="9233728" cy="25507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或血管紧张素</a:t>
            </a:r>
            <a:r>
              <a:rPr kumimoji="0" lang="en-US" altLang="zh-CN"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r>
              <a:rPr kumimoji="0" lang="en-US" altLang="zh-CN"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C：二氢吡啶类钙通道阻滞剂    </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SPC</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：单片复方制剂    </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ISH</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：国际高血压学会    </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ESH</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：欧洲高血压学会  </a:t>
            </a:r>
            <a:endParaRPr kumimoji="0" lang="en-US" altLang="zh-CN"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a:extLst>
              <a:ext uri="{FF2B5EF4-FFF2-40B4-BE49-F238E27FC236}">
                <a16:creationId xmlns:a16="http://schemas.microsoft.com/office/drawing/2014/main" xmlns="" id="{16328E3C-39D4-4974-B7ED-31BDFB19CC49}"/>
              </a:ext>
            </a:extLst>
          </p:cNvPr>
          <p:cNvSpPr txBox="1"/>
          <p:nvPr/>
        </p:nvSpPr>
        <p:spPr>
          <a:xfrm>
            <a:off x="8770187" y="5764275"/>
            <a:ext cx="2835617" cy="338554"/>
          </a:xfrm>
          <a:prstGeom prst="rect">
            <a:avLst/>
          </a:prstGeom>
          <a:noFill/>
        </p:spPr>
        <p:txBody>
          <a:bodyPr wrap="square" rtlCol="0">
            <a:spAutoFit/>
          </a:bodyPr>
          <a:lstStyle/>
          <a:p>
            <a:r>
              <a:rPr lang="en-US" altLang="zh-CN" sz="800" dirty="0"/>
              <a:t>T/P</a:t>
            </a:r>
            <a:r>
              <a:rPr lang="zh-CN" altLang="en-US" sz="800" dirty="0"/>
              <a:t>：谷</a:t>
            </a:r>
            <a:r>
              <a:rPr lang="en-US" altLang="zh-CN" sz="800" dirty="0"/>
              <a:t>/</a:t>
            </a:r>
            <a:r>
              <a:rPr lang="zh-CN" altLang="en-US" sz="800" dirty="0"/>
              <a:t>峰比值，反映降压药疗效持续时间长短，比值越高表明药物作用越持久。</a:t>
            </a:r>
            <a:r>
              <a:rPr lang="zh-CN" altLang="en-US" sz="800" b="1" dirty="0"/>
              <a:t>谷</a:t>
            </a:r>
            <a:r>
              <a:rPr lang="en-US" altLang="zh-CN" sz="800" b="1" dirty="0"/>
              <a:t>/</a:t>
            </a:r>
            <a:r>
              <a:rPr lang="zh-CN" altLang="en-US" sz="800" b="1" dirty="0"/>
              <a:t>峰比值＞</a:t>
            </a:r>
            <a:r>
              <a:rPr lang="en-US" altLang="zh-CN" sz="800" b="1" dirty="0"/>
              <a:t>0.5</a:t>
            </a:r>
            <a:r>
              <a:rPr lang="zh-CN" altLang="en-US" sz="800" b="1" dirty="0"/>
              <a:t>，代表平稳降压</a:t>
            </a:r>
            <a:endParaRPr lang="zh-CN" altLang="en-US" sz="800" dirty="0"/>
          </a:p>
        </p:txBody>
      </p:sp>
      <p:sp>
        <p:nvSpPr>
          <p:cNvPr id="7" name="矩形: 圆角 6">
            <a:extLst>
              <a:ext uri="{FF2B5EF4-FFF2-40B4-BE49-F238E27FC236}">
                <a16:creationId xmlns:a16="http://schemas.microsoft.com/office/drawing/2014/main" xmlns="" id="{58F4A19F-9301-5476-2673-DC41A2775AEE}"/>
              </a:ext>
            </a:extLst>
          </p:cNvPr>
          <p:cNvSpPr/>
          <p:nvPr/>
        </p:nvSpPr>
        <p:spPr>
          <a:xfrm>
            <a:off x="555638" y="2222986"/>
            <a:ext cx="10980000" cy="156257"/>
          </a:xfrm>
          <a:prstGeom prst="roundRect">
            <a:avLst>
              <a:gd name="adj" fmla="val 50000"/>
            </a:avLst>
          </a:prstGeom>
          <a:solidFill>
            <a:srgbClr val="13446E">
              <a:alpha val="50000"/>
            </a:srgb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350" dirty="0">
              <a:cs typeface="+mn-ea"/>
              <a:sym typeface="+mn-lt"/>
            </a:endParaRPr>
          </a:p>
        </p:txBody>
      </p:sp>
      <p:grpSp>
        <p:nvGrpSpPr>
          <p:cNvPr id="10" name="组合 9">
            <a:extLst>
              <a:ext uri="{FF2B5EF4-FFF2-40B4-BE49-F238E27FC236}">
                <a16:creationId xmlns:a16="http://schemas.microsoft.com/office/drawing/2014/main" xmlns="" id="{8B8D7482-39C4-C318-1F87-842865A4CE9A}"/>
              </a:ext>
            </a:extLst>
          </p:cNvPr>
          <p:cNvGrpSpPr/>
          <p:nvPr/>
        </p:nvGrpSpPr>
        <p:grpSpPr>
          <a:xfrm>
            <a:off x="9327660" y="1972745"/>
            <a:ext cx="1588883" cy="659957"/>
            <a:chOff x="9291315" y="3984563"/>
            <a:chExt cx="1572479" cy="653143"/>
          </a:xfrm>
          <a:solidFill>
            <a:srgbClr val="13446E"/>
          </a:solidFill>
        </p:grpSpPr>
        <p:sp useBgFill="1">
          <p:nvSpPr>
            <p:cNvPr id="11" name="椭圆 10">
              <a:extLst>
                <a:ext uri="{FF2B5EF4-FFF2-40B4-BE49-F238E27FC236}">
                  <a16:creationId xmlns:a16="http://schemas.microsoft.com/office/drawing/2014/main" xmlns="" id="{D3D1321B-7A9B-D3E4-EB46-56B1B3F44F90}"/>
                </a:ext>
              </a:extLst>
            </p:cNvPr>
            <p:cNvSpPr/>
            <p:nvPr/>
          </p:nvSpPr>
          <p:spPr>
            <a:xfrm>
              <a:off x="9750985" y="3984563"/>
              <a:ext cx="653143" cy="65314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2" name="文本框 11">
              <a:extLst>
                <a:ext uri="{FF2B5EF4-FFF2-40B4-BE49-F238E27FC236}">
                  <a16:creationId xmlns:a16="http://schemas.microsoft.com/office/drawing/2014/main" xmlns="" id="{EE14A922-C83C-9753-505A-BB14D907E10D}"/>
                </a:ext>
              </a:extLst>
            </p:cNvPr>
            <p:cNvSpPr txBox="1"/>
            <p:nvPr/>
          </p:nvSpPr>
          <p:spPr>
            <a:xfrm>
              <a:off x="9291315" y="4157244"/>
              <a:ext cx="1572479" cy="304599"/>
            </a:xfrm>
            <a:prstGeom prst="rect">
              <a:avLst/>
            </a:prstGeom>
            <a:grpFill/>
          </p:spPr>
          <p:txBody>
            <a:bodyPr wrap="square" rtlCol="0">
              <a:spAutoFit/>
            </a:bodyPr>
            <a:lstStyle/>
            <a:p>
              <a:pPr algn="ctr"/>
              <a:r>
                <a:rPr lang="en-US" altLang="zh-CN" sz="1400" b="1" dirty="0">
                  <a:solidFill>
                    <a:schemeClr val="bg1"/>
                  </a:solidFill>
                  <a:effectLst>
                    <a:outerShdw blurRad="38100" dist="38100" dir="2700000" algn="tl">
                      <a:srgbClr val="000000">
                        <a:alpha val="43137"/>
                      </a:srgbClr>
                    </a:outerShdw>
                  </a:effectLst>
                  <a:cs typeface="+mn-ea"/>
                  <a:sym typeface="+mn-lt"/>
                </a:rPr>
                <a:t>2020</a:t>
              </a:r>
              <a:endParaRPr lang="zh-CN" altLang="en-US" sz="1400" b="1" dirty="0">
                <a:solidFill>
                  <a:schemeClr val="bg1"/>
                </a:solidFill>
                <a:effectLst>
                  <a:outerShdw blurRad="38100" dist="38100" dir="2700000" algn="tl">
                    <a:srgbClr val="000000">
                      <a:alpha val="43137"/>
                    </a:srgbClr>
                  </a:outerShdw>
                </a:effectLst>
                <a:cs typeface="+mn-ea"/>
                <a:sym typeface="+mn-lt"/>
              </a:endParaRPr>
            </a:p>
          </p:txBody>
        </p:sp>
      </p:grpSp>
      <p:grpSp>
        <p:nvGrpSpPr>
          <p:cNvPr id="13" name="组合 12">
            <a:extLst>
              <a:ext uri="{FF2B5EF4-FFF2-40B4-BE49-F238E27FC236}">
                <a16:creationId xmlns:a16="http://schemas.microsoft.com/office/drawing/2014/main" xmlns="" id="{F7A34E75-49CF-B929-D3E0-61A39C491668}"/>
              </a:ext>
            </a:extLst>
          </p:cNvPr>
          <p:cNvGrpSpPr/>
          <p:nvPr/>
        </p:nvGrpSpPr>
        <p:grpSpPr>
          <a:xfrm>
            <a:off x="6637153" y="1972745"/>
            <a:ext cx="1588883" cy="659957"/>
            <a:chOff x="6628586" y="3984563"/>
            <a:chExt cx="1572479" cy="653143"/>
          </a:xfrm>
          <a:solidFill>
            <a:srgbClr val="13446E"/>
          </a:solidFill>
        </p:grpSpPr>
        <p:sp useBgFill="1">
          <p:nvSpPr>
            <p:cNvPr id="14" name="椭圆 13">
              <a:extLst>
                <a:ext uri="{FF2B5EF4-FFF2-40B4-BE49-F238E27FC236}">
                  <a16:creationId xmlns:a16="http://schemas.microsoft.com/office/drawing/2014/main" xmlns="" id="{1B406F99-A3D6-1F4A-26DB-6F5A3E6FA728}"/>
                </a:ext>
              </a:extLst>
            </p:cNvPr>
            <p:cNvSpPr/>
            <p:nvPr/>
          </p:nvSpPr>
          <p:spPr>
            <a:xfrm>
              <a:off x="7087804" y="3984563"/>
              <a:ext cx="653143" cy="65314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5" name="文本框 14">
              <a:extLst>
                <a:ext uri="{FF2B5EF4-FFF2-40B4-BE49-F238E27FC236}">
                  <a16:creationId xmlns:a16="http://schemas.microsoft.com/office/drawing/2014/main" xmlns="" id="{DE5BB6BC-D327-D7D9-AA87-2C32C375FC0F}"/>
                </a:ext>
              </a:extLst>
            </p:cNvPr>
            <p:cNvSpPr txBox="1"/>
            <p:nvPr/>
          </p:nvSpPr>
          <p:spPr>
            <a:xfrm>
              <a:off x="6628586" y="4157244"/>
              <a:ext cx="1572479" cy="304599"/>
            </a:xfrm>
            <a:prstGeom prst="rect">
              <a:avLst/>
            </a:prstGeom>
            <a:grpFill/>
          </p:spPr>
          <p:txBody>
            <a:bodyPr wrap="square" rtlCol="0">
              <a:spAutoFit/>
            </a:bodyPr>
            <a:lstStyle/>
            <a:p>
              <a:pPr algn="ctr"/>
              <a:r>
                <a:rPr lang="en-US" altLang="zh-CN" sz="1400" b="1" dirty="0">
                  <a:solidFill>
                    <a:schemeClr val="bg1"/>
                  </a:solidFill>
                  <a:effectLst>
                    <a:outerShdw blurRad="38100" dist="38100" dir="2700000" algn="tl">
                      <a:srgbClr val="000000">
                        <a:alpha val="43137"/>
                      </a:srgbClr>
                    </a:outerShdw>
                  </a:effectLst>
                  <a:cs typeface="+mn-ea"/>
                  <a:sym typeface="+mn-lt"/>
                </a:rPr>
                <a:t>2021</a:t>
              </a:r>
              <a:endParaRPr lang="zh-CN" altLang="en-US" sz="1400" b="1" dirty="0">
                <a:solidFill>
                  <a:schemeClr val="bg1"/>
                </a:solidFill>
                <a:effectLst>
                  <a:outerShdw blurRad="38100" dist="38100" dir="2700000" algn="tl">
                    <a:srgbClr val="000000">
                      <a:alpha val="43137"/>
                    </a:srgbClr>
                  </a:outerShdw>
                </a:effectLst>
                <a:cs typeface="+mn-ea"/>
                <a:sym typeface="+mn-lt"/>
              </a:endParaRPr>
            </a:p>
          </p:txBody>
        </p:sp>
      </p:grpSp>
      <p:grpSp>
        <p:nvGrpSpPr>
          <p:cNvPr id="16" name="组合 15">
            <a:extLst>
              <a:ext uri="{FF2B5EF4-FFF2-40B4-BE49-F238E27FC236}">
                <a16:creationId xmlns:a16="http://schemas.microsoft.com/office/drawing/2014/main" xmlns="" id="{16ADC953-7DEC-BC82-1296-13CD5CBEC0FE}"/>
              </a:ext>
            </a:extLst>
          </p:cNvPr>
          <p:cNvGrpSpPr/>
          <p:nvPr/>
        </p:nvGrpSpPr>
        <p:grpSpPr>
          <a:xfrm>
            <a:off x="3951234" y="1972745"/>
            <a:ext cx="1588883" cy="659957"/>
            <a:chOff x="3970397" y="3984563"/>
            <a:chExt cx="1572479" cy="653143"/>
          </a:xfrm>
          <a:solidFill>
            <a:srgbClr val="13446E"/>
          </a:solidFill>
        </p:grpSpPr>
        <p:sp useBgFill="1">
          <p:nvSpPr>
            <p:cNvPr id="17" name="椭圆 16">
              <a:extLst>
                <a:ext uri="{FF2B5EF4-FFF2-40B4-BE49-F238E27FC236}">
                  <a16:creationId xmlns:a16="http://schemas.microsoft.com/office/drawing/2014/main" xmlns="" id="{018BDD0E-18C1-8B22-3B63-9B149C681905}"/>
                </a:ext>
              </a:extLst>
            </p:cNvPr>
            <p:cNvSpPr/>
            <p:nvPr/>
          </p:nvSpPr>
          <p:spPr>
            <a:xfrm>
              <a:off x="4424624" y="3984563"/>
              <a:ext cx="653143" cy="65314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8" name="文本框 17">
              <a:extLst>
                <a:ext uri="{FF2B5EF4-FFF2-40B4-BE49-F238E27FC236}">
                  <a16:creationId xmlns:a16="http://schemas.microsoft.com/office/drawing/2014/main" xmlns="" id="{B7C1753C-F891-6CBF-70C6-D96CFDCA4D2C}"/>
                </a:ext>
              </a:extLst>
            </p:cNvPr>
            <p:cNvSpPr txBox="1"/>
            <p:nvPr/>
          </p:nvSpPr>
          <p:spPr>
            <a:xfrm>
              <a:off x="3970397" y="4157244"/>
              <a:ext cx="1572479" cy="304599"/>
            </a:xfrm>
            <a:prstGeom prst="rect">
              <a:avLst/>
            </a:prstGeom>
            <a:grpFill/>
          </p:spPr>
          <p:txBody>
            <a:bodyPr wrap="square" rtlCol="0">
              <a:spAutoFit/>
            </a:bodyPr>
            <a:lstStyle/>
            <a:p>
              <a:pPr algn="ctr"/>
              <a:r>
                <a:rPr lang="en-US" altLang="zh-CN" sz="1400" b="1" dirty="0">
                  <a:solidFill>
                    <a:schemeClr val="bg1"/>
                  </a:solidFill>
                  <a:effectLst>
                    <a:outerShdw blurRad="38100" dist="38100" dir="2700000" algn="tl">
                      <a:srgbClr val="000000">
                        <a:alpha val="43137"/>
                      </a:srgbClr>
                    </a:outerShdw>
                  </a:effectLst>
                  <a:cs typeface="+mn-ea"/>
                  <a:sym typeface="+mn-lt"/>
                </a:rPr>
                <a:t>2024</a:t>
              </a:r>
              <a:endParaRPr lang="zh-CN" altLang="en-US" sz="1400" b="1" dirty="0">
                <a:solidFill>
                  <a:schemeClr val="bg1"/>
                </a:solidFill>
                <a:effectLst>
                  <a:outerShdw blurRad="38100" dist="38100" dir="2700000" algn="tl">
                    <a:srgbClr val="000000">
                      <a:alpha val="43137"/>
                    </a:srgbClr>
                  </a:outerShdw>
                </a:effectLst>
                <a:cs typeface="+mn-ea"/>
                <a:sym typeface="+mn-lt"/>
              </a:endParaRPr>
            </a:p>
          </p:txBody>
        </p:sp>
      </p:grpSp>
      <p:grpSp>
        <p:nvGrpSpPr>
          <p:cNvPr id="19" name="组合 18">
            <a:extLst>
              <a:ext uri="{FF2B5EF4-FFF2-40B4-BE49-F238E27FC236}">
                <a16:creationId xmlns:a16="http://schemas.microsoft.com/office/drawing/2014/main" xmlns="" id="{7A0927B8-C9BC-58AA-0806-6D488021B3B9}"/>
              </a:ext>
            </a:extLst>
          </p:cNvPr>
          <p:cNvGrpSpPr/>
          <p:nvPr/>
        </p:nvGrpSpPr>
        <p:grpSpPr>
          <a:xfrm>
            <a:off x="1281313" y="1972745"/>
            <a:ext cx="1588883" cy="659957"/>
            <a:chOff x="1328040" y="3984563"/>
            <a:chExt cx="1572479" cy="653143"/>
          </a:xfrm>
          <a:solidFill>
            <a:srgbClr val="13446E"/>
          </a:solidFill>
        </p:grpSpPr>
        <p:sp useBgFill="1">
          <p:nvSpPr>
            <p:cNvPr id="20" name="椭圆 19">
              <a:extLst>
                <a:ext uri="{FF2B5EF4-FFF2-40B4-BE49-F238E27FC236}">
                  <a16:creationId xmlns:a16="http://schemas.microsoft.com/office/drawing/2014/main" xmlns="" id="{77A29DE4-A07E-752A-CA70-4C3854295C5A}"/>
                </a:ext>
              </a:extLst>
            </p:cNvPr>
            <p:cNvSpPr/>
            <p:nvPr/>
          </p:nvSpPr>
          <p:spPr>
            <a:xfrm>
              <a:off x="1761444" y="3984563"/>
              <a:ext cx="653143" cy="65314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 name="文本框 20">
              <a:extLst>
                <a:ext uri="{FF2B5EF4-FFF2-40B4-BE49-F238E27FC236}">
                  <a16:creationId xmlns:a16="http://schemas.microsoft.com/office/drawing/2014/main" xmlns="" id="{933A2E96-AA6D-9F2A-6394-D05AB8A18D62}"/>
                </a:ext>
              </a:extLst>
            </p:cNvPr>
            <p:cNvSpPr txBox="1"/>
            <p:nvPr/>
          </p:nvSpPr>
          <p:spPr>
            <a:xfrm>
              <a:off x="1328040" y="4157243"/>
              <a:ext cx="1572479" cy="304599"/>
            </a:xfrm>
            <a:prstGeom prst="rect">
              <a:avLst/>
            </a:prstGeom>
            <a:grpFill/>
          </p:spPr>
          <p:txBody>
            <a:bodyPr wrap="square" rtlCol="0">
              <a:spAutoFit/>
            </a:bodyPr>
            <a:lstStyle/>
            <a:p>
              <a:pPr algn="ctr"/>
              <a:r>
                <a:rPr lang="en-US" altLang="zh-CN" sz="1400" b="1" dirty="0">
                  <a:solidFill>
                    <a:schemeClr val="bg1"/>
                  </a:solidFill>
                  <a:effectLst>
                    <a:outerShdw blurRad="38100" dist="38100" dir="2700000" algn="tl">
                      <a:srgbClr val="000000">
                        <a:alpha val="43137"/>
                      </a:srgbClr>
                    </a:outerShdw>
                  </a:effectLst>
                  <a:cs typeface="+mn-ea"/>
                  <a:sym typeface="+mn-lt"/>
                </a:rPr>
                <a:t>2024</a:t>
              </a:r>
              <a:endParaRPr lang="zh-CN" altLang="en-US" sz="1400" b="1" dirty="0">
                <a:solidFill>
                  <a:schemeClr val="bg1"/>
                </a:solidFill>
                <a:effectLst>
                  <a:outerShdw blurRad="38100" dist="38100" dir="2700000" algn="tl">
                    <a:srgbClr val="000000">
                      <a:alpha val="43137"/>
                    </a:srgbClr>
                  </a:outerShdw>
                </a:effectLst>
                <a:cs typeface="+mn-ea"/>
                <a:sym typeface="+mn-lt"/>
              </a:endParaRPr>
            </a:p>
          </p:txBody>
        </p:sp>
      </p:grpSp>
      <p:sp>
        <p:nvSpPr>
          <p:cNvPr id="22" name="文本框 21">
            <a:extLst>
              <a:ext uri="{FF2B5EF4-FFF2-40B4-BE49-F238E27FC236}">
                <a16:creationId xmlns:a16="http://schemas.microsoft.com/office/drawing/2014/main" xmlns="" id="{E71AF172-1AC8-9F52-0F44-6E589ADC1AF3}"/>
              </a:ext>
            </a:extLst>
          </p:cNvPr>
          <p:cNvSpPr txBox="1"/>
          <p:nvPr/>
        </p:nvSpPr>
        <p:spPr>
          <a:xfrm>
            <a:off x="822066" y="1240586"/>
            <a:ext cx="2367399" cy="692530"/>
          </a:xfrm>
          <a:prstGeom prst="roundRect">
            <a:avLst/>
          </a:prstGeom>
          <a:solidFill>
            <a:schemeClr val="accent2">
              <a:lumMod val="20000"/>
              <a:lumOff val="80000"/>
              <a:alpha val="60000"/>
            </a:schemeClr>
          </a:solidFill>
        </p:spPr>
        <p:txBody>
          <a:bodyPr wrap="square" rtlCol="0">
            <a:spAutoFit/>
          </a:bodyPr>
          <a:lstStyle/>
          <a:p>
            <a:pPr algn="ctr">
              <a:lnSpc>
                <a:spcPct val="120000"/>
              </a:lnSpc>
              <a:spcBef>
                <a:spcPts val="300"/>
              </a:spcBef>
            </a:pPr>
            <a:r>
              <a:rPr lang="zh-CN" altLang="en-US" sz="1400" b="1" dirty="0">
                <a:cs typeface="+mn-ea"/>
                <a:sym typeface="+mn-lt"/>
              </a:rPr>
              <a:t>高血压联盟（</a:t>
            </a:r>
            <a:r>
              <a:rPr lang="zh-CN" altLang="en-US" sz="1400" b="1" dirty="0">
                <a:solidFill>
                  <a:srgbClr val="C00000"/>
                </a:solidFill>
                <a:cs typeface="+mn-ea"/>
                <a:sym typeface="+mn-lt"/>
              </a:rPr>
              <a:t>中国</a:t>
            </a:r>
            <a:r>
              <a:rPr lang="zh-CN" altLang="en-US" sz="1400" b="1" dirty="0">
                <a:cs typeface="+mn-ea"/>
                <a:sym typeface="+mn-lt"/>
              </a:rPr>
              <a:t>）</a:t>
            </a:r>
            <a:endParaRPr lang="en-US" altLang="zh-CN" sz="1400" b="1" dirty="0">
              <a:cs typeface="+mn-ea"/>
              <a:sym typeface="+mn-lt"/>
            </a:endParaRPr>
          </a:p>
          <a:p>
            <a:pPr algn="ctr">
              <a:lnSpc>
                <a:spcPct val="120000"/>
              </a:lnSpc>
              <a:spcBef>
                <a:spcPts val="300"/>
              </a:spcBef>
            </a:pPr>
            <a:r>
              <a:rPr lang="en-US" altLang="zh-CN" sz="1400" b="1" dirty="0">
                <a:cs typeface="+mn-ea"/>
                <a:sym typeface="+mn-lt"/>
              </a:rPr>
              <a:t>《</a:t>
            </a:r>
            <a:r>
              <a:rPr lang="zh-CN" altLang="en-US" sz="1400" b="1" dirty="0">
                <a:cs typeface="+mn-ea"/>
                <a:sym typeface="+mn-lt"/>
              </a:rPr>
              <a:t>中国高血压防治指南</a:t>
            </a:r>
            <a:r>
              <a:rPr lang="en-US" altLang="zh-CN" sz="1400" b="1" dirty="0">
                <a:cs typeface="+mn-ea"/>
                <a:sym typeface="+mn-lt"/>
              </a:rPr>
              <a:t>》</a:t>
            </a:r>
            <a:r>
              <a:rPr lang="en-US" altLang="zh-CN" sz="1400" b="1" baseline="30000" dirty="0">
                <a:cs typeface="+mn-ea"/>
                <a:sym typeface="+mn-lt"/>
              </a:rPr>
              <a:t>1</a:t>
            </a:r>
            <a:endParaRPr lang="zh-CN" altLang="en-US" sz="1400" b="1" baseline="30000" dirty="0">
              <a:cs typeface="+mn-ea"/>
              <a:sym typeface="+mn-lt"/>
            </a:endParaRPr>
          </a:p>
        </p:txBody>
      </p:sp>
      <p:sp>
        <p:nvSpPr>
          <p:cNvPr id="23" name="文本框 22">
            <a:extLst>
              <a:ext uri="{FF2B5EF4-FFF2-40B4-BE49-F238E27FC236}">
                <a16:creationId xmlns:a16="http://schemas.microsoft.com/office/drawing/2014/main" xmlns="" id="{21C37767-8784-A295-3DBB-FD610A9E5E67}"/>
              </a:ext>
            </a:extLst>
          </p:cNvPr>
          <p:cNvSpPr txBox="1"/>
          <p:nvPr/>
        </p:nvSpPr>
        <p:spPr>
          <a:xfrm>
            <a:off x="3308147" y="1240586"/>
            <a:ext cx="2662508" cy="692530"/>
          </a:xfrm>
          <a:prstGeom prst="roundRect">
            <a:avLst/>
          </a:prstGeom>
          <a:solidFill>
            <a:schemeClr val="accent2">
              <a:lumMod val="20000"/>
              <a:lumOff val="80000"/>
              <a:alpha val="60000"/>
            </a:schemeClr>
          </a:solidFill>
        </p:spPr>
        <p:txBody>
          <a:bodyPr wrap="square" rtlCol="0">
            <a:spAutoFit/>
          </a:bodyPr>
          <a:lstStyle/>
          <a:p>
            <a:pPr algn="ctr">
              <a:lnSpc>
                <a:spcPct val="120000"/>
              </a:lnSpc>
              <a:spcBef>
                <a:spcPts val="300"/>
              </a:spcBef>
            </a:pPr>
            <a:r>
              <a:rPr lang="zh-CN" altLang="en-US" sz="1400" b="1" dirty="0">
                <a:solidFill>
                  <a:srgbClr val="C00000"/>
                </a:solidFill>
                <a:cs typeface="+mn-ea"/>
                <a:sym typeface="+mn-lt"/>
              </a:rPr>
              <a:t>欧洲</a:t>
            </a:r>
            <a:r>
              <a:rPr lang="zh-CN" altLang="en-US" sz="1400" b="1" dirty="0">
                <a:cs typeface="+mn-ea"/>
                <a:sym typeface="+mn-lt"/>
              </a:rPr>
              <a:t>高血压学会（</a:t>
            </a:r>
            <a:r>
              <a:rPr lang="en-US" altLang="zh-CN" sz="1400" b="1" dirty="0">
                <a:cs typeface="+mn-ea"/>
                <a:sym typeface="+mn-lt"/>
              </a:rPr>
              <a:t>ESH</a:t>
            </a:r>
            <a:r>
              <a:rPr lang="zh-CN" altLang="en-US" sz="1400" b="1" dirty="0">
                <a:cs typeface="+mn-ea"/>
                <a:sym typeface="+mn-lt"/>
              </a:rPr>
              <a:t>）</a:t>
            </a:r>
            <a:endParaRPr lang="en-US" altLang="zh-CN" sz="1400" b="1" dirty="0">
              <a:cs typeface="+mn-ea"/>
              <a:sym typeface="+mn-lt"/>
            </a:endParaRPr>
          </a:p>
          <a:p>
            <a:pPr algn="ctr">
              <a:lnSpc>
                <a:spcPct val="120000"/>
              </a:lnSpc>
              <a:spcBef>
                <a:spcPts val="300"/>
              </a:spcBef>
            </a:pPr>
            <a:r>
              <a:rPr lang="en-US" altLang="zh-CN" sz="1400" b="1" dirty="0">
                <a:cs typeface="+mn-ea"/>
                <a:sym typeface="+mn-lt"/>
              </a:rPr>
              <a:t>《</a:t>
            </a:r>
            <a:r>
              <a:rPr lang="zh-CN" altLang="en-US" sz="1400" b="1" dirty="0">
                <a:cs typeface="+mn-ea"/>
                <a:sym typeface="+mn-lt"/>
              </a:rPr>
              <a:t>高血压管理临床实践指南</a:t>
            </a:r>
            <a:r>
              <a:rPr lang="en-US" altLang="zh-CN" sz="1400" b="1" dirty="0">
                <a:cs typeface="+mn-ea"/>
                <a:sym typeface="+mn-lt"/>
              </a:rPr>
              <a:t>》</a:t>
            </a:r>
            <a:r>
              <a:rPr lang="en-US" altLang="zh-CN" sz="1400" baseline="30000" dirty="0">
                <a:cs typeface="+mn-ea"/>
                <a:sym typeface="+mn-lt"/>
              </a:rPr>
              <a:t>2</a:t>
            </a:r>
            <a:endParaRPr lang="zh-CN" altLang="en-US" sz="1400" baseline="30000" dirty="0">
              <a:cs typeface="+mn-ea"/>
              <a:sym typeface="+mn-lt"/>
            </a:endParaRPr>
          </a:p>
        </p:txBody>
      </p:sp>
      <p:sp>
        <p:nvSpPr>
          <p:cNvPr id="24" name="文本框 23">
            <a:extLst>
              <a:ext uri="{FF2B5EF4-FFF2-40B4-BE49-F238E27FC236}">
                <a16:creationId xmlns:a16="http://schemas.microsoft.com/office/drawing/2014/main" xmlns="" id="{89218E05-3EC4-699F-5EFA-CB09E42DD3AC}"/>
              </a:ext>
            </a:extLst>
          </p:cNvPr>
          <p:cNvSpPr txBox="1"/>
          <p:nvPr/>
        </p:nvSpPr>
        <p:spPr>
          <a:xfrm>
            <a:off x="6089337" y="1240586"/>
            <a:ext cx="2682126" cy="692530"/>
          </a:xfrm>
          <a:prstGeom prst="roundRect">
            <a:avLst/>
          </a:prstGeom>
          <a:solidFill>
            <a:schemeClr val="accent2">
              <a:lumMod val="20000"/>
              <a:lumOff val="80000"/>
              <a:alpha val="60000"/>
            </a:schemeClr>
          </a:solidFill>
        </p:spPr>
        <p:txBody>
          <a:bodyPr wrap="square" rtlCol="0">
            <a:spAutoFit/>
          </a:bodyPr>
          <a:lstStyle/>
          <a:p>
            <a:pPr algn="ctr">
              <a:lnSpc>
                <a:spcPct val="120000"/>
              </a:lnSpc>
              <a:spcBef>
                <a:spcPts val="300"/>
              </a:spcBef>
            </a:pPr>
            <a:r>
              <a:rPr lang="zh-CN" altLang="en-US" sz="1400" b="1" dirty="0">
                <a:solidFill>
                  <a:srgbClr val="C00000"/>
                </a:solidFill>
                <a:cs typeface="+mn-ea"/>
                <a:sym typeface="+mn-lt"/>
              </a:rPr>
              <a:t>世界卫生组织（</a:t>
            </a:r>
            <a:r>
              <a:rPr lang="en-US" altLang="zh-CN" sz="1400" b="1" dirty="0">
                <a:solidFill>
                  <a:srgbClr val="C00000"/>
                </a:solidFill>
                <a:cs typeface="+mn-ea"/>
                <a:sym typeface="+mn-lt"/>
              </a:rPr>
              <a:t>WHO</a:t>
            </a:r>
            <a:r>
              <a:rPr lang="zh-CN" altLang="en-US" sz="1400" b="1" dirty="0">
                <a:solidFill>
                  <a:srgbClr val="C00000"/>
                </a:solidFill>
                <a:cs typeface="+mn-ea"/>
                <a:sym typeface="+mn-lt"/>
              </a:rPr>
              <a:t>）</a:t>
            </a:r>
            <a:endParaRPr lang="en-US" altLang="zh-CN" sz="1400" b="1" dirty="0">
              <a:solidFill>
                <a:srgbClr val="C00000"/>
              </a:solidFill>
              <a:cs typeface="+mn-ea"/>
              <a:sym typeface="+mn-lt"/>
            </a:endParaRPr>
          </a:p>
          <a:p>
            <a:pPr algn="ctr">
              <a:lnSpc>
                <a:spcPct val="120000"/>
              </a:lnSpc>
              <a:spcBef>
                <a:spcPts val="300"/>
              </a:spcBef>
            </a:pPr>
            <a:r>
              <a:rPr lang="en-US" altLang="zh-CN" sz="1400" b="1" dirty="0">
                <a:cs typeface="+mn-ea"/>
                <a:sym typeface="+mn-lt"/>
              </a:rPr>
              <a:t>《</a:t>
            </a:r>
            <a:r>
              <a:rPr lang="zh-CN" altLang="en-US" sz="1400" b="1" dirty="0">
                <a:cs typeface="+mn-ea"/>
                <a:sym typeface="+mn-lt"/>
              </a:rPr>
              <a:t>成人高血压药物治疗指南</a:t>
            </a:r>
            <a:r>
              <a:rPr lang="en-US" altLang="zh-CN" sz="1400" b="1" dirty="0">
                <a:cs typeface="+mn-ea"/>
                <a:sym typeface="+mn-lt"/>
              </a:rPr>
              <a:t>》</a:t>
            </a:r>
            <a:r>
              <a:rPr lang="en-US" altLang="zh-CN" sz="1400" baseline="30000" dirty="0">
                <a:cs typeface="+mn-ea"/>
                <a:sym typeface="+mn-lt"/>
              </a:rPr>
              <a:t>3</a:t>
            </a:r>
            <a:endParaRPr lang="zh-CN" altLang="en-US" sz="1400" baseline="30000" dirty="0">
              <a:cs typeface="+mn-ea"/>
              <a:sym typeface="+mn-lt"/>
            </a:endParaRPr>
          </a:p>
        </p:txBody>
      </p:sp>
      <p:sp>
        <p:nvSpPr>
          <p:cNvPr id="25" name="文本框 24">
            <a:extLst>
              <a:ext uri="{FF2B5EF4-FFF2-40B4-BE49-F238E27FC236}">
                <a16:creationId xmlns:a16="http://schemas.microsoft.com/office/drawing/2014/main" xmlns="" id="{355E5348-7C51-877D-6BBF-3DA64E82EC9A}"/>
              </a:ext>
            </a:extLst>
          </p:cNvPr>
          <p:cNvSpPr txBox="1"/>
          <p:nvPr/>
        </p:nvSpPr>
        <p:spPr>
          <a:xfrm>
            <a:off x="8890145" y="1240799"/>
            <a:ext cx="2479789" cy="692104"/>
          </a:xfrm>
          <a:prstGeom prst="roundRect">
            <a:avLst/>
          </a:prstGeom>
          <a:solidFill>
            <a:schemeClr val="accent2">
              <a:lumMod val="20000"/>
              <a:lumOff val="80000"/>
              <a:alpha val="60000"/>
            </a:schemeClr>
          </a:solidFill>
        </p:spPr>
        <p:txBody>
          <a:bodyPr wrap="square" rtlCol="0">
            <a:spAutoFit/>
          </a:bodyPr>
          <a:lstStyle/>
          <a:p>
            <a:pPr algn="ctr">
              <a:lnSpc>
                <a:spcPct val="120000"/>
              </a:lnSpc>
              <a:spcBef>
                <a:spcPts val="300"/>
              </a:spcBef>
            </a:pPr>
            <a:r>
              <a:rPr lang="zh-CN" altLang="en-US" sz="1400" b="1" dirty="0">
                <a:solidFill>
                  <a:srgbClr val="C00000"/>
                </a:solidFill>
                <a:cs typeface="+mn-ea"/>
                <a:sym typeface="+mn-lt"/>
              </a:rPr>
              <a:t>国际</a:t>
            </a:r>
            <a:r>
              <a:rPr lang="zh-CN" altLang="en-US" sz="1400" b="1" dirty="0">
                <a:cs typeface="+mn-ea"/>
                <a:sym typeface="+mn-lt"/>
              </a:rPr>
              <a:t>高血压学会（</a:t>
            </a:r>
            <a:r>
              <a:rPr lang="en-US" altLang="zh-CN" sz="1400" b="1" dirty="0">
                <a:cs typeface="+mn-ea"/>
                <a:sym typeface="+mn-lt"/>
              </a:rPr>
              <a:t>ISH</a:t>
            </a:r>
            <a:r>
              <a:rPr lang="zh-CN" altLang="en-US" sz="1400" b="1" dirty="0">
                <a:cs typeface="+mn-ea"/>
                <a:sym typeface="+mn-lt"/>
              </a:rPr>
              <a:t>）</a:t>
            </a:r>
            <a:endParaRPr lang="en-US" altLang="zh-CN" sz="1400" b="1" dirty="0">
              <a:cs typeface="+mn-ea"/>
              <a:sym typeface="+mn-lt"/>
            </a:endParaRPr>
          </a:p>
          <a:p>
            <a:pPr algn="ctr">
              <a:lnSpc>
                <a:spcPct val="120000"/>
              </a:lnSpc>
              <a:spcBef>
                <a:spcPts val="300"/>
              </a:spcBef>
            </a:pPr>
            <a:r>
              <a:rPr lang="en-US" altLang="zh-CN" sz="1400" b="1" dirty="0">
                <a:cs typeface="+mn-ea"/>
                <a:sym typeface="+mn-lt"/>
              </a:rPr>
              <a:t>《</a:t>
            </a:r>
            <a:r>
              <a:rPr lang="zh-CN" altLang="en-US" sz="1400" b="1" dirty="0">
                <a:cs typeface="+mn-ea"/>
                <a:sym typeface="+mn-lt"/>
              </a:rPr>
              <a:t>全球高血压实践指南</a:t>
            </a:r>
            <a:r>
              <a:rPr lang="en-US" altLang="zh-CN" sz="1400" b="1" dirty="0">
                <a:cs typeface="+mn-ea"/>
                <a:sym typeface="+mn-lt"/>
              </a:rPr>
              <a:t>》 </a:t>
            </a:r>
            <a:r>
              <a:rPr lang="en-US" altLang="zh-CN" sz="1400" baseline="30000" dirty="0">
                <a:cs typeface="+mn-ea"/>
                <a:sym typeface="+mn-lt"/>
              </a:rPr>
              <a:t>4</a:t>
            </a:r>
            <a:endParaRPr lang="zh-CN" altLang="en-US" sz="1400" baseline="30000" dirty="0">
              <a:cs typeface="+mn-ea"/>
              <a:sym typeface="+mn-lt"/>
            </a:endParaRPr>
          </a:p>
        </p:txBody>
      </p:sp>
      <p:sp>
        <p:nvSpPr>
          <p:cNvPr id="26" name="Text2">
            <a:extLst>
              <a:ext uri="{FF2B5EF4-FFF2-40B4-BE49-F238E27FC236}">
                <a16:creationId xmlns:a16="http://schemas.microsoft.com/office/drawing/2014/main" xmlns="" id="{D82CD716-8583-6611-A3F8-ECC89E27C91B}"/>
              </a:ext>
            </a:extLst>
          </p:cNvPr>
          <p:cNvSpPr txBox="1">
            <a:spLocks/>
          </p:cNvSpPr>
          <p:nvPr/>
        </p:nvSpPr>
        <p:spPr>
          <a:xfrm flipH="1">
            <a:off x="770293" y="2670560"/>
            <a:ext cx="2610922" cy="516423"/>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对血压≥</a:t>
            </a:r>
            <a:r>
              <a:rPr lang="en-US" altLang="zh-CN" sz="1200" dirty="0"/>
              <a:t>140/90 mmHg</a:t>
            </a:r>
            <a:r>
              <a:rPr lang="zh-CN" altLang="en-US" sz="1200" dirty="0"/>
              <a:t>的患者，也可起始小剂量联合治疗</a:t>
            </a:r>
          </a:p>
        </p:txBody>
      </p:sp>
      <p:sp>
        <p:nvSpPr>
          <p:cNvPr id="27" name="Text2">
            <a:extLst>
              <a:ext uri="{FF2B5EF4-FFF2-40B4-BE49-F238E27FC236}">
                <a16:creationId xmlns:a16="http://schemas.microsoft.com/office/drawing/2014/main" xmlns="" id="{508D0D09-68A0-03F2-842C-1639E6E98042}"/>
              </a:ext>
            </a:extLst>
          </p:cNvPr>
          <p:cNvSpPr txBox="1">
            <a:spLocks/>
          </p:cNvSpPr>
          <p:nvPr/>
        </p:nvSpPr>
        <p:spPr>
          <a:xfrm flipH="1">
            <a:off x="3434715" y="2676548"/>
            <a:ext cx="2610923" cy="516423"/>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在任何步骤均应优选单片复方制剂（</a:t>
            </a:r>
            <a:r>
              <a:rPr lang="en-US" altLang="zh-CN" sz="1200" dirty="0"/>
              <a:t>SPC</a:t>
            </a:r>
            <a:r>
              <a:rPr lang="zh-CN" altLang="en-US" sz="1200" dirty="0"/>
              <a:t>）用于降压治疗</a:t>
            </a:r>
          </a:p>
        </p:txBody>
      </p:sp>
      <p:sp>
        <p:nvSpPr>
          <p:cNvPr id="28" name="Text2">
            <a:extLst>
              <a:ext uri="{FF2B5EF4-FFF2-40B4-BE49-F238E27FC236}">
                <a16:creationId xmlns:a16="http://schemas.microsoft.com/office/drawing/2014/main" xmlns="" id="{C1581C17-C12A-B1A3-18CF-F429D0F75424}"/>
              </a:ext>
            </a:extLst>
          </p:cNvPr>
          <p:cNvSpPr txBox="1">
            <a:spLocks/>
          </p:cNvSpPr>
          <p:nvPr/>
        </p:nvSpPr>
        <p:spPr>
          <a:xfrm flipH="1">
            <a:off x="6125678" y="2670560"/>
            <a:ext cx="2610923" cy="516423"/>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建议初始联合治疗，优选</a:t>
            </a:r>
            <a:r>
              <a:rPr lang="en-US" altLang="zh-CN" sz="1200" dirty="0"/>
              <a:t>SPC</a:t>
            </a:r>
            <a:r>
              <a:rPr lang="zh-CN" altLang="en-US" sz="1200" dirty="0"/>
              <a:t>（以提高依从性和用药持久性）</a:t>
            </a:r>
          </a:p>
        </p:txBody>
      </p:sp>
      <p:sp>
        <p:nvSpPr>
          <p:cNvPr id="32" name="Text2">
            <a:extLst>
              <a:ext uri="{FF2B5EF4-FFF2-40B4-BE49-F238E27FC236}">
                <a16:creationId xmlns:a16="http://schemas.microsoft.com/office/drawing/2014/main" xmlns="" id="{7F5B3F68-DB38-7466-9715-B2435C9214E3}"/>
              </a:ext>
            </a:extLst>
          </p:cNvPr>
          <p:cNvSpPr txBox="1">
            <a:spLocks/>
          </p:cNvSpPr>
          <p:nvPr/>
        </p:nvSpPr>
        <p:spPr>
          <a:xfrm flipH="1">
            <a:off x="8890145" y="2671094"/>
            <a:ext cx="2435432" cy="516423"/>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理想方案为使用</a:t>
            </a:r>
            <a:r>
              <a:rPr lang="en-US" altLang="zh-CN" sz="1200" dirty="0"/>
              <a:t>SPC</a:t>
            </a:r>
            <a:r>
              <a:rPr lang="zh-CN" altLang="en-US" sz="1200" dirty="0"/>
              <a:t>，只推荐以</a:t>
            </a:r>
            <a:r>
              <a:rPr lang="en-US" altLang="zh-CN" sz="1200" dirty="0"/>
              <a:t>A+C</a:t>
            </a:r>
            <a:r>
              <a:rPr lang="zh-CN" altLang="en-US" sz="1200" dirty="0"/>
              <a:t>为基础的四步治疗方案</a:t>
            </a:r>
          </a:p>
        </p:txBody>
      </p:sp>
      <p:sp>
        <p:nvSpPr>
          <p:cNvPr id="33" name="文本框 32">
            <a:extLst>
              <a:ext uri="{FF2B5EF4-FFF2-40B4-BE49-F238E27FC236}">
                <a16:creationId xmlns:a16="http://schemas.microsoft.com/office/drawing/2014/main" xmlns="" id="{CCDCF810-4E15-7A14-488A-ADB1F1EC6D39}"/>
              </a:ext>
            </a:extLst>
          </p:cNvPr>
          <p:cNvSpPr txBox="1"/>
          <p:nvPr/>
        </p:nvSpPr>
        <p:spPr>
          <a:xfrm>
            <a:off x="20058" y="6509950"/>
            <a:ext cx="11999222" cy="323165"/>
          </a:xfrm>
          <a:prstGeom prst="rect">
            <a:avLst/>
          </a:prstGeom>
          <a:noFill/>
        </p:spPr>
        <p:txBody>
          <a:bodyPr wrap="square" rtlCol="0">
            <a:spAutoFit/>
          </a:bodyPr>
          <a:lstStyle/>
          <a:p>
            <a:r>
              <a:rPr lang="en-US" altLang="zh-CN" sz="700" dirty="0"/>
              <a:t>1.</a:t>
            </a:r>
            <a:r>
              <a:rPr lang="zh-CN" altLang="en-US" sz="700" dirty="0"/>
              <a:t>中国高血压防治指南修订委员会</a:t>
            </a:r>
            <a:r>
              <a:rPr lang="en-US" altLang="zh-CN" sz="700" dirty="0"/>
              <a:t>, </a:t>
            </a:r>
            <a:r>
              <a:rPr lang="zh-CN" altLang="en-US" sz="700" dirty="0"/>
              <a:t>等</a:t>
            </a:r>
            <a:r>
              <a:rPr lang="en-US" altLang="zh-CN" sz="700" dirty="0"/>
              <a:t>. </a:t>
            </a:r>
            <a:r>
              <a:rPr lang="zh-CN" altLang="en-US" sz="700" dirty="0"/>
              <a:t>中国高血压防治指南</a:t>
            </a:r>
            <a:r>
              <a:rPr lang="en-US" altLang="zh-CN" sz="700" dirty="0"/>
              <a:t>(2024</a:t>
            </a:r>
            <a:r>
              <a:rPr lang="zh-CN" altLang="en-US" sz="700" dirty="0"/>
              <a:t>年修订版</a:t>
            </a:r>
            <a:r>
              <a:rPr lang="en-US" altLang="zh-CN" sz="700" dirty="0"/>
              <a:t>). </a:t>
            </a:r>
            <a:r>
              <a:rPr lang="zh-CN" altLang="en-US" sz="700" dirty="0"/>
              <a:t>中华高血压杂志</a:t>
            </a:r>
            <a:r>
              <a:rPr lang="en-US" altLang="zh-CN" sz="700" dirty="0"/>
              <a:t>(</a:t>
            </a:r>
            <a:r>
              <a:rPr lang="zh-CN" altLang="en-US" sz="700" dirty="0"/>
              <a:t>中英文</a:t>
            </a:r>
            <a:r>
              <a:rPr lang="en-US" altLang="zh-CN" sz="700" dirty="0"/>
              <a:t>). 2024, 32(7):603-700</a:t>
            </a:r>
            <a:r>
              <a:rPr lang="zh-CN" altLang="en-US" sz="700" dirty="0"/>
              <a:t>；</a:t>
            </a:r>
            <a:r>
              <a:rPr lang="en-US" altLang="zh-CN" sz="700" dirty="0"/>
              <a:t>2. 2024 European Society of Hypertension clinical practice guidelines for the management of arterial hypertension. Eur J Intern Med. 2024 Aug:126:1-15</a:t>
            </a:r>
            <a:r>
              <a:rPr lang="zh-CN" altLang="en-US" sz="700" dirty="0"/>
              <a:t>； </a:t>
            </a:r>
            <a:endParaRPr lang="en-US" altLang="zh-CN" sz="700" dirty="0"/>
          </a:p>
          <a:p>
            <a:r>
              <a:rPr lang="en-US" altLang="zh-CN" sz="700" dirty="0"/>
              <a:t>3. World Health Organization. Guideline for the pharmacological treatment of hypertension in adults. 2021</a:t>
            </a:r>
            <a:r>
              <a:rPr lang="zh-CN" altLang="en-US" sz="700" dirty="0"/>
              <a:t>；</a:t>
            </a:r>
            <a:r>
              <a:rPr lang="en-US" altLang="zh-CN" sz="700" dirty="0"/>
              <a:t> 4. Thomas Unger, et al. 2020 International Society of Hypertension Global Hypertension Practice Guidelines. Hypertension. 2020 Jun;75(6):1334-1357</a:t>
            </a:r>
            <a:r>
              <a:rPr lang="zh-CN" altLang="en-US" sz="700" dirty="0"/>
              <a:t>；</a:t>
            </a:r>
            <a:r>
              <a:rPr lang="en-US" altLang="zh-CN" sz="700" dirty="0"/>
              <a:t>5.</a:t>
            </a:r>
            <a:r>
              <a:rPr lang="en-US" altLang="zh-CN" sz="800" dirty="0"/>
              <a:t> BJHM-AMST-303,</a:t>
            </a:r>
            <a:r>
              <a:rPr lang="zh-CN" altLang="en-US" sz="800" dirty="0"/>
              <a:t> </a:t>
            </a:r>
            <a:r>
              <a:rPr lang="en-US" altLang="zh-CN" sz="800" dirty="0"/>
              <a:t>date</a:t>
            </a:r>
            <a:r>
              <a:rPr lang="zh-CN" altLang="en-US" sz="800" dirty="0"/>
              <a:t> </a:t>
            </a:r>
            <a:r>
              <a:rPr lang="en-US" altLang="zh-CN" sz="800" dirty="0"/>
              <a:t>on</a:t>
            </a:r>
            <a:r>
              <a:rPr lang="zh-CN" altLang="en-US" sz="800" dirty="0"/>
              <a:t> </a:t>
            </a:r>
            <a:r>
              <a:rPr lang="en-US" altLang="zh-CN" sz="800" dirty="0"/>
              <a:t>file </a:t>
            </a:r>
            <a:endParaRPr lang="en-US" altLang="zh-CN" sz="700" dirty="0"/>
          </a:p>
        </p:txBody>
      </p:sp>
    </p:spTree>
    <p:extLst>
      <p:ext uri="{BB962C8B-B14F-4D97-AF65-F5344CB8AC3E}">
        <p14:creationId xmlns:p14="http://schemas.microsoft.com/office/powerpoint/2010/main" val="93886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9134E0A-0699-4397-9CDA-D354C23D2F1E}"/>
              </a:ext>
            </a:extLst>
          </p:cNvPr>
          <p:cNvSpPr>
            <a:spLocks noGrp="1"/>
          </p:cNvSpPr>
          <p:nvPr>
            <p:ph type="title"/>
          </p:nvPr>
        </p:nvSpPr>
        <p:spPr/>
        <p:txBody>
          <a:bodyPr>
            <a:normAutofit fontScale="90000"/>
          </a:bodyPr>
          <a:lstStyle/>
          <a:p>
            <a:r>
              <a:rPr lang="zh-CN" altLang="en-US" dirty="0"/>
              <a:t>对于单药治疗不达标高血压患者，</a:t>
            </a:r>
            <a:br>
              <a:rPr lang="zh-CN" altLang="en-US" dirty="0"/>
            </a:br>
            <a:r>
              <a:rPr lang="zh-CN" altLang="en-US" dirty="0">
                <a:ln>
                  <a:solidFill>
                    <a:srgbClr val="C00000"/>
                  </a:solidFill>
                </a:ln>
                <a:solidFill>
                  <a:srgbClr val="C00000"/>
                </a:solidFill>
              </a:rPr>
              <a:t>换用</a:t>
            </a:r>
            <a:r>
              <a:rPr lang="zh-CN" altLang="en-US" dirty="0"/>
              <a:t>氨氯地平氯沙坦钾片</a:t>
            </a:r>
            <a:r>
              <a:rPr lang="zh-CN" altLang="en-US" dirty="0">
                <a:ln>
                  <a:solidFill>
                    <a:srgbClr val="C00000"/>
                  </a:solidFill>
                </a:ln>
                <a:solidFill>
                  <a:srgbClr val="C00000"/>
                </a:solidFill>
              </a:rPr>
              <a:t>进一步降低血压</a:t>
            </a:r>
            <a:r>
              <a:rPr lang="zh-CN" altLang="en-US" dirty="0"/>
              <a:t>，</a:t>
            </a:r>
            <a:r>
              <a:rPr lang="zh-CN" altLang="en-US" dirty="0">
                <a:ln>
                  <a:solidFill>
                    <a:srgbClr val="C00000"/>
                  </a:solidFill>
                </a:ln>
                <a:solidFill>
                  <a:srgbClr val="C00000"/>
                </a:solidFill>
              </a:rPr>
              <a:t>显著提高血压达标率</a:t>
            </a:r>
          </a:p>
        </p:txBody>
      </p:sp>
      <p:sp>
        <p:nvSpPr>
          <p:cNvPr id="4" name="灯片编号占位符 3">
            <a:extLst>
              <a:ext uri="{FF2B5EF4-FFF2-40B4-BE49-F238E27FC236}">
                <a16:creationId xmlns:a16="http://schemas.microsoft.com/office/drawing/2014/main" xmlns="" id="{174D6E61-09CB-4D04-827D-690CA5DE6E3B}"/>
              </a:ext>
            </a:extLst>
          </p:cNvPr>
          <p:cNvSpPr>
            <a:spLocks noGrp="1"/>
          </p:cNvSpPr>
          <p:nvPr>
            <p:ph type="sldNum" sz="quarter" idx="12"/>
          </p:nvPr>
        </p:nvSpPr>
        <p:spPr/>
        <p:txBody>
          <a:bodyPr/>
          <a:lstStyle/>
          <a:p>
            <a:fld id="{A80F6EE2-7C4A-4B61-8A1E-EC4F866B1EEC}" type="slidenum">
              <a:rPr lang="zh-CN" altLang="en-US" smtClean="0"/>
              <a:t>5</a:t>
            </a:fld>
            <a:endParaRPr lang="zh-CN" altLang="en-US"/>
          </a:p>
        </p:txBody>
      </p:sp>
      <p:sp>
        <p:nvSpPr>
          <p:cNvPr id="54" name="文本框 53">
            <a:extLst>
              <a:ext uri="{FF2B5EF4-FFF2-40B4-BE49-F238E27FC236}">
                <a16:creationId xmlns:a16="http://schemas.microsoft.com/office/drawing/2014/main" xmlns="" id="{A863F25F-5D1A-4B01-A8F7-8D12C2CC2FF0}"/>
              </a:ext>
            </a:extLst>
          </p:cNvPr>
          <p:cNvSpPr txBox="1"/>
          <p:nvPr/>
        </p:nvSpPr>
        <p:spPr>
          <a:xfrm>
            <a:off x="25602" y="6574683"/>
            <a:ext cx="10601980" cy="230832"/>
          </a:xfrm>
          <a:prstGeom prst="rect">
            <a:avLst/>
          </a:prstGeom>
          <a:noFill/>
        </p:spPr>
        <p:txBody>
          <a:bodyPr wrap="square" rtlCol="0">
            <a:spAutoFit/>
          </a:bodyPr>
          <a:lstStyle/>
          <a:p>
            <a:r>
              <a:rPr lang="en-US" altLang="zh-CN" sz="900" dirty="0"/>
              <a:t>1. BJHM-AMST-302, date on file </a:t>
            </a:r>
            <a:r>
              <a:rPr lang="zh-CN" altLang="en-US" sz="900" dirty="0"/>
              <a:t>； </a:t>
            </a:r>
            <a:r>
              <a:rPr lang="en-US" altLang="zh-CN" sz="900" dirty="0"/>
              <a:t>2. Seok-Min Kang, et al. Clin </a:t>
            </a:r>
            <a:r>
              <a:rPr lang="en-US" altLang="zh-CN" sz="900" dirty="0" err="1"/>
              <a:t>Ther</a:t>
            </a:r>
            <a:r>
              <a:rPr lang="en-US" altLang="zh-CN" sz="900" dirty="0"/>
              <a:t>. 2011 Dec;33(12):1953-63 </a:t>
            </a:r>
          </a:p>
        </p:txBody>
      </p:sp>
      <p:grpSp>
        <p:nvGrpSpPr>
          <p:cNvPr id="36" name="组合 35">
            <a:extLst>
              <a:ext uri="{FF2B5EF4-FFF2-40B4-BE49-F238E27FC236}">
                <a16:creationId xmlns:a16="http://schemas.microsoft.com/office/drawing/2014/main" xmlns="" id="{B023D2E7-BF25-47C3-A38B-9422DA0D789B}"/>
              </a:ext>
            </a:extLst>
          </p:cNvPr>
          <p:cNvGrpSpPr/>
          <p:nvPr/>
        </p:nvGrpSpPr>
        <p:grpSpPr>
          <a:xfrm>
            <a:off x="310345" y="2303407"/>
            <a:ext cx="5326561" cy="3447606"/>
            <a:chOff x="426285" y="2295141"/>
            <a:chExt cx="5326561" cy="3447606"/>
          </a:xfrm>
        </p:grpSpPr>
        <p:graphicFrame>
          <p:nvGraphicFramePr>
            <p:cNvPr id="45" name="图表 44">
              <a:extLst>
                <a:ext uri="{FF2B5EF4-FFF2-40B4-BE49-F238E27FC236}">
                  <a16:creationId xmlns:a16="http://schemas.microsoft.com/office/drawing/2014/main" xmlns="" id="{FEEEDC67-1860-46D7-A75C-847B2A913A0B}"/>
                </a:ext>
              </a:extLst>
            </p:cNvPr>
            <p:cNvGraphicFramePr/>
            <p:nvPr/>
          </p:nvGraphicFramePr>
          <p:xfrm>
            <a:off x="714649" y="2295480"/>
            <a:ext cx="3207111" cy="3363640"/>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a:extLst>
                <a:ext uri="{FF2B5EF4-FFF2-40B4-BE49-F238E27FC236}">
                  <a16:creationId xmlns:a16="http://schemas.microsoft.com/office/drawing/2014/main" xmlns="" id="{7A455F10-B7CE-4540-B531-8AC4F98C082B}"/>
                </a:ext>
              </a:extLst>
            </p:cNvPr>
            <p:cNvSpPr txBox="1"/>
            <p:nvPr/>
          </p:nvSpPr>
          <p:spPr>
            <a:xfrm rot="16200000">
              <a:off x="-1054798" y="3953887"/>
              <a:ext cx="3269943" cy="307777"/>
            </a:xfrm>
            <a:prstGeom prst="rect">
              <a:avLst/>
            </a:prstGeom>
            <a:noFill/>
          </p:spPr>
          <p:txBody>
            <a:bodyPr wrap="square" rtlCol="0">
              <a:spAutoFit/>
            </a:bodyPr>
            <a:lstStyle/>
            <a:p>
              <a:pPr algn="ctr"/>
              <a:r>
                <a:rPr lang="zh-CN" altLang="en-US" sz="1400" dirty="0"/>
                <a:t>与基线相比，血压下降值</a:t>
              </a:r>
              <a:r>
                <a:rPr lang="en-US" altLang="zh-CN" sz="1400" dirty="0"/>
                <a:t>(mmHg)</a:t>
              </a:r>
              <a:endParaRPr lang="zh-CN" altLang="en-US" sz="1400" dirty="0"/>
            </a:p>
          </p:txBody>
        </p:sp>
        <p:grpSp>
          <p:nvGrpSpPr>
            <p:cNvPr id="22" name="组合 21">
              <a:extLst>
                <a:ext uri="{FF2B5EF4-FFF2-40B4-BE49-F238E27FC236}">
                  <a16:creationId xmlns:a16="http://schemas.microsoft.com/office/drawing/2014/main" xmlns="" id="{5DE0AB59-B115-4606-81D4-690C983D5A81}"/>
                </a:ext>
              </a:extLst>
            </p:cNvPr>
            <p:cNvGrpSpPr/>
            <p:nvPr/>
          </p:nvGrpSpPr>
          <p:grpSpPr>
            <a:xfrm>
              <a:off x="3868767" y="2295141"/>
              <a:ext cx="1884079" cy="1620000"/>
              <a:chOff x="3984517" y="2113018"/>
              <a:chExt cx="1884079" cy="1620000"/>
            </a:xfrm>
          </p:grpSpPr>
          <p:sp>
            <p:nvSpPr>
              <p:cNvPr id="64" name="Oval 114">
                <a:extLst>
                  <a:ext uri="{FF2B5EF4-FFF2-40B4-BE49-F238E27FC236}">
                    <a16:creationId xmlns:a16="http://schemas.microsoft.com/office/drawing/2014/main" xmlns="" id="{1AFEF80D-4DBE-40AC-870A-1C2C1414CB9D}"/>
                  </a:ext>
                </a:extLst>
              </p:cNvPr>
              <p:cNvSpPr>
                <a:spLocks noChangeAspect="1"/>
              </p:cNvSpPr>
              <p:nvPr/>
            </p:nvSpPr>
            <p:spPr>
              <a:xfrm>
                <a:off x="4116556" y="2113018"/>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îṡlïdé">
                <a:extLst>
                  <a:ext uri="{FF2B5EF4-FFF2-40B4-BE49-F238E27FC236}">
                    <a16:creationId xmlns:a16="http://schemas.microsoft.com/office/drawing/2014/main" xmlns="" id="{3ADA1E3F-696B-4E10-90C0-7878100CFE3E}"/>
                  </a:ext>
                </a:extLst>
              </p:cNvPr>
              <p:cNvSpPr txBox="1"/>
              <p:nvPr/>
            </p:nvSpPr>
            <p:spPr>
              <a:xfrm>
                <a:off x="3984517" y="2437404"/>
                <a:ext cx="1884079" cy="971228"/>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800" dirty="0">
                    <a:solidFill>
                      <a:srgbClr val="002060"/>
                    </a:solidFill>
                    <a:effectLst/>
                  </a:rPr>
                  <a:t>血压达标率</a:t>
                </a:r>
                <a:r>
                  <a:rPr lang="en-US" altLang="zh-CN" sz="1800" dirty="0">
                    <a:solidFill>
                      <a:srgbClr val="002060"/>
                    </a:solidFill>
                    <a:effectLst/>
                  </a:rPr>
                  <a:t>*</a:t>
                </a:r>
              </a:p>
              <a:p>
                <a:pPr algn="ctr">
                  <a:lnSpc>
                    <a:spcPct val="120000"/>
                  </a:lnSpc>
                  <a:spcBef>
                    <a:spcPts val="600"/>
                  </a:spcBef>
                </a:pPr>
                <a:r>
                  <a:rPr lang="en-US" altLang="zh-CN" sz="2800" dirty="0">
                    <a:solidFill>
                      <a:srgbClr val="C00000"/>
                    </a:solidFill>
                    <a:effectLst/>
                  </a:rPr>
                  <a:t>52.8</a:t>
                </a:r>
                <a:r>
                  <a:rPr lang="en-US" altLang="zh-CN" sz="2000" dirty="0">
                    <a:solidFill>
                      <a:srgbClr val="002060"/>
                    </a:solidFill>
                    <a:effectLst/>
                  </a:rPr>
                  <a:t>%</a:t>
                </a:r>
                <a:endParaRPr lang="zh-CN" altLang="en-US" sz="1800" dirty="0">
                  <a:solidFill>
                    <a:srgbClr val="002060"/>
                  </a:solidFill>
                  <a:effectLst/>
                </a:endParaRPr>
              </a:p>
            </p:txBody>
          </p:sp>
        </p:grpSp>
      </p:grpSp>
      <p:grpSp>
        <p:nvGrpSpPr>
          <p:cNvPr id="37" name="组合 36">
            <a:extLst>
              <a:ext uri="{FF2B5EF4-FFF2-40B4-BE49-F238E27FC236}">
                <a16:creationId xmlns:a16="http://schemas.microsoft.com/office/drawing/2014/main" xmlns="" id="{E2CB8F16-2332-4768-82C6-988886B720A2}"/>
              </a:ext>
            </a:extLst>
          </p:cNvPr>
          <p:cNvGrpSpPr/>
          <p:nvPr/>
        </p:nvGrpSpPr>
        <p:grpSpPr>
          <a:xfrm>
            <a:off x="6330613" y="2303407"/>
            <a:ext cx="5321100" cy="3447606"/>
            <a:chOff x="6350000" y="2295141"/>
            <a:chExt cx="5321100" cy="3447606"/>
          </a:xfrm>
        </p:grpSpPr>
        <p:graphicFrame>
          <p:nvGraphicFramePr>
            <p:cNvPr id="47" name="图表 46">
              <a:extLst>
                <a:ext uri="{FF2B5EF4-FFF2-40B4-BE49-F238E27FC236}">
                  <a16:creationId xmlns:a16="http://schemas.microsoft.com/office/drawing/2014/main" xmlns="" id="{098A3396-BD36-45E1-A8B9-EB0EF3BD582C}"/>
                </a:ext>
              </a:extLst>
            </p:cNvPr>
            <p:cNvGraphicFramePr/>
            <p:nvPr/>
          </p:nvGraphicFramePr>
          <p:xfrm>
            <a:off x="6638364" y="2295480"/>
            <a:ext cx="3207111" cy="3363640"/>
          </p:xfrm>
          <a:graphic>
            <a:graphicData uri="http://schemas.openxmlformats.org/drawingml/2006/chart">
              <c:chart xmlns:c="http://schemas.openxmlformats.org/drawingml/2006/chart" xmlns:r="http://schemas.openxmlformats.org/officeDocument/2006/relationships" r:id="rId3"/>
            </a:graphicData>
          </a:graphic>
        </p:graphicFrame>
        <p:sp>
          <p:nvSpPr>
            <p:cNvPr id="53" name="文本框 52">
              <a:extLst>
                <a:ext uri="{FF2B5EF4-FFF2-40B4-BE49-F238E27FC236}">
                  <a16:creationId xmlns:a16="http://schemas.microsoft.com/office/drawing/2014/main" xmlns="" id="{1AE18BA9-41F2-4626-8CE5-DAC44610392E}"/>
                </a:ext>
              </a:extLst>
            </p:cNvPr>
            <p:cNvSpPr txBox="1"/>
            <p:nvPr/>
          </p:nvSpPr>
          <p:spPr>
            <a:xfrm rot="16200000">
              <a:off x="4868917" y="3953887"/>
              <a:ext cx="3269943" cy="307777"/>
            </a:xfrm>
            <a:prstGeom prst="rect">
              <a:avLst/>
            </a:prstGeom>
            <a:noFill/>
          </p:spPr>
          <p:txBody>
            <a:bodyPr wrap="square" rtlCol="0">
              <a:spAutoFit/>
            </a:bodyPr>
            <a:lstStyle/>
            <a:p>
              <a:pPr algn="ctr"/>
              <a:r>
                <a:rPr lang="zh-CN" altLang="en-US" sz="1400" dirty="0"/>
                <a:t>与基线相比，血压下降值</a:t>
              </a:r>
              <a:r>
                <a:rPr lang="en-US" altLang="zh-CN" sz="1400" dirty="0"/>
                <a:t>(mmHg)</a:t>
              </a:r>
              <a:endParaRPr lang="zh-CN" altLang="en-US" sz="1400" dirty="0"/>
            </a:p>
          </p:txBody>
        </p:sp>
        <p:grpSp>
          <p:nvGrpSpPr>
            <p:cNvPr id="27" name="组合 26">
              <a:extLst>
                <a:ext uri="{FF2B5EF4-FFF2-40B4-BE49-F238E27FC236}">
                  <a16:creationId xmlns:a16="http://schemas.microsoft.com/office/drawing/2014/main" xmlns="" id="{5A3A7204-93E5-4A2B-8BB1-E7AA4BA4E849}"/>
                </a:ext>
              </a:extLst>
            </p:cNvPr>
            <p:cNvGrpSpPr/>
            <p:nvPr/>
          </p:nvGrpSpPr>
          <p:grpSpPr>
            <a:xfrm>
              <a:off x="9787021" y="2295141"/>
              <a:ext cx="1884079" cy="1620000"/>
              <a:chOff x="9920479" y="2148417"/>
              <a:chExt cx="1884079" cy="1620000"/>
            </a:xfrm>
          </p:grpSpPr>
          <p:sp>
            <p:nvSpPr>
              <p:cNvPr id="65" name="Oval 114">
                <a:extLst>
                  <a:ext uri="{FF2B5EF4-FFF2-40B4-BE49-F238E27FC236}">
                    <a16:creationId xmlns:a16="http://schemas.microsoft.com/office/drawing/2014/main" xmlns="" id="{3BE8B86D-9F45-4C4A-B4B3-D054AEE3BBAB}"/>
                  </a:ext>
                </a:extLst>
              </p:cNvPr>
              <p:cNvSpPr>
                <a:spLocks noChangeAspect="1"/>
              </p:cNvSpPr>
              <p:nvPr/>
            </p:nvSpPr>
            <p:spPr>
              <a:xfrm>
                <a:off x="10052518" y="2148417"/>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îṡlïdé">
                <a:extLst>
                  <a:ext uri="{FF2B5EF4-FFF2-40B4-BE49-F238E27FC236}">
                    <a16:creationId xmlns:a16="http://schemas.microsoft.com/office/drawing/2014/main" xmlns="" id="{795CE7BF-C65A-4AEB-A491-65E6B6A66FCB}"/>
                  </a:ext>
                </a:extLst>
              </p:cNvPr>
              <p:cNvSpPr txBox="1"/>
              <p:nvPr/>
            </p:nvSpPr>
            <p:spPr>
              <a:xfrm>
                <a:off x="9920479" y="2472803"/>
                <a:ext cx="1884079" cy="971228"/>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800" dirty="0">
                    <a:solidFill>
                      <a:srgbClr val="002060"/>
                    </a:solidFill>
                    <a:effectLst/>
                  </a:rPr>
                  <a:t>血压达标率</a:t>
                </a:r>
                <a:r>
                  <a:rPr lang="en-US" altLang="zh-CN" sz="1800" dirty="0">
                    <a:solidFill>
                      <a:srgbClr val="002060"/>
                    </a:solidFill>
                    <a:effectLst/>
                  </a:rPr>
                  <a:t>*</a:t>
                </a:r>
              </a:p>
              <a:p>
                <a:pPr algn="ctr">
                  <a:lnSpc>
                    <a:spcPct val="120000"/>
                  </a:lnSpc>
                  <a:spcBef>
                    <a:spcPts val="600"/>
                  </a:spcBef>
                </a:pPr>
                <a:r>
                  <a:rPr lang="en-US" altLang="zh-CN" sz="2800" dirty="0">
                    <a:solidFill>
                      <a:srgbClr val="C00000"/>
                    </a:solidFill>
                    <a:effectLst/>
                  </a:rPr>
                  <a:t>89.1</a:t>
                </a:r>
                <a:r>
                  <a:rPr lang="en-US" altLang="zh-CN" sz="2000" dirty="0">
                    <a:solidFill>
                      <a:srgbClr val="002060"/>
                    </a:solidFill>
                    <a:effectLst/>
                  </a:rPr>
                  <a:t>%</a:t>
                </a:r>
                <a:endParaRPr lang="zh-CN" altLang="en-US" sz="1800" dirty="0">
                  <a:solidFill>
                    <a:srgbClr val="002060"/>
                  </a:solidFill>
                  <a:effectLst/>
                </a:endParaRPr>
              </a:p>
            </p:txBody>
          </p:sp>
        </p:grpSp>
      </p:grpSp>
      <p:grpSp>
        <p:nvGrpSpPr>
          <p:cNvPr id="21" name="组合 20">
            <a:extLst>
              <a:ext uri="{FF2B5EF4-FFF2-40B4-BE49-F238E27FC236}">
                <a16:creationId xmlns:a16="http://schemas.microsoft.com/office/drawing/2014/main" xmlns="" id="{389409CD-FBFD-4D2D-A893-D2591C0D8CA3}"/>
              </a:ext>
            </a:extLst>
          </p:cNvPr>
          <p:cNvGrpSpPr/>
          <p:nvPr/>
        </p:nvGrpSpPr>
        <p:grpSpPr>
          <a:xfrm>
            <a:off x="784673" y="1429723"/>
            <a:ext cx="4316947" cy="708591"/>
            <a:chOff x="548649" y="1344113"/>
            <a:chExt cx="4316947" cy="708591"/>
          </a:xfrm>
        </p:grpSpPr>
        <p:sp>
          <p:nvSpPr>
            <p:cNvPr id="20" name="矩形: 圆角 19">
              <a:extLst>
                <a:ext uri="{FF2B5EF4-FFF2-40B4-BE49-F238E27FC236}">
                  <a16:creationId xmlns:a16="http://schemas.microsoft.com/office/drawing/2014/main" xmlns="" id="{EF796096-9695-476E-A30A-2DDCE7464653}"/>
                </a:ext>
              </a:extLst>
            </p:cNvPr>
            <p:cNvSpPr/>
            <p:nvPr/>
          </p:nvSpPr>
          <p:spPr>
            <a:xfrm>
              <a:off x="548649" y="1344113"/>
              <a:ext cx="4316947" cy="708591"/>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30E0ACD7-FE6E-401C-AB91-38F959582039}"/>
                </a:ext>
              </a:extLst>
            </p:cNvPr>
            <p:cNvSpPr txBox="1"/>
            <p:nvPr/>
          </p:nvSpPr>
          <p:spPr>
            <a:xfrm>
              <a:off x="844032" y="1366394"/>
              <a:ext cx="3938983" cy="664028"/>
            </a:xfrm>
            <a:prstGeom prst="rect">
              <a:avLst/>
            </a:prstGeom>
            <a:noFill/>
          </p:spPr>
          <p:txBody>
            <a:bodyPr wrap="square" rtlCol="0">
              <a:spAutoFit/>
            </a:bodyPr>
            <a:lstStyle/>
            <a:p>
              <a:pPr algn="ctr">
                <a:lnSpc>
                  <a:spcPct val="120000"/>
                </a:lnSpc>
                <a:spcBef>
                  <a:spcPts val="600"/>
                </a:spcBef>
              </a:pPr>
              <a:r>
                <a:rPr lang="zh-CN" altLang="en-US" sz="1400" dirty="0"/>
                <a:t>氨氯地平</a:t>
              </a:r>
              <a:r>
                <a:rPr lang="en-US" altLang="zh-CN" sz="1400" dirty="0"/>
                <a:t>5mg</a:t>
              </a:r>
              <a:r>
                <a:rPr lang="zh-CN" altLang="en-US" sz="1400" dirty="0"/>
                <a:t>单药治疗</a:t>
              </a:r>
              <a:r>
                <a:rPr lang="en-US" altLang="zh-CN" sz="1400" dirty="0"/>
                <a:t>4</a:t>
              </a:r>
              <a:r>
                <a:rPr lang="zh-CN" altLang="en-US" sz="1400" dirty="0"/>
                <a:t>周，血压不达标者，</a:t>
              </a:r>
              <a:endParaRPr lang="en-US" altLang="zh-CN" sz="1400" dirty="0"/>
            </a:p>
            <a:p>
              <a:pPr algn="ctr">
                <a:lnSpc>
                  <a:spcPct val="120000"/>
                </a:lnSpc>
                <a:spcBef>
                  <a:spcPts val="600"/>
                </a:spcBef>
              </a:pPr>
              <a:r>
                <a:rPr lang="zh-CN" altLang="en-US" sz="1400" b="1" dirty="0">
                  <a:solidFill>
                    <a:srgbClr val="C00000"/>
                  </a:solidFill>
                </a:rPr>
                <a:t>换用</a:t>
              </a:r>
              <a:r>
                <a:rPr lang="zh-CN" altLang="en-US" sz="1400" b="1" dirty="0">
                  <a:solidFill>
                    <a:srgbClr val="002060"/>
                  </a:solidFill>
                </a:rPr>
                <a:t>氨氯地平氯沙坦钾片</a:t>
              </a:r>
              <a:r>
                <a:rPr lang="en-US" altLang="zh-CN" sz="1400" b="1" dirty="0">
                  <a:solidFill>
                    <a:srgbClr val="002060"/>
                  </a:solidFill>
                </a:rPr>
                <a:t>5/50mg</a:t>
              </a:r>
              <a:r>
                <a:rPr lang="zh-CN" altLang="en-US" sz="1400" b="1" dirty="0">
                  <a:solidFill>
                    <a:srgbClr val="002060"/>
                  </a:solidFill>
                </a:rPr>
                <a:t>，治疗</a:t>
              </a:r>
              <a:r>
                <a:rPr lang="en-US" altLang="zh-CN" sz="1400" b="1" dirty="0">
                  <a:solidFill>
                    <a:srgbClr val="002060"/>
                  </a:solidFill>
                </a:rPr>
                <a:t>8</a:t>
              </a:r>
              <a:r>
                <a:rPr lang="zh-CN" altLang="en-US" sz="1400" b="1" dirty="0">
                  <a:solidFill>
                    <a:srgbClr val="002060"/>
                  </a:solidFill>
                </a:rPr>
                <a:t>周</a:t>
              </a:r>
            </a:p>
          </p:txBody>
        </p:sp>
      </p:grpSp>
      <p:grpSp>
        <p:nvGrpSpPr>
          <p:cNvPr id="66" name="组合 65">
            <a:extLst>
              <a:ext uri="{FF2B5EF4-FFF2-40B4-BE49-F238E27FC236}">
                <a16:creationId xmlns:a16="http://schemas.microsoft.com/office/drawing/2014/main" xmlns="" id="{6C0C1D56-92A8-4C72-A867-09BF65EBF7EF}"/>
              </a:ext>
            </a:extLst>
          </p:cNvPr>
          <p:cNvGrpSpPr/>
          <p:nvPr/>
        </p:nvGrpSpPr>
        <p:grpSpPr>
          <a:xfrm>
            <a:off x="6806486" y="1429723"/>
            <a:ext cx="4316947" cy="708591"/>
            <a:chOff x="548649" y="1344113"/>
            <a:chExt cx="4316947" cy="708591"/>
          </a:xfrm>
        </p:grpSpPr>
        <p:sp>
          <p:nvSpPr>
            <p:cNvPr id="67" name="矩形: 圆角 66">
              <a:extLst>
                <a:ext uri="{FF2B5EF4-FFF2-40B4-BE49-F238E27FC236}">
                  <a16:creationId xmlns:a16="http://schemas.microsoft.com/office/drawing/2014/main" xmlns="" id="{FB1FFD80-CBDF-46C4-AED6-DF59FB4B3151}"/>
                </a:ext>
              </a:extLst>
            </p:cNvPr>
            <p:cNvSpPr/>
            <p:nvPr/>
          </p:nvSpPr>
          <p:spPr>
            <a:xfrm>
              <a:off x="548649" y="1344113"/>
              <a:ext cx="4316947" cy="708591"/>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68" name="文本框 67">
              <a:extLst>
                <a:ext uri="{FF2B5EF4-FFF2-40B4-BE49-F238E27FC236}">
                  <a16:creationId xmlns:a16="http://schemas.microsoft.com/office/drawing/2014/main" xmlns="" id="{B5DDD305-AA1F-49B8-8141-54C186A07D61}"/>
                </a:ext>
              </a:extLst>
            </p:cNvPr>
            <p:cNvSpPr txBox="1"/>
            <p:nvPr/>
          </p:nvSpPr>
          <p:spPr>
            <a:xfrm>
              <a:off x="844033" y="1366394"/>
              <a:ext cx="3901410" cy="664028"/>
            </a:xfrm>
            <a:prstGeom prst="rect">
              <a:avLst/>
            </a:prstGeom>
            <a:noFill/>
          </p:spPr>
          <p:txBody>
            <a:bodyPr wrap="square" rtlCol="0">
              <a:spAutoFit/>
            </a:bodyPr>
            <a:lstStyle/>
            <a:p>
              <a:pPr algn="ctr">
                <a:lnSpc>
                  <a:spcPct val="120000"/>
                </a:lnSpc>
                <a:spcBef>
                  <a:spcPts val="600"/>
                </a:spcBef>
              </a:pPr>
              <a:r>
                <a:rPr lang="zh-CN" altLang="en-US" sz="1400" dirty="0"/>
                <a:t>氨氯地平</a:t>
              </a:r>
              <a:r>
                <a:rPr lang="en-US" altLang="zh-CN" sz="1400" dirty="0"/>
                <a:t>5mg</a:t>
              </a:r>
              <a:r>
                <a:rPr lang="zh-CN" altLang="en-US" sz="1400" dirty="0"/>
                <a:t>单药治疗</a:t>
              </a:r>
              <a:r>
                <a:rPr lang="en-US" altLang="zh-CN" sz="1400" dirty="0"/>
                <a:t>4</a:t>
              </a:r>
              <a:r>
                <a:rPr lang="zh-CN" altLang="en-US" sz="1400" dirty="0"/>
                <a:t>周，血压不达标者，</a:t>
              </a:r>
              <a:endParaRPr lang="en-US" altLang="zh-CN" sz="1400" dirty="0"/>
            </a:p>
            <a:p>
              <a:pPr algn="ctr">
                <a:lnSpc>
                  <a:spcPct val="120000"/>
                </a:lnSpc>
                <a:spcBef>
                  <a:spcPts val="600"/>
                </a:spcBef>
              </a:pPr>
              <a:r>
                <a:rPr lang="zh-CN" altLang="en-US" sz="1400" b="1" dirty="0">
                  <a:solidFill>
                    <a:srgbClr val="C00000"/>
                  </a:solidFill>
                </a:rPr>
                <a:t>换用</a:t>
              </a:r>
              <a:r>
                <a:rPr lang="zh-CN" altLang="en-US" sz="1400" b="1" dirty="0">
                  <a:solidFill>
                    <a:srgbClr val="002060"/>
                  </a:solidFill>
                </a:rPr>
                <a:t>氨氯地平氯沙坦钾片</a:t>
              </a:r>
              <a:r>
                <a:rPr lang="en-US" altLang="zh-CN" sz="1400" b="1" dirty="0">
                  <a:solidFill>
                    <a:srgbClr val="002060"/>
                  </a:solidFill>
                </a:rPr>
                <a:t>5/50mg</a:t>
              </a:r>
              <a:r>
                <a:rPr lang="zh-CN" altLang="en-US" sz="1400" b="1" dirty="0">
                  <a:solidFill>
                    <a:srgbClr val="002060"/>
                  </a:solidFill>
                </a:rPr>
                <a:t>，治疗</a:t>
              </a:r>
              <a:r>
                <a:rPr lang="en-US" altLang="zh-CN" sz="1400" b="1" dirty="0">
                  <a:solidFill>
                    <a:srgbClr val="002060"/>
                  </a:solidFill>
                </a:rPr>
                <a:t>8</a:t>
              </a:r>
              <a:r>
                <a:rPr lang="zh-CN" altLang="en-US" sz="1400" b="1" dirty="0">
                  <a:solidFill>
                    <a:srgbClr val="002060"/>
                  </a:solidFill>
                </a:rPr>
                <a:t>周</a:t>
              </a:r>
            </a:p>
          </p:txBody>
        </p:sp>
      </p:grpSp>
      <p:sp>
        <p:nvSpPr>
          <p:cNvPr id="69" name="文本框 68">
            <a:extLst>
              <a:ext uri="{FF2B5EF4-FFF2-40B4-BE49-F238E27FC236}">
                <a16:creationId xmlns:a16="http://schemas.microsoft.com/office/drawing/2014/main" xmlns="" id="{4623D240-1D7E-4CEF-99F3-878FBF2A75A7}"/>
              </a:ext>
            </a:extLst>
          </p:cNvPr>
          <p:cNvSpPr txBox="1"/>
          <p:nvPr/>
        </p:nvSpPr>
        <p:spPr>
          <a:xfrm>
            <a:off x="269673" y="5690031"/>
            <a:ext cx="5551043" cy="516423"/>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200" dirty="0"/>
              <a:t>中国</a:t>
            </a:r>
            <a:r>
              <a:rPr lang="en-US" altLang="zh-CN" sz="1200" dirty="0"/>
              <a:t>Ⅲ</a:t>
            </a:r>
            <a:r>
              <a:rPr lang="zh-CN" altLang="en-US" sz="1200" dirty="0"/>
              <a:t>期临床研究（</a:t>
            </a:r>
            <a:r>
              <a:rPr lang="en-US" altLang="zh-CN" sz="1200" dirty="0"/>
              <a:t>302</a:t>
            </a:r>
            <a:r>
              <a:rPr lang="zh-CN" altLang="en-US" sz="1200" dirty="0"/>
              <a:t>）</a:t>
            </a:r>
            <a:r>
              <a:rPr lang="en-US" altLang="zh-CN" sz="1200" baseline="30000" dirty="0"/>
              <a:t>1</a:t>
            </a:r>
            <a:r>
              <a:rPr lang="zh-CN" altLang="en-US" sz="1200" dirty="0"/>
              <a:t>：采用随机、双盲、双模拟、多中心、优效性验证的试验设计，共纳入</a:t>
            </a:r>
            <a:r>
              <a:rPr lang="en-US" altLang="zh-CN" sz="1200" dirty="0"/>
              <a:t>29</a:t>
            </a:r>
            <a:r>
              <a:rPr lang="zh-CN" altLang="en-US" sz="1200" dirty="0"/>
              <a:t>个研究中心</a:t>
            </a:r>
            <a:r>
              <a:rPr lang="en-US" altLang="zh-CN" sz="1200" dirty="0"/>
              <a:t>612</a:t>
            </a:r>
            <a:r>
              <a:rPr lang="zh-CN" altLang="en-US" sz="1200" dirty="0"/>
              <a:t>例轻、中度高血压受试者</a:t>
            </a:r>
          </a:p>
        </p:txBody>
      </p:sp>
      <p:sp>
        <p:nvSpPr>
          <p:cNvPr id="70" name="文本框 69">
            <a:extLst>
              <a:ext uri="{FF2B5EF4-FFF2-40B4-BE49-F238E27FC236}">
                <a16:creationId xmlns:a16="http://schemas.microsoft.com/office/drawing/2014/main" xmlns="" id="{E74E9F42-F579-48F0-A201-D22F1B18508E}"/>
              </a:ext>
            </a:extLst>
          </p:cNvPr>
          <p:cNvSpPr txBox="1"/>
          <p:nvPr/>
        </p:nvSpPr>
        <p:spPr>
          <a:xfrm>
            <a:off x="6317934" y="5690031"/>
            <a:ext cx="5486139" cy="516423"/>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200" dirty="0"/>
              <a:t>韩国</a:t>
            </a:r>
            <a:r>
              <a:rPr lang="en-US" altLang="zh-CN" sz="1200" dirty="0"/>
              <a:t>Ⅲ</a:t>
            </a:r>
            <a:r>
              <a:rPr lang="zh-CN" altLang="en-US" sz="1200" dirty="0"/>
              <a:t>期临床研究（</a:t>
            </a:r>
            <a:r>
              <a:rPr lang="en-US" altLang="zh-CN" sz="1200" dirty="0"/>
              <a:t>301</a:t>
            </a:r>
            <a:r>
              <a:rPr lang="zh-CN" altLang="en-US" sz="1200" dirty="0"/>
              <a:t>）</a:t>
            </a:r>
            <a:r>
              <a:rPr lang="en-US" altLang="zh-CN" sz="1200" baseline="30000" dirty="0"/>
              <a:t> 2</a:t>
            </a:r>
            <a:r>
              <a:rPr lang="zh-CN" altLang="en-US" sz="1200" dirty="0"/>
              <a:t>：一项多中心、随机、双盲、非劣效、</a:t>
            </a:r>
            <a:r>
              <a:rPr lang="en-US" altLang="zh-CN" sz="1200" dirty="0"/>
              <a:t>Ⅲ</a:t>
            </a:r>
            <a:r>
              <a:rPr lang="zh-CN" altLang="en-US" sz="1200" dirty="0"/>
              <a:t>期临床研究，共纳入来自</a:t>
            </a:r>
            <a:r>
              <a:rPr lang="en-US" altLang="zh-CN" sz="1200" dirty="0"/>
              <a:t>13</a:t>
            </a:r>
            <a:r>
              <a:rPr lang="zh-CN" altLang="en-US" sz="1200" dirty="0"/>
              <a:t>个研究中心的</a:t>
            </a:r>
            <a:r>
              <a:rPr lang="en-US" altLang="zh-CN" sz="1200" dirty="0"/>
              <a:t>254</a:t>
            </a:r>
            <a:r>
              <a:rPr lang="zh-CN" altLang="en-US" sz="1200" dirty="0"/>
              <a:t>例高血压患者</a:t>
            </a:r>
          </a:p>
        </p:txBody>
      </p:sp>
      <p:sp>
        <p:nvSpPr>
          <p:cNvPr id="71" name="文本框 70">
            <a:extLst>
              <a:ext uri="{FF2B5EF4-FFF2-40B4-BE49-F238E27FC236}">
                <a16:creationId xmlns:a16="http://schemas.microsoft.com/office/drawing/2014/main" xmlns="" id="{EC48BCA4-2B19-4A48-B2D8-04B0B94474CF}"/>
              </a:ext>
            </a:extLst>
          </p:cNvPr>
          <p:cNvSpPr txBox="1"/>
          <p:nvPr/>
        </p:nvSpPr>
        <p:spPr>
          <a:xfrm>
            <a:off x="279864" y="6259579"/>
            <a:ext cx="11299848" cy="261097"/>
          </a:xfrm>
          <a:prstGeom prst="rect">
            <a:avLst/>
          </a:prstGeom>
          <a:noFill/>
        </p:spPr>
        <p:txBody>
          <a:bodyPr wrap="square" rtlCol="0">
            <a:spAutoFit/>
          </a:bodyPr>
          <a:lstStyle/>
          <a:p>
            <a:pPr>
              <a:lnSpc>
                <a:spcPct val="120000"/>
              </a:lnSpc>
            </a:pPr>
            <a:r>
              <a:rPr lang="zh-CN" altLang="en-US" sz="1000" dirty="0"/>
              <a:t>* 血压达标率：达到目标血压的受试者比例。目标血压是指：收缩压＜</a:t>
            </a:r>
            <a:r>
              <a:rPr lang="en-US" altLang="zh-CN" sz="1000" dirty="0"/>
              <a:t>140mmHg </a:t>
            </a:r>
            <a:r>
              <a:rPr lang="zh-CN" altLang="en-US" sz="1000" dirty="0"/>
              <a:t>且 舒张压＜</a:t>
            </a:r>
            <a:r>
              <a:rPr lang="en-US" altLang="zh-CN" sz="1000" dirty="0"/>
              <a:t>90mmHg </a:t>
            </a:r>
            <a:r>
              <a:rPr lang="zh-CN" altLang="en-US" sz="1000" dirty="0"/>
              <a:t>或 舒张压</a:t>
            </a:r>
            <a:r>
              <a:rPr lang="en-US" altLang="zh-CN" sz="1000" dirty="0"/>
              <a:t>/</a:t>
            </a:r>
            <a:r>
              <a:rPr lang="zh-CN" altLang="en-US" sz="1000" dirty="0"/>
              <a:t>收缩压下降值＞</a:t>
            </a:r>
            <a:r>
              <a:rPr lang="en-US" altLang="zh-CN" sz="1000" dirty="0"/>
              <a:t>20/10mmHg</a:t>
            </a:r>
            <a:endParaRPr lang="zh-CN" altLang="en-US" sz="1000" dirty="0"/>
          </a:p>
        </p:txBody>
      </p:sp>
      <p:grpSp>
        <p:nvGrpSpPr>
          <p:cNvPr id="6" name="组合 5">
            <a:extLst>
              <a:ext uri="{FF2B5EF4-FFF2-40B4-BE49-F238E27FC236}">
                <a16:creationId xmlns:a16="http://schemas.microsoft.com/office/drawing/2014/main" xmlns="" id="{BBFA1130-92C9-47D6-97E2-BEB2D36809D4}"/>
              </a:ext>
            </a:extLst>
          </p:cNvPr>
          <p:cNvGrpSpPr/>
          <p:nvPr/>
        </p:nvGrpSpPr>
        <p:grpSpPr>
          <a:xfrm>
            <a:off x="0" y="-97492"/>
            <a:ext cx="1071409" cy="1267787"/>
            <a:chOff x="0" y="-97492"/>
            <a:chExt cx="1071409" cy="1267787"/>
          </a:xfrm>
        </p:grpSpPr>
        <p:sp>
          <p:nvSpPr>
            <p:cNvPr id="28" name="斜纹 27">
              <a:extLst>
                <a:ext uri="{FF2B5EF4-FFF2-40B4-BE49-F238E27FC236}">
                  <a16:creationId xmlns:a16="http://schemas.microsoft.com/office/drawing/2014/main" xmlns="" id="{D7AE5DE0-9D6A-43DF-A3E1-081167A1C17C}"/>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9" name="文本框 28">
              <a:extLst>
                <a:ext uri="{FF2B5EF4-FFF2-40B4-BE49-F238E27FC236}">
                  <a16:creationId xmlns:a16="http://schemas.microsoft.com/office/drawing/2014/main" xmlns="" id="{B100684F-B470-488D-B170-56FB1732D646}"/>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5" name="矩形: 圆角 4">
            <a:extLst>
              <a:ext uri="{FF2B5EF4-FFF2-40B4-BE49-F238E27FC236}">
                <a16:creationId xmlns:a16="http://schemas.microsoft.com/office/drawing/2014/main" xmlns="" id="{283715E1-7AD5-4023-B3CF-7EBE3BF4AFBF}"/>
              </a:ext>
            </a:extLst>
          </p:cNvPr>
          <p:cNvSpPr/>
          <p:nvPr/>
        </p:nvSpPr>
        <p:spPr>
          <a:xfrm>
            <a:off x="782439" y="1430513"/>
            <a:ext cx="307778" cy="70859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中国</a:t>
            </a:r>
          </a:p>
        </p:txBody>
      </p:sp>
      <p:sp>
        <p:nvSpPr>
          <p:cNvPr id="30" name="矩形: 圆角 29">
            <a:extLst>
              <a:ext uri="{FF2B5EF4-FFF2-40B4-BE49-F238E27FC236}">
                <a16:creationId xmlns:a16="http://schemas.microsoft.com/office/drawing/2014/main" xmlns="" id="{7E0C60AD-C906-4BD7-A4EA-08AD9FB0DFC8}"/>
              </a:ext>
            </a:extLst>
          </p:cNvPr>
          <p:cNvSpPr/>
          <p:nvPr/>
        </p:nvSpPr>
        <p:spPr>
          <a:xfrm>
            <a:off x="6800289" y="1429723"/>
            <a:ext cx="307778" cy="708591"/>
          </a:xfrm>
          <a:prstGeom prst="roundRect">
            <a:avLst/>
          </a:prstGeom>
          <a:solidFill>
            <a:srgbClr val="13446E"/>
          </a:solidFill>
          <a:ln>
            <a:solidFill>
              <a:srgbClr val="134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韩国</a:t>
            </a:r>
          </a:p>
        </p:txBody>
      </p:sp>
    </p:spTree>
    <p:extLst>
      <p:ext uri="{BB962C8B-B14F-4D97-AF65-F5344CB8AC3E}">
        <p14:creationId xmlns:p14="http://schemas.microsoft.com/office/powerpoint/2010/main" val="298093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4B507523-F812-4190-81A4-84CC1A5B0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525" y="2040517"/>
            <a:ext cx="4233947" cy="3384000"/>
          </a:xfrm>
          <a:prstGeom prst="rect">
            <a:avLst/>
          </a:prstGeom>
        </p:spPr>
      </p:pic>
      <p:sp>
        <p:nvSpPr>
          <p:cNvPr id="58" name="矩形: 圆角 57">
            <a:extLst>
              <a:ext uri="{FF2B5EF4-FFF2-40B4-BE49-F238E27FC236}">
                <a16:creationId xmlns:a16="http://schemas.microsoft.com/office/drawing/2014/main" xmlns="" id="{263B6371-0186-4F47-AC20-576DE23DE4BE}"/>
              </a:ext>
            </a:extLst>
          </p:cNvPr>
          <p:cNvSpPr/>
          <p:nvPr/>
        </p:nvSpPr>
        <p:spPr>
          <a:xfrm>
            <a:off x="338540" y="1615439"/>
            <a:ext cx="3720833" cy="4720862"/>
          </a:xfrm>
          <a:prstGeom prst="roundRect">
            <a:avLst>
              <a:gd name="adj" fmla="val 2854"/>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9" name="矩形: 圆角 48">
            <a:extLst>
              <a:ext uri="{FF2B5EF4-FFF2-40B4-BE49-F238E27FC236}">
                <a16:creationId xmlns:a16="http://schemas.microsoft.com/office/drawing/2014/main" xmlns="" id="{DA897B48-45AE-42E3-A976-2A222493726B}"/>
              </a:ext>
            </a:extLst>
          </p:cNvPr>
          <p:cNvSpPr/>
          <p:nvPr/>
        </p:nvSpPr>
        <p:spPr>
          <a:xfrm>
            <a:off x="4023416" y="5466447"/>
            <a:ext cx="8148526" cy="758794"/>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xmlns="" id="{A7464054-0B83-42AE-A6FF-6C995A9A6FF5}"/>
              </a:ext>
            </a:extLst>
          </p:cNvPr>
          <p:cNvSpPr>
            <a:spLocks noGrp="1"/>
          </p:cNvSpPr>
          <p:nvPr>
            <p:ph type="title"/>
          </p:nvPr>
        </p:nvSpPr>
        <p:spPr/>
        <p:txBody>
          <a:bodyPr/>
          <a:lstStyle/>
          <a:p>
            <a:r>
              <a:rPr lang="zh-CN" altLang="en-US" sz="2500" dirty="0"/>
              <a:t>氨氯地平氯沙坦钾片</a:t>
            </a:r>
            <a:r>
              <a:rPr lang="zh-CN" altLang="en-US" sz="2500" dirty="0">
                <a:ln>
                  <a:solidFill>
                    <a:srgbClr val="C00000"/>
                  </a:solidFill>
                </a:ln>
                <a:solidFill>
                  <a:srgbClr val="C00000"/>
                </a:solidFill>
              </a:rPr>
              <a:t>独特的降尿酸优势，</a:t>
            </a:r>
            <a:r>
              <a:rPr lang="en-US" altLang="zh-CN" sz="2500" dirty="0">
                <a:ln>
                  <a:solidFill>
                    <a:srgbClr val="C00000"/>
                  </a:solidFill>
                </a:ln>
                <a:solidFill>
                  <a:srgbClr val="C00000"/>
                </a:solidFill>
              </a:rPr>
              <a:t/>
            </a:r>
            <a:br>
              <a:rPr lang="en-US" altLang="zh-CN" sz="2500" dirty="0">
                <a:ln>
                  <a:solidFill>
                    <a:srgbClr val="C00000"/>
                  </a:solidFill>
                </a:ln>
                <a:solidFill>
                  <a:srgbClr val="C00000"/>
                </a:solidFill>
              </a:rPr>
            </a:br>
            <a:r>
              <a:rPr lang="zh-CN" altLang="en-US" sz="2500" dirty="0"/>
              <a:t>为</a:t>
            </a:r>
            <a:r>
              <a:rPr lang="zh-CN" altLang="en-US" sz="2500" dirty="0">
                <a:ln>
                  <a:solidFill>
                    <a:srgbClr val="C00000"/>
                  </a:solidFill>
                </a:ln>
                <a:solidFill>
                  <a:srgbClr val="C00000"/>
                </a:solidFill>
              </a:rPr>
              <a:t>高血压合并高尿酸血症患者</a:t>
            </a:r>
            <a:r>
              <a:rPr lang="en-US" altLang="zh-CN" sz="2500" dirty="0"/>
              <a:t>SPC</a:t>
            </a:r>
            <a:r>
              <a:rPr lang="zh-CN" altLang="en-US" sz="2500" dirty="0"/>
              <a:t>治疗增加了新的选择</a:t>
            </a:r>
          </a:p>
        </p:txBody>
      </p:sp>
      <p:sp>
        <p:nvSpPr>
          <p:cNvPr id="4" name="灯片编号占位符 3">
            <a:extLst>
              <a:ext uri="{FF2B5EF4-FFF2-40B4-BE49-F238E27FC236}">
                <a16:creationId xmlns:a16="http://schemas.microsoft.com/office/drawing/2014/main" xmlns="" id="{54E42E43-5EC0-489D-A4DC-A7226DAE9BD8}"/>
              </a:ext>
            </a:extLst>
          </p:cNvPr>
          <p:cNvSpPr>
            <a:spLocks noGrp="1"/>
          </p:cNvSpPr>
          <p:nvPr>
            <p:ph type="sldNum" sz="quarter" idx="12"/>
          </p:nvPr>
        </p:nvSpPr>
        <p:spPr/>
        <p:txBody>
          <a:bodyPr/>
          <a:lstStyle/>
          <a:p>
            <a:fld id="{A80F6EE2-7C4A-4B61-8A1E-EC4F866B1EEC}" type="slidenum">
              <a:rPr lang="zh-CN" altLang="en-US" smtClean="0"/>
              <a:t>6</a:t>
            </a:fld>
            <a:endParaRPr lang="zh-CN" altLang="en-US"/>
          </a:p>
        </p:txBody>
      </p:sp>
      <p:sp>
        <p:nvSpPr>
          <p:cNvPr id="5" name="矩形: 圆角 4">
            <a:extLst>
              <a:ext uri="{FF2B5EF4-FFF2-40B4-BE49-F238E27FC236}">
                <a16:creationId xmlns:a16="http://schemas.microsoft.com/office/drawing/2014/main" xmlns="" id="{B50B490D-4127-4D29-8BF2-4DE2D2592A57}"/>
              </a:ext>
            </a:extLst>
          </p:cNvPr>
          <p:cNvSpPr/>
          <p:nvPr/>
        </p:nvSpPr>
        <p:spPr>
          <a:xfrm>
            <a:off x="4304380" y="1249727"/>
            <a:ext cx="3111141" cy="635748"/>
          </a:xfrm>
          <a:prstGeom prst="roundRect">
            <a:avLst/>
          </a:prstGeom>
          <a:solidFill>
            <a:srgbClr val="13446E"/>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chemeClr val="bg1"/>
                </a:solidFill>
                <a:effectLst>
                  <a:outerShdw blurRad="38100" dist="38100" dir="2700000" algn="tl">
                    <a:srgbClr val="000000">
                      <a:alpha val="43137"/>
                    </a:srgbClr>
                  </a:outerShdw>
                </a:effectLst>
              </a:rPr>
              <a:t>临床研究证实</a:t>
            </a:r>
            <a:r>
              <a:rPr lang="en-US" altLang="zh-CN" sz="1400" b="1" baseline="30000" dirty="0">
                <a:solidFill>
                  <a:schemeClr val="bg1"/>
                </a:solidFill>
                <a:effectLst>
                  <a:outerShdw blurRad="38100" dist="38100" dir="2700000" algn="tl">
                    <a:srgbClr val="000000">
                      <a:alpha val="43137"/>
                    </a:srgbClr>
                  </a:outerShdw>
                </a:effectLst>
              </a:rPr>
              <a:t>3</a:t>
            </a:r>
            <a:r>
              <a:rPr lang="zh-CN" altLang="en-US" sz="1400" b="1" dirty="0">
                <a:solidFill>
                  <a:schemeClr val="bg1"/>
                </a:solidFill>
                <a:effectLst>
                  <a:outerShdw blurRad="38100" dist="38100" dir="2700000" algn="tl">
                    <a:srgbClr val="000000">
                      <a:alpha val="43137"/>
                    </a:srgbClr>
                  </a:outerShdw>
                </a:effectLst>
              </a:rPr>
              <a:t>，</a:t>
            </a:r>
            <a:r>
              <a:rPr lang="zh-CN" altLang="en-US" sz="1400" b="1" dirty="0">
                <a:solidFill>
                  <a:srgbClr val="FFFF00"/>
                </a:solidFill>
                <a:effectLst>
                  <a:outerShdw blurRad="38100" dist="38100" dir="2700000" algn="tl">
                    <a:srgbClr val="000000">
                      <a:alpha val="43137"/>
                    </a:srgbClr>
                  </a:outerShdw>
                </a:effectLst>
              </a:rPr>
              <a:t>氨氯地平氯沙坦钾显著降低</a:t>
            </a:r>
            <a:r>
              <a:rPr lang="zh-CN" altLang="en-US" sz="1400" b="1" dirty="0">
                <a:solidFill>
                  <a:schemeClr val="bg1"/>
                </a:solidFill>
                <a:effectLst>
                  <a:outerShdw blurRad="38100" dist="38100" dir="2700000" algn="tl">
                    <a:srgbClr val="000000">
                      <a:alpha val="43137"/>
                    </a:srgbClr>
                  </a:outerShdw>
                </a:effectLst>
              </a:rPr>
              <a:t>高血压患者血清</a:t>
            </a:r>
            <a:r>
              <a:rPr lang="zh-CN" altLang="en-US" sz="1400" b="1" dirty="0">
                <a:solidFill>
                  <a:srgbClr val="FFFF00"/>
                </a:solidFill>
                <a:effectLst>
                  <a:outerShdw blurRad="38100" dist="38100" dir="2700000" algn="tl">
                    <a:srgbClr val="000000">
                      <a:alpha val="43137"/>
                    </a:srgbClr>
                  </a:outerShdw>
                </a:effectLst>
              </a:rPr>
              <a:t>尿酸</a:t>
            </a:r>
            <a:r>
              <a:rPr lang="zh-CN" altLang="en-US" sz="1400" b="1" dirty="0">
                <a:solidFill>
                  <a:schemeClr val="bg1"/>
                </a:solidFill>
                <a:effectLst>
                  <a:outerShdw blurRad="38100" dist="38100" dir="2700000" algn="tl">
                    <a:srgbClr val="000000">
                      <a:alpha val="43137"/>
                    </a:srgbClr>
                  </a:outerShdw>
                </a:effectLst>
              </a:rPr>
              <a:t>水平</a:t>
            </a:r>
          </a:p>
        </p:txBody>
      </p:sp>
      <p:sp>
        <p:nvSpPr>
          <p:cNvPr id="8" name="文本框 7">
            <a:extLst>
              <a:ext uri="{FF2B5EF4-FFF2-40B4-BE49-F238E27FC236}">
                <a16:creationId xmlns:a16="http://schemas.microsoft.com/office/drawing/2014/main" xmlns="" id="{36BED462-7DA6-48AA-8C5A-3ADBC7FE7EC6}"/>
              </a:ext>
            </a:extLst>
          </p:cNvPr>
          <p:cNvSpPr txBox="1"/>
          <p:nvPr/>
        </p:nvSpPr>
        <p:spPr>
          <a:xfrm>
            <a:off x="4150700" y="5530629"/>
            <a:ext cx="3418500" cy="630429"/>
          </a:xfrm>
          <a:prstGeom prst="rect">
            <a:avLst/>
          </a:prstGeom>
          <a:noFill/>
        </p:spPr>
        <p:txBody>
          <a:bodyPr wrap="square" rtlCol="0">
            <a:spAutoFit/>
          </a:bodyPr>
          <a:lstStyle/>
          <a:p>
            <a:pPr marL="171450" indent="-171450">
              <a:lnSpc>
                <a:spcPct val="120000"/>
              </a:lnSpc>
              <a:spcBef>
                <a:spcPts val="200"/>
              </a:spcBef>
              <a:buFont typeface="Arial" panose="020B0604020202020204" pitchFamily="34" charset="0"/>
              <a:buChar char="•"/>
            </a:pPr>
            <a:r>
              <a:rPr lang="zh-CN" altLang="en-US" sz="1000" dirty="0"/>
              <a:t>一项随机、双盲、多中心研究，共纳入韩国</a:t>
            </a:r>
            <a:r>
              <a:rPr lang="en-US" altLang="zh-CN" sz="1000" dirty="0"/>
              <a:t>9</a:t>
            </a:r>
            <a:r>
              <a:rPr lang="zh-CN" altLang="en-US" sz="1000" dirty="0"/>
              <a:t>个心血管中心的</a:t>
            </a:r>
            <a:r>
              <a:rPr lang="en-US" altLang="zh-CN" sz="1000" dirty="0"/>
              <a:t>275</a:t>
            </a:r>
            <a:r>
              <a:rPr lang="zh-CN" altLang="en-US" sz="1000" dirty="0"/>
              <a:t>例高血压患者。对比分析氨氯地平氯沙坦钾和氯沙坦氢氯噻嗪的疗效和安全性</a:t>
            </a:r>
            <a:endParaRPr lang="en-US" altLang="zh-CN" sz="1000" dirty="0"/>
          </a:p>
        </p:txBody>
      </p:sp>
      <p:sp>
        <p:nvSpPr>
          <p:cNvPr id="9" name="矩形: 圆角 8">
            <a:extLst>
              <a:ext uri="{FF2B5EF4-FFF2-40B4-BE49-F238E27FC236}">
                <a16:creationId xmlns:a16="http://schemas.microsoft.com/office/drawing/2014/main" xmlns="" id="{D97F35C8-3CCE-4479-9C08-68BF280EE5B1}"/>
              </a:ext>
            </a:extLst>
          </p:cNvPr>
          <p:cNvSpPr/>
          <p:nvPr/>
        </p:nvSpPr>
        <p:spPr>
          <a:xfrm>
            <a:off x="7916454" y="1244853"/>
            <a:ext cx="3644088" cy="645496"/>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chemeClr val="tx1"/>
                </a:solidFill>
              </a:rPr>
              <a:t>有研究显示</a:t>
            </a:r>
            <a:r>
              <a:rPr lang="en-US" altLang="zh-CN" sz="1400" b="1" baseline="30000" dirty="0">
                <a:solidFill>
                  <a:schemeClr val="tx1"/>
                </a:solidFill>
              </a:rPr>
              <a:t>4</a:t>
            </a:r>
            <a:r>
              <a:rPr lang="zh-CN" altLang="en-US" sz="1400" b="1" dirty="0">
                <a:solidFill>
                  <a:schemeClr val="tx1"/>
                </a:solidFill>
              </a:rPr>
              <a:t>，</a:t>
            </a:r>
            <a:r>
              <a:rPr lang="zh-CN" altLang="en-US" sz="1400" b="1" dirty="0">
                <a:solidFill>
                  <a:srgbClr val="C00000"/>
                </a:solidFill>
              </a:rPr>
              <a:t>氯沙坦</a:t>
            </a:r>
            <a:r>
              <a:rPr lang="zh-CN" altLang="en-US" sz="1400" b="1" dirty="0">
                <a:solidFill>
                  <a:schemeClr val="tx1"/>
                </a:solidFill>
              </a:rPr>
              <a:t>和</a:t>
            </a:r>
            <a:r>
              <a:rPr lang="zh-CN" altLang="en-US" sz="1400" b="1" dirty="0">
                <a:solidFill>
                  <a:srgbClr val="C00000"/>
                </a:solidFill>
              </a:rPr>
              <a:t>氨氯地平</a:t>
            </a:r>
            <a:r>
              <a:rPr lang="zh-CN" altLang="en-US" sz="1400" b="1" dirty="0">
                <a:solidFill>
                  <a:schemeClr val="tx1"/>
                </a:solidFill>
              </a:rPr>
              <a:t>能够</a:t>
            </a:r>
            <a:r>
              <a:rPr lang="zh-CN" altLang="en-US" sz="1400" b="1" dirty="0">
                <a:solidFill>
                  <a:srgbClr val="C00000"/>
                </a:solidFill>
              </a:rPr>
              <a:t>降低</a:t>
            </a:r>
            <a:r>
              <a:rPr lang="zh-CN" altLang="en-US" sz="1400" b="1" dirty="0">
                <a:solidFill>
                  <a:schemeClr val="tx1"/>
                </a:solidFill>
              </a:rPr>
              <a:t>高血压患者的</a:t>
            </a:r>
            <a:r>
              <a:rPr lang="zh-CN" altLang="en-US" sz="1400" b="1" dirty="0">
                <a:solidFill>
                  <a:srgbClr val="C00000"/>
                </a:solidFill>
              </a:rPr>
              <a:t>痛风发病风险</a:t>
            </a:r>
          </a:p>
        </p:txBody>
      </p:sp>
      <p:cxnSp>
        <p:nvCxnSpPr>
          <p:cNvPr id="25" name="直接连接符 24">
            <a:extLst>
              <a:ext uri="{FF2B5EF4-FFF2-40B4-BE49-F238E27FC236}">
                <a16:creationId xmlns:a16="http://schemas.microsoft.com/office/drawing/2014/main" xmlns="" id="{DAE76DDE-04A7-4473-8248-AF7F22E599BD}"/>
              </a:ext>
            </a:extLst>
          </p:cNvPr>
          <p:cNvCxnSpPr>
            <a:cxnSpLocks/>
          </p:cNvCxnSpPr>
          <p:nvPr/>
        </p:nvCxnSpPr>
        <p:spPr>
          <a:xfrm>
            <a:off x="7555591" y="2396151"/>
            <a:ext cx="0" cy="2781600"/>
          </a:xfrm>
          <a:prstGeom prst="line">
            <a:avLst/>
          </a:prstGeom>
          <a:ln w="12700">
            <a:prstDash val="dash"/>
          </a:ln>
        </p:spPr>
        <p:style>
          <a:lnRef idx="3">
            <a:schemeClr val="accent3"/>
          </a:lnRef>
          <a:fillRef idx="0">
            <a:schemeClr val="accent3"/>
          </a:fillRef>
          <a:effectRef idx="2">
            <a:schemeClr val="accent3"/>
          </a:effectRef>
          <a:fontRef idx="minor">
            <a:schemeClr val="tx1"/>
          </a:fontRef>
        </p:style>
      </p:cxnSp>
      <p:grpSp>
        <p:nvGrpSpPr>
          <p:cNvPr id="28" name="组合 27">
            <a:extLst>
              <a:ext uri="{FF2B5EF4-FFF2-40B4-BE49-F238E27FC236}">
                <a16:creationId xmlns:a16="http://schemas.microsoft.com/office/drawing/2014/main" xmlns="" id="{AB5B1A4C-A260-4DF7-87C4-576708816752}"/>
              </a:ext>
            </a:extLst>
          </p:cNvPr>
          <p:cNvGrpSpPr/>
          <p:nvPr/>
        </p:nvGrpSpPr>
        <p:grpSpPr>
          <a:xfrm>
            <a:off x="0" y="-97492"/>
            <a:ext cx="1071409" cy="1267787"/>
            <a:chOff x="0" y="-97492"/>
            <a:chExt cx="1071409" cy="1267787"/>
          </a:xfrm>
        </p:grpSpPr>
        <p:sp>
          <p:nvSpPr>
            <p:cNvPr id="29" name="斜纹 28">
              <a:extLst>
                <a:ext uri="{FF2B5EF4-FFF2-40B4-BE49-F238E27FC236}">
                  <a16:creationId xmlns:a16="http://schemas.microsoft.com/office/drawing/2014/main" xmlns="" id="{44DA01C9-8B3F-400F-9D4A-2914BFD4FAB8}"/>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0" name="文本框 29">
              <a:extLst>
                <a:ext uri="{FF2B5EF4-FFF2-40B4-BE49-F238E27FC236}">
                  <a16:creationId xmlns:a16="http://schemas.microsoft.com/office/drawing/2014/main" xmlns="" id="{DCFEE2AE-A42C-4208-B66E-222B6E3658BD}"/>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grpSp>
        <p:nvGrpSpPr>
          <p:cNvPr id="53" name="组合 52">
            <a:extLst>
              <a:ext uri="{FF2B5EF4-FFF2-40B4-BE49-F238E27FC236}">
                <a16:creationId xmlns:a16="http://schemas.microsoft.com/office/drawing/2014/main" xmlns="" id="{E332CD53-EE24-4291-8C83-E1B403268CF4}"/>
              </a:ext>
            </a:extLst>
          </p:cNvPr>
          <p:cNvGrpSpPr>
            <a:grpSpLocks noChangeAspect="1"/>
          </p:cNvGrpSpPr>
          <p:nvPr/>
        </p:nvGrpSpPr>
        <p:grpSpPr>
          <a:xfrm>
            <a:off x="552049" y="2406661"/>
            <a:ext cx="3131948" cy="504000"/>
            <a:chOff x="271513" y="2307520"/>
            <a:chExt cx="3547527" cy="570876"/>
          </a:xfrm>
        </p:grpSpPr>
        <p:grpSp>
          <p:nvGrpSpPr>
            <p:cNvPr id="33" name="组合 32">
              <a:extLst>
                <a:ext uri="{FF2B5EF4-FFF2-40B4-BE49-F238E27FC236}">
                  <a16:creationId xmlns:a16="http://schemas.microsoft.com/office/drawing/2014/main" xmlns="" id="{46923CD5-A92A-48B8-9FA8-324E98B49A2D}"/>
                </a:ext>
              </a:extLst>
            </p:cNvPr>
            <p:cNvGrpSpPr>
              <a:grpSpLocks noChangeAspect="1"/>
            </p:cNvGrpSpPr>
            <p:nvPr/>
          </p:nvGrpSpPr>
          <p:grpSpPr>
            <a:xfrm>
              <a:off x="271513" y="2354635"/>
              <a:ext cx="3547527" cy="434421"/>
              <a:chOff x="955462" y="3727336"/>
              <a:chExt cx="5912516" cy="724035"/>
            </a:xfrm>
          </p:grpSpPr>
          <p:sp>
            <p:nvSpPr>
              <p:cNvPr id="34" name="masculine-user_81184">
                <a:extLst>
                  <a:ext uri="{FF2B5EF4-FFF2-40B4-BE49-F238E27FC236}">
                    <a16:creationId xmlns:a16="http://schemas.microsoft.com/office/drawing/2014/main" xmlns="" id="{7A4701BA-A020-449E-BC9F-4BA82DE6B7BD}"/>
                  </a:ext>
                </a:extLst>
              </p:cNvPr>
              <p:cNvSpPr>
                <a:spLocks noChangeAspect="1"/>
              </p:cNvSpPr>
              <p:nvPr/>
            </p:nvSpPr>
            <p:spPr>
              <a:xfrm>
                <a:off x="955462"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masculine-user_81184">
                <a:extLst>
                  <a:ext uri="{FF2B5EF4-FFF2-40B4-BE49-F238E27FC236}">
                    <a16:creationId xmlns:a16="http://schemas.microsoft.com/office/drawing/2014/main" xmlns="" id="{B4C94098-E222-466B-BA4B-8A44AABA7727}"/>
                  </a:ext>
                </a:extLst>
              </p:cNvPr>
              <p:cNvSpPr>
                <a:spLocks noChangeAspect="1"/>
              </p:cNvSpPr>
              <p:nvPr/>
            </p:nvSpPr>
            <p:spPr>
              <a:xfrm>
                <a:off x="1378513"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masculine-user_81184">
                <a:extLst>
                  <a:ext uri="{FF2B5EF4-FFF2-40B4-BE49-F238E27FC236}">
                    <a16:creationId xmlns:a16="http://schemas.microsoft.com/office/drawing/2014/main" xmlns="" id="{07E61491-9D2B-4A73-91C9-DB6816DC0E7E}"/>
                  </a:ext>
                </a:extLst>
              </p:cNvPr>
              <p:cNvSpPr>
                <a:spLocks noChangeAspect="1"/>
              </p:cNvSpPr>
              <p:nvPr/>
            </p:nvSpPr>
            <p:spPr>
              <a:xfrm>
                <a:off x="1801564"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masculine-user_81184">
                <a:extLst>
                  <a:ext uri="{FF2B5EF4-FFF2-40B4-BE49-F238E27FC236}">
                    <a16:creationId xmlns:a16="http://schemas.microsoft.com/office/drawing/2014/main" xmlns="" id="{CDDF4808-C5B5-4FA6-9B18-2C08D6A461EE}"/>
                  </a:ext>
                </a:extLst>
              </p:cNvPr>
              <p:cNvSpPr>
                <a:spLocks noChangeAspect="1"/>
              </p:cNvSpPr>
              <p:nvPr/>
            </p:nvSpPr>
            <p:spPr>
              <a:xfrm>
                <a:off x="2224615"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gradFill flip="none" rotWithShape="1">
                <a:gsLst>
                  <a:gs pos="0">
                    <a:srgbClr val="13446E"/>
                  </a:gs>
                  <a:gs pos="42000">
                    <a:srgbClr val="13446E"/>
                  </a:gs>
                  <a:gs pos="100000">
                    <a:srgbClr val="A6A6A6"/>
                  </a:gs>
                </a:gsLst>
                <a:lin ang="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masculine-user_81184">
                <a:extLst>
                  <a:ext uri="{FF2B5EF4-FFF2-40B4-BE49-F238E27FC236}">
                    <a16:creationId xmlns:a16="http://schemas.microsoft.com/office/drawing/2014/main" xmlns="" id="{C806B1AD-26B5-49F4-A3EB-0F3ABED19555}"/>
                  </a:ext>
                </a:extLst>
              </p:cNvPr>
              <p:cNvSpPr>
                <a:spLocks noChangeAspect="1"/>
              </p:cNvSpPr>
              <p:nvPr/>
            </p:nvSpPr>
            <p:spPr>
              <a:xfrm>
                <a:off x="2647666"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 name="masculine-user_81184">
                <a:extLst>
                  <a:ext uri="{FF2B5EF4-FFF2-40B4-BE49-F238E27FC236}">
                    <a16:creationId xmlns:a16="http://schemas.microsoft.com/office/drawing/2014/main" xmlns="" id="{0A5190B0-2262-4B87-8E3B-80C9B3ECF2DD}"/>
                  </a:ext>
                </a:extLst>
              </p:cNvPr>
              <p:cNvSpPr>
                <a:spLocks noChangeAspect="1"/>
              </p:cNvSpPr>
              <p:nvPr/>
            </p:nvSpPr>
            <p:spPr>
              <a:xfrm>
                <a:off x="3070717"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0" name="masculine-user_81184">
                <a:extLst>
                  <a:ext uri="{FF2B5EF4-FFF2-40B4-BE49-F238E27FC236}">
                    <a16:creationId xmlns:a16="http://schemas.microsoft.com/office/drawing/2014/main" xmlns="" id="{E8954059-EB13-40D4-AAF4-ADE3DC613153}"/>
                  </a:ext>
                </a:extLst>
              </p:cNvPr>
              <p:cNvSpPr>
                <a:spLocks noChangeAspect="1"/>
              </p:cNvSpPr>
              <p:nvPr/>
            </p:nvSpPr>
            <p:spPr>
              <a:xfrm>
                <a:off x="3493768"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1" name="masculine-user_81184">
                <a:extLst>
                  <a:ext uri="{FF2B5EF4-FFF2-40B4-BE49-F238E27FC236}">
                    <a16:creationId xmlns:a16="http://schemas.microsoft.com/office/drawing/2014/main" xmlns="" id="{32692C5D-DDE3-4787-A29A-E85C6A3F7A8D}"/>
                  </a:ext>
                </a:extLst>
              </p:cNvPr>
              <p:cNvSpPr>
                <a:spLocks noChangeAspect="1"/>
              </p:cNvSpPr>
              <p:nvPr/>
            </p:nvSpPr>
            <p:spPr>
              <a:xfrm>
                <a:off x="3916819"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2" name="masculine-user_81184">
                <a:extLst>
                  <a:ext uri="{FF2B5EF4-FFF2-40B4-BE49-F238E27FC236}">
                    <a16:creationId xmlns:a16="http://schemas.microsoft.com/office/drawing/2014/main" xmlns="" id="{0E8CC888-B10D-47D2-97F3-BD95C29DB91A}"/>
                  </a:ext>
                </a:extLst>
              </p:cNvPr>
              <p:cNvSpPr>
                <a:spLocks noChangeAspect="1"/>
              </p:cNvSpPr>
              <p:nvPr/>
            </p:nvSpPr>
            <p:spPr>
              <a:xfrm>
                <a:off x="4339870"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masculine-user_81184">
                <a:extLst>
                  <a:ext uri="{FF2B5EF4-FFF2-40B4-BE49-F238E27FC236}">
                    <a16:creationId xmlns:a16="http://schemas.microsoft.com/office/drawing/2014/main" xmlns="" id="{B716F320-0DD4-42A5-84E4-4F9A2B19352A}"/>
                  </a:ext>
                </a:extLst>
              </p:cNvPr>
              <p:cNvSpPr>
                <a:spLocks noChangeAspect="1"/>
              </p:cNvSpPr>
              <p:nvPr/>
            </p:nvSpPr>
            <p:spPr>
              <a:xfrm>
                <a:off x="4762921"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TextBox 75">
                <a:extLst>
                  <a:ext uri="{FF2B5EF4-FFF2-40B4-BE49-F238E27FC236}">
                    <a16:creationId xmlns:a16="http://schemas.microsoft.com/office/drawing/2014/main" xmlns="" id="{69FD1C52-365C-461C-8F6A-DFFE2F737CBE}"/>
                  </a:ext>
                </a:extLst>
              </p:cNvPr>
              <p:cNvSpPr txBox="1"/>
              <p:nvPr/>
            </p:nvSpPr>
            <p:spPr>
              <a:xfrm>
                <a:off x="5371843" y="3797716"/>
                <a:ext cx="1496135" cy="653655"/>
              </a:xfrm>
              <a:prstGeom prst="rect">
                <a:avLst/>
              </a:prstGeom>
              <a:noFill/>
            </p:spPr>
            <p:txBody>
              <a:bodyPr wrap="none" lIns="68580" tIns="34290" rIns="68580" bIns="34290" rtlCol="0">
                <a:spAutoFit/>
              </a:bodyPr>
              <a:lstStyle/>
              <a:p>
                <a:r>
                  <a:rPr lang="en-US" b="1" dirty="0">
                    <a:solidFill>
                      <a:srgbClr val="C00000"/>
                    </a:solidFill>
                    <a:cs typeface="+mn-ea"/>
                    <a:sym typeface="+mn-lt"/>
                  </a:rPr>
                  <a:t>38.7</a:t>
                </a:r>
                <a:r>
                  <a:rPr lang="id-ID" b="1" dirty="0">
                    <a:solidFill>
                      <a:srgbClr val="C00000"/>
                    </a:solidFill>
                    <a:cs typeface="+mn-ea"/>
                    <a:sym typeface="+mn-lt"/>
                  </a:rPr>
                  <a:t>%</a:t>
                </a:r>
              </a:p>
            </p:txBody>
          </p:sp>
        </p:grpSp>
        <p:sp>
          <p:nvSpPr>
            <p:cNvPr id="52" name="椭圆 51">
              <a:extLst>
                <a:ext uri="{FF2B5EF4-FFF2-40B4-BE49-F238E27FC236}">
                  <a16:creationId xmlns:a16="http://schemas.microsoft.com/office/drawing/2014/main" xmlns="" id="{431F29D9-69C1-44D6-9E7A-BD3D2BC4C7B7}"/>
                </a:ext>
              </a:extLst>
            </p:cNvPr>
            <p:cNvSpPr/>
            <p:nvPr/>
          </p:nvSpPr>
          <p:spPr>
            <a:xfrm>
              <a:off x="2921651" y="2307520"/>
              <a:ext cx="897091" cy="57087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框 54">
            <a:extLst>
              <a:ext uri="{FF2B5EF4-FFF2-40B4-BE49-F238E27FC236}">
                <a16:creationId xmlns:a16="http://schemas.microsoft.com/office/drawing/2014/main" xmlns="" id="{1374AE29-02D1-4427-AC46-536B30C51322}"/>
              </a:ext>
            </a:extLst>
          </p:cNvPr>
          <p:cNvSpPr txBox="1"/>
          <p:nvPr/>
        </p:nvSpPr>
        <p:spPr>
          <a:xfrm>
            <a:off x="20058" y="6437465"/>
            <a:ext cx="9222923" cy="369332"/>
          </a:xfrm>
          <a:prstGeom prst="rect">
            <a:avLst/>
          </a:prstGeom>
          <a:noFill/>
        </p:spPr>
        <p:txBody>
          <a:bodyPr wrap="square" rtlCol="0">
            <a:spAutoFit/>
          </a:bodyPr>
          <a:lstStyle/>
          <a:p>
            <a:r>
              <a:rPr lang="en-US" altLang="zh-CN" sz="900" dirty="0"/>
              <a:t>1.</a:t>
            </a:r>
            <a:r>
              <a:rPr lang="zh-CN" altLang="en-US" sz="900" dirty="0"/>
              <a:t>中国医疗保健国际交流促进会</a:t>
            </a:r>
            <a:r>
              <a:rPr lang="en-US" altLang="zh-CN" sz="900" dirty="0"/>
              <a:t>. </a:t>
            </a:r>
            <a:r>
              <a:rPr lang="zh-CN" altLang="en-US" sz="900" dirty="0"/>
              <a:t>高血压伴无症状高尿酸血症管理中国专家共识</a:t>
            </a:r>
            <a:r>
              <a:rPr lang="en-US" altLang="zh-CN" sz="900" dirty="0"/>
              <a:t>. </a:t>
            </a:r>
            <a:r>
              <a:rPr lang="zh-CN" altLang="en-US" sz="900" dirty="0"/>
              <a:t>中华高血压杂志</a:t>
            </a:r>
            <a:r>
              <a:rPr lang="en-US" altLang="zh-CN" sz="900" dirty="0"/>
              <a:t>.2022.30(11):1014-1019 </a:t>
            </a:r>
            <a:r>
              <a:rPr lang="zh-CN" altLang="en-US" sz="900" dirty="0"/>
              <a:t>；</a:t>
            </a:r>
            <a:r>
              <a:rPr lang="da-DK" altLang="zh-CN" sz="900" dirty="0"/>
              <a:t>2. Jing Liu, et al. Ann Transl Med. 2021 Jan;9(1):27</a:t>
            </a:r>
            <a:r>
              <a:rPr lang="zh-CN" altLang="en-US" sz="900" dirty="0"/>
              <a:t>；</a:t>
            </a:r>
            <a:endParaRPr lang="en-US" altLang="zh-CN" sz="900" dirty="0"/>
          </a:p>
          <a:p>
            <a:r>
              <a:rPr lang="en-US" altLang="zh-CN" sz="900" dirty="0"/>
              <a:t>3. Soon Yong Suh, et al. Clin </a:t>
            </a:r>
            <a:r>
              <a:rPr lang="en-US" altLang="zh-CN" sz="900" dirty="0" err="1"/>
              <a:t>Ther</a:t>
            </a:r>
            <a:r>
              <a:rPr lang="en-US" altLang="zh-CN" sz="900" dirty="0"/>
              <a:t>. 2014 Oct 1;36(10):1402-11</a:t>
            </a:r>
            <a:r>
              <a:rPr lang="zh-CN" altLang="en-US" sz="900" dirty="0"/>
              <a:t>；</a:t>
            </a:r>
            <a:r>
              <a:rPr lang="en-US" altLang="zh-CN" sz="900" dirty="0"/>
              <a:t>4. </a:t>
            </a:r>
            <a:r>
              <a:rPr lang="nl-NL" altLang="zh-CN" sz="900" dirty="0"/>
              <a:t>Hyon K Choi, et al. BMJ. 2012 Jan 12;344:d8190</a:t>
            </a:r>
            <a:r>
              <a:rPr lang="en-US" altLang="zh-CN" sz="900" dirty="0"/>
              <a:t>   </a:t>
            </a:r>
          </a:p>
        </p:txBody>
      </p:sp>
      <p:pic>
        <p:nvPicPr>
          <p:cNvPr id="69" name="图片 68">
            <a:extLst>
              <a:ext uri="{FF2B5EF4-FFF2-40B4-BE49-F238E27FC236}">
                <a16:creationId xmlns:a16="http://schemas.microsoft.com/office/drawing/2014/main" xmlns="" id="{A166FEC4-0838-4B46-896C-A669861DAB9E}"/>
              </a:ext>
            </a:extLst>
          </p:cNvPr>
          <p:cNvPicPr>
            <a:picLocks noChangeAspect="1"/>
          </p:cNvPicPr>
          <p:nvPr/>
        </p:nvPicPr>
        <p:blipFill>
          <a:blip r:embed="rId3"/>
          <a:stretch>
            <a:fillRect/>
          </a:stretch>
        </p:blipFill>
        <p:spPr>
          <a:xfrm>
            <a:off x="499686" y="1243601"/>
            <a:ext cx="3385040" cy="648000"/>
          </a:xfrm>
          <a:prstGeom prst="roundRect">
            <a:avLst/>
          </a:prstGeom>
          <a:ln>
            <a:noFill/>
          </a:ln>
          <a:effectLst>
            <a:outerShdw blurRad="63500" sx="102000" sy="102000" algn="ctr" rotWithShape="0">
              <a:prstClr val="black">
                <a:alpha val="40000"/>
              </a:prstClr>
            </a:outerShdw>
          </a:effectLst>
        </p:spPr>
      </p:pic>
      <p:sp>
        <p:nvSpPr>
          <p:cNvPr id="70" name="矩形: 圆角 69">
            <a:extLst>
              <a:ext uri="{FF2B5EF4-FFF2-40B4-BE49-F238E27FC236}">
                <a16:creationId xmlns:a16="http://schemas.microsoft.com/office/drawing/2014/main" xmlns="" id="{51C16966-983A-4E59-BF85-440ADB01C9D7}"/>
              </a:ext>
            </a:extLst>
          </p:cNvPr>
          <p:cNvSpPr/>
          <p:nvPr/>
        </p:nvSpPr>
        <p:spPr>
          <a:xfrm>
            <a:off x="354289" y="1922715"/>
            <a:ext cx="3639367" cy="485730"/>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a16="http://schemas.microsoft.com/office/drawing/2014/main" xmlns="" id="{E998C83E-C343-4D24-9857-27A8EA88E9A8}"/>
              </a:ext>
            </a:extLst>
          </p:cNvPr>
          <p:cNvSpPr txBox="1"/>
          <p:nvPr/>
        </p:nvSpPr>
        <p:spPr>
          <a:xfrm>
            <a:off x="352378" y="1972431"/>
            <a:ext cx="3724465" cy="338554"/>
          </a:xfrm>
          <a:prstGeom prst="rect">
            <a:avLst/>
          </a:prstGeom>
          <a:noFill/>
        </p:spPr>
        <p:txBody>
          <a:bodyPr wrap="square" rtlCol="0">
            <a:spAutoFit/>
          </a:bodyPr>
          <a:lstStyle/>
          <a:p>
            <a:r>
              <a:rPr lang="zh-CN" altLang="en-US" sz="1400" b="1" dirty="0">
                <a:solidFill>
                  <a:schemeClr val="tx1"/>
                </a:solidFill>
              </a:rPr>
              <a:t>我国</a:t>
            </a:r>
            <a:r>
              <a:rPr lang="en-US" altLang="zh-CN" sz="1600" b="1" dirty="0">
                <a:solidFill>
                  <a:srgbClr val="C00000"/>
                </a:solidFill>
              </a:rPr>
              <a:t>38.7%</a:t>
            </a:r>
            <a:r>
              <a:rPr lang="zh-CN" altLang="en-US" sz="1400" b="1" dirty="0">
                <a:solidFill>
                  <a:schemeClr val="tx1"/>
                </a:solidFill>
              </a:rPr>
              <a:t>的高血压患者合并高尿酸血症</a:t>
            </a:r>
            <a:r>
              <a:rPr lang="en-US" altLang="zh-CN" sz="1400" b="1" baseline="30000" dirty="0">
                <a:solidFill>
                  <a:schemeClr val="tx1"/>
                </a:solidFill>
              </a:rPr>
              <a:t>1~2</a:t>
            </a:r>
            <a:endParaRPr lang="en-US" altLang="zh-CN" sz="1600" b="1" baseline="30000" dirty="0">
              <a:solidFill>
                <a:schemeClr val="tx1"/>
              </a:solidFill>
            </a:endParaRPr>
          </a:p>
        </p:txBody>
      </p:sp>
      <p:sp>
        <p:nvSpPr>
          <p:cNvPr id="71" name="矩形: 圆角 70">
            <a:extLst>
              <a:ext uri="{FF2B5EF4-FFF2-40B4-BE49-F238E27FC236}">
                <a16:creationId xmlns:a16="http://schemas.microsoft.com/office/drawing/2014/main" xmlns="" id="{CD77B154-1B37-44BB-86DE-9C1CB6CEEF0B}"/>
              </a:ext>
            </a:extLst>
          </p:cNvPr>
          <p:cNvSpPr/>
          <p:nvPr/>
        </p:nvSpPr>
        <p:spPr>
          <a:xfrm>
            <a:off x="354289" y="3036381"/>
            <a:ext cx="3639367" cy="646945"/>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a:extLst>
              <a:ext uri="{FF2B5EF4-FFF2-40B4-BE49-F238E27FC236}">
                <a16:creationId xmlns:a16="http://schemas.microsoft.com/office/drawing/2014/main" xmlns="" id="{71B37E8F-7CA7-40F4-B62B-DAEB06BA0064}"/>
              </a:ext>
            </a:extLst>
          </p:cNvPr>
          <p:cNvSpPr txBox="1"/>
          <p:nvPr/>
        </p:nvSpPr>
        <p:spPr>
          <a:xfrm>
            <a:off x="352378" y="3090176"/>
            <a:ext cx="3639367" cy="587469"/>
          </a:xfrm>
          <a:prstGeom prst="rect">
            <a:avLst/>
          </a:prstGeom>
          <a:noFill/>
        </p:spPr>
        <p:txBody>
          <a:bodyPr wrap="square" rtlCol="0">
            <a:spAutoFit/>
          </a:bodyPr>
          <a:lstStyle/>
          <a:p>
            <a:pPr>
              <a:lnSpc>
                <a:spcPct val="120000"/>
              </a:lnSpc>
            </a:pPr>
            <a:r>
              <a:rPr lang="zh-CN" altLang="en-US" sz="1400" b="1" dirty="0">
                <a:solidFill>
                  <a:srgbClr val="C00000"/>
                </a:solidFill>
              </a:rPr>
              <a:t>氯沙坦</a:t>
            </a:r>
            <a:r>
              <a:rPr lang="zh-CN" altLang="en-US" sz="1400" b="1" dirty="0">
                <a:solidFill>
                  <a:schemeClr val="tx1"/>
                </a:solidFill>
              </a:rPr>
              <a:t>在所有降压药物中，排尿酸能力最强，可辅助高血压合并高尿酸血症的治疗</a:t>
            </a:r>
            <a:r>
              <a:rPr lang="en-US" altLang="zh-CN" sz="1400" b="1" baseline="30000" dirty="0">
                <a:solidFill>
                  <a:schemeClr val="tx1"/>
                </a:solidFill>
              </a:rPr>
              <a:t>1</a:t>
            </a:r>
            <a:endParaRPr lang="zh-CN" altLang="en-US" sz="1400" baseline="30000" dirty="0"/>
          </a:p>
        </p:txBody>
      </p:sp>
      <p:graphicFrame>
        <p:nvGraphicFramePr>
          <p:cNvPr id="75" name="表格 75">
            <a:extLst>
              <a:ext uri="{FF2B5EF4-FFF2-40B4-BE49-F238E27FC236}">
                <a16:creationId xmlns:a16="http://schemas.microsoft.com/office/drawing/2014/main" xmlns="" id="{5A8AEC68-CB34-41A5-9823-FD5F38714081}"/>
              </a:ext>
            </a:extLst>
          </p:cNvPr>
          <p:cNvGraphicFramePr>
            <a:graphicFrameLocks noGrp="1"/>
          </p:cNvGraphicFramePr>
          <p:nvPr>
            <p:extLst>
              <p:ext uri="{D42A27DB-BD31-4B8C-83A1-F6EECF244321}">
                <p14:modId xmlns:p14="http://schemas.microsoft.com/office/powerpoint/2010/main" val="396399898"/>
              </p:ext>
            </p:extLst>
          </p:nvPr>
        </p:nvGraphicFramePr>
        <p:xfrm>
          <a:off x="601737" y="3733212"/>
          <a:ext cx="3225745" cy="2529840"/>
        </p:xfrm>
        <a:graphic>
          <a:graphicData uri="http://schemas.openxmlformats.org/drawingml/2006/table">
            <a:tbl>
              <a:tblPr firstRow="1" bandRow="1">
                <a:tableStyleId>{6E25E649-3F16-4E02-A733-19D2CDBF48F0}</a:tableStyleId>
              </a:tblPr>
              <a:tblGrid>
                <a:gridCol w="1947677">
                  <a:extLst>
                    <a:ext uri="{9D8B030D-6E8A-4147-A177-3AD203B41FA5}">
                      <a16:colId xmlns:a16="http://schemas.microsoft.com/office/drawing/2014/main" xmlns="" val="581344186"/>
                    </a:ext>
                  </a:extLst>
                </a:gridCol>
                <a:gridCol w="1278068">
                  <a:extLst>
                    <a:ext uri="{9D8B030D-6E8A-4147-A177-3AD203B41FA5}">
                      <a16:colId xmlns:a16="http://schemas.microsoft.com/office/drawing/2014/main" xmlns="" val="4013145005"/>
                    </a:ext>
                  </a:extLst>
                </a:gridCol>
              </a:tblGrid>
              <a:tr h="270692">
                <a:tc>
                  <a:txBody>
                    <a:bodyPr/>
                    <a:lstStyle/>
                    <a:p>
                      <a:pPr algn="ctr"/>
                      <a:r>
                        <a:rPr lang="zh-CN" altLang="en-US" sz="1200" u="none" dirty="0">
                          <a:effectLst>
                            <a:outerShdw blurRad="38100" dist="38100" dir="2700000" algn="tl">
                              <a:srgbClr val="000000">
                                <a:alpha val="43137"/>
                              </a:srgbClr>
                            </a:outerShdw>
                          </a:effectLst>
                        </a:rPr>
                        <a:t>药物名</a:t>
                      </a:r>
                    </a:p>
                  </a:txBody>
                  <a:tcPr>
                    <a:solidFill>
                      <a:srgbClr val="13446E"/>
                    </a:solidFill>
                  </a:tcPr>
                </a:tc>
                <a:tc>
                  <a:txBody>
                    <a:bodyPr/>
                    <a:lstStyle/>
                    <a:p>
                      <a:pPr algn="ctr"/>
                      <a:r>
                        <a:rPr lang="zh-CN" altLang="en-US" sz="1200" b="1" u="none" dirty="0">
                          <a:effectLst>
                            <a:outerShdw blurRad="38100" dist="38100" dir="2700000" algn="tl">
                              <a:srgbClr val="000000">
                                <a:alpha val="43137"/>
                              </a:srgbClr>
                            </a:outerShdw>
                          </a:effectLst>
                        </a:rPr>
                        <a:t>对尿酸影响</a:t>
                      </a:r>
                    </a:p>
                  </a:txBody>
                  <a:tcPr>
                    <a:solidFill>
                      <a:srgbClr val="13446E"/>
                    </a:solidFill>
                  </a:tcPr>
                </a:tc>
                <a:extLst>
                  <a:ext uri="{0D108BD9-81ED-4DB2-BD59-A6C34878D82A}">
                    <a16:rowId xmlns:a16="http://schemas.microsoft.com/office/drawing/2014/main" xmlns="" val="2911867960"/>
                  </a:ext>
                </a:extLst>
              </a:tr>
              <a:tr h="270692">
                <a:tc>
                  <a:txBody>
                    <a:bodyPr/>
                    <a:lstStyle/>
                    <a:p>
                      <a:pPr algn="ctr"/>
                      <a:r>
                        <a:rPr lang="zh-CN" altLang="en-US" sz="1200" b="1" dirty="0">
                          <a:solidFill>
                            <a:srgbClr val="C00000"/>
                          </a:solidFill>
                        </a:rPr>
                        <a:t>氯沙坦</a:t>
                      </a:r>
                    </a:p>
                  </a:txBody>
                  <a:tcPr>
                    <a:lnB w="12700" cap="flat" cmpd="sng" algn="ctr">
                      <a:solidFill>
                        <a:schemeClr val="bg2"/>
                      </a:solidFill>
                      <a:prstDash val="solid"/>
                      <a:round/>
                      <a:headEnd type="none" w="med" len="med"/>
                      <a:tailEnd type="none" w="med" len="med"/>
                    </a:lnB>
                    <a:solidFill>
                      <a:srgbClr val="D4EDFC"/>
                    </a:solidFill>
                  </a:tcPr>
                </a:tc>
                <a:tc>
                  <a:txBody>
                    <a:bodyPr/>
                    <a:lstStyle/>
                    <a:p>
                      <a:pPr algn="ctr"/>
                      <a:r>
                        <a:rPr lang="zh-CN" altLang="en-US" sz="1200" b="1" dirty="0">
                          <a:ln w="19050">
                            <a:solidFill>
                              <a:srgbClr val="C00000"/>
                            </a:solidFill>
                          </a:ln>
                          <a:solidFill>
                            <a:srgbClr val="C00000"/>
                          </a:solidFill>
                          <a:effectLst/>
                        </a:rPr>
                        <a:t>↓ ↓</a:t>
                      </a:r>
                    </a:p>
                  </a:txBody>
                  <a:tcPr>
                    <a:lnB w="12700" cap="flat" cmpd="sng" algn="ctr">
                      <a:solidFill>
                        <a:schemeClr val="bg2"/>
                      </a:solidFill>
                      <a:prstDash val="solid"/>
                      <a:round/>
                      <a:headEnd type="none" w="med" len="med"/>
                      <a:tailEnd type="none" w="med" len="med"/>
                    </a:lnB>
                    <a:solidFill>
                      <a:srgbClr val="D4EDFC"/>
                    </a:solidFill>
                  </a:tcPr>
                </a:tc>
                <a:extLst>
                  <a:ext uri="{0D108BD9-81ED-4DB2-BD59-A6C34878D82A}">
                    <a16:rowId xmlns:a16="http://schemas.microsoft.com/office/drawing/2014/main" xmlns="" val="1254631628"/>
                  </a:ext>
                </a:extLst>
              </a:tr>
              <a:tr h="240615">
                <a:tc>
                  <a:txBody>
                    <a:bodyPr/>
                    <a:lstStyle/>
                    <a:p>
                      <a:pPr algn="ctr"/>
                      <a:r>
                        <a:rPr lang="zh-CN" altLang="en-US" sz="1000" dirty="0"/>
                        <a:t>阿利沙坦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68715928"/>
                  </a:ext>
                </a:extLst>
              </a:tr>
              <a:tr h="240615">
                <a:tc>
                  <a:txBody>
                    <a:bodyPr/>
                    <a:lstStyle/>
                    <a:p>
                      <a:pPr algn="ctr"/>
                      <a:r>
                        <a:rPr lang="zh-CN" altLang="en-US" sz="1000" dirty="0"/>
                        <a:t>厄贝沙坦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3749526694"/>
                  </a:ext>
                </a:extLst>
              </a:tr>
              <a:tr h="270692">
                <a:tc>
                  <a:txBody>
                    <a:bodyPr/>
                    <a:lstStyle/>
                    <a:p>
                      <a:pPr algn="ctr"/>
                      <a:r>
                        <a:rPr lang="zh-CN" altLang="en-US" sz="1200" b="1" dirty="0">
                          <a:solidFill>
                            <a:srgbClr val="C00000"/>
                          </a:solidFill>
                        </a:rPr>
                        <a:t>氨氯地平</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4EDFC"/>
                    </a:solidFill>
                  </a:tcPr>
                </a:tc>
                <a:tc>
                  <a:txBody>
                    <a:bodyPr/>
                    <a:lstStyle/>
                    <a:p>
                      <a:pPr algn="ctr"/>
                      <a:r>
                        <a:rPr lang="zh-CN" altLang="en-US" sz="1200" b="1" dirty="0">
                          <a:ln w="19050">
                            <a:solidFill>
                              <a:srgbClr val="C00000"/>
                            </a:solidFill>
                          </a:ln>
                          <a:solidFill>
                            <a:srgbClr val="C00000"/>
                          </a:solidFill>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4EDFC"/>
                    </a:solidFill>
                  </a:tcPr>
                </a:tc>
                <a:extLst>
                  <a:ext uri="{0D108BD9-81ED-4DB2-BD59-A6C34878D82A}">
                    <a16:rowId xmlns:a16="http://schemas.microsoft.com/office/drawing/2014/main" xmlns="" val="554616844"/>
                  </a:ext>
                </a:extLst>
              </a:tr>
              <a:tr h="240615">
                <a:tc>
                  <a:txBody>
                    <a:bodyPr/>
                    <a:lstStyle/>
                    <a:p>
                      <a:pPr algn="ctr"/>
                      <a:r>
                        <a:rPr lang="zh-CN" altLang="en-US" sz="1000" dirty="0"/>
                        <a:t>沙库巴曲缬沙坦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3062293526"/>
                  </a:ext>
                </a:extLst>
              </a:tr>
              <a:tr h="240615">
                <a:tc>
                  <a:txBody>
                    <a:bodyPr/>
                    <a:lstStyle/>
                    <a:p>
                      <a:pPr algn="ctr"/>
                      <a:r>
                        <a:rPr lang="zh-CN" altLang="en-US" sz="1000" dirty="0"/>
                        <a:t>氢氯噻嗪</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 ↑</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3785729019"/>
                  </a:ext>
                </a:extLst>
              </a:tr>
              <a:tr h="240615">
                <a:tc>
                  <a:txBody>
                    <a:bodyPr/>
                    <a:lstStyle/>
                    <a:p>
                      <a:pPr algn="ctr"/>
                      <a:r>
                        <a:rPr lang="zh-CN" altLang="en-US" sz="1000" dirty="0"/>
                        <a:t>吲达帕胺</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3557510066"/>
                  </a:ext>
                </a:extLst>
              </a:tr>
              <a:tr h="240615">
                <a:tc>
                  <a:txBody>
                    <a:bodyPr/>
                    <a:lstStyle/>
                    <a:p>
                      <a:pPr algn="ctr"/>
                      <a:r>
                        <a:rPr lang="zh-CN" altLang="en-US" sz="1000" dirty="0"/>
                        <a:t>呋塞米</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 ↑</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2096527652"/>
                  </a:ext>
                </a:extLst>
              </a:tr>
              <a:tr h="240615">
                <a:tc>
                  <a:txBody>
                    <a:bodyPr/>
                    <a:lstStyle/>
                    <a:p>
                      <a:pPr algn="ctr"/>
                      <a:r>
                        <a:rPr lang="en-US" altLang="zh-CN" sz="1000" dirty="0"/>
                        <a:t>β</a:t>
                      </a:r>
                      <a:r>
                        <a:rPr lang="zh-CN" altLang="en-US" sz="1000" dirty="0"/>
                        <a:t>受体阻滞剂（较大剂量）</a:t>
                      </a:r>
                    </a:p>
                  </a:txBody>
                  <a:tcPr>
                    <a:lnT w="12700" cap="flat" cmpd="sng" algn="ctr">
                      <a:solidFill>
                        <a:schemeClr val="bg2"/>
                      </a:solidFill>
                      <a:prstDash val="solid"/>
                      <a:round/>
                      <a:headEnd type="none" w="med" len="med"/>
                      <a:tailEnd type="none" w="med" len="med"/>
                    </a:lnT>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xmlns="" val="2302500807"/>
                  </a:ext>
                </a:extLst>
              </a:tr>
            </a:tbl>
          </a:graphicData>
        </a:graphic>
      </p:graphicFrame>
      <p:sp>
        <p:nvSpPr>
          <p:cNvPr id="59" name="TextBox 6">
            <a:extLst>
              <a:ext uri="{FF2B5EF4-FFF2-40B4-BE49-F238E27FC236}">
                <a16:creationId xmlns:a16="http://schemas.microsoft.com/office/drawing/2014/main" xmlns="" id="{32B1C62F-38F7-4D15-8A32-22DDBE16A5D3}"/>
              </a:ext>
            </a:extLst>
          </p:cNvPr>
          <p:cNvSpPr txBox="1"/>
          <p:nvPr/>
        </p:nvSpPr>
        <p:spPr>
          <a:xfrm>
            <a:off x="7878082" y="5497619"/>
            <a:ext cx="3720833" cy="630429"/>
          </a:xfrm>
          <a:prstGeom prst="rect">
            <a:avLst/>
          </a:prstGeom>
          <a:noFill/>
        </p:spPr>
        <p:txBody>
          <a:bodyPr wrap="square" rtlCol="0">
            <a:spAutoFit/>
          </a:bodyPr>
          <a:lstStyle/>
          <a:p>
            <a:pPr marL="182563" indent="-182563">
              <a:lnSpc>
                <a:spcPct val="120000"/>
              </a:lnSpc>
              <a:spcBef>
                <a:spcPts val="600"/>
              </a:spcBef>
              <a:buFont typeface="Arial" panose="020B0604020202020204" pitchFamily="34" charset="0"/>
              <a:buChar char="•"/>
            </a:pPr>
            <a:r>
              <a:rPr lang="zh-CN" altLang="en-US" sz="1000" dirty="0"/>
              <a:t>一项巢式病例对照研究，共纳入目前使用降压药的</a:t>
            </a:r>
            <a:r>
              <a:rPr lang="en-US" altLang="zh-CN" sz="1000" dirty="0"/>
              <a:t>29 138</a:t>
            </a:r>
            <a:r>
              <a:rPr lang="zh-CN" altLang="en-US" sz="1000" dirty="0"/>
              <a:t>例高血压患者，评价高血压患者服用不同种类抗高血压药后痛风的发生风险</a:t>
            </a:r>
            <a:endParaRPr lang="en-US" altLang="zh-CN" sz="1000" dirty="0"/>
          </a:p>
        </p:txBody>
      </p:sp>
      <p:sp>
        <p:nvSpPr>
          <p:cNvPr id="60" name="文本框 59">
            <a:extLst>
              <a:ext uri="{FF2B5EF4-FFF2-40B4-BE49-F238E27FC236}">
                <a16:creationId xmlns:a16="http://schemas.microsoft.com/office/drawing/2014/main" xmlns="" id="{5046E0F4-7FDF-406F-AA67-F547BC326DAF}"/>
              </a:ext>
            </a:extLst>
          </p:cNvPr>
          <p:cNvSpPr txBox="1"/>
          <p:nvPr/>
        </p:nvSpPr>
        <p:spPr>
          <a:xfrm>
            <a:off x="6676615" y="6225240"/>
            <a:ext cx="5405120" cy="234680"/>
          </a:xfrm>
          <a:prstGeom prst="rect">
            <a:avLst/>
          </a:prstGeom>
          <a:noFill/>
        </p:spPr>
        <p:txBody>
          <a:bodyPr wrap="square">
            <a:spAutoFit/>
          </a:bodyPr>
          <a:lstStyle/>
          <a:p>
            <a:pPr lvl="0" algn="r">
              <a:lnSpc>
                <a:spcPct val="150000"/>
              </a:lnSpc>
              <a:defRPr/>
            </a:pP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CCB</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：钙通道阻滞剂    </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    其他</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：除氯沙坦以外的其他血管紧张素</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endParaRPr kumimoji="0" lang="en-US" altLang="zh-CN" sz="7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6" name="图片 5">
            <a:extLst>
              <a:ext uri="{FF2B5EF4-FFF2-40B4-BE49-F238E27FC236}">
                <a16:creationId xmlns:a16="http://schemas.microsoft.com/office/drawing/2014/main" xmlns="" id="{115C5F77-A9EA-4BC5-B970-E98E366ED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4309" y="2040517"/>
            <a:ext cx="2891283" cy="3384000"/>
          </a:xfrm>
          <a:prstGeom prst="rect">
            <a:avLst/>
          </a:prstGeom>
        </p:spPr>
      </p:pic>
    </p:spTree>
    <p:extLst>
      <p:ext uri="{BB962C8B-B14F-4D97-AF65-F5344CB8AC3E}">
        <p14:creationId xmlns:p14="http://schemas.microsoft.com/office/powerpoint/2010/main" val="283184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圆角 43">
            <a:extLst>
              <a:ext uri="{FF2B5EF4-FFF2-40B4-BE49-F238E27FC236}">
                <a16:creationId xmlns:a16="http://schemas.microsoft.com/office/drawing/2014/main" xmlns="" id="{C3DABEB4-6457-4642-A616-0EF64F371EC7}"/>
              </a:ext>
            </a:extLst>
          </p:cNvPr>
          <p:cNvSpPr/>
          <p:nvPr/>
        </p:nvSpPr>
        <p:spPr>
          <a:xfrm>
            <a:off x="6655040" y="1569015"/>
            <a:ext cx="5157837" cy="1690956"/>
          </a:xfrm>
          <a:prstGeom prst="roundRect">
            <a:avLst>
              <a:gd name="adj" fmla="val 652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 name="标题 1">
            <a:extLst>
              <a:ext uri="{FF2B5EF4-FFF2-40B4-BE49-F238E27FC236}">
                <a16:creationId xmlns:a16="http://schemas.microsoft.com/office/drawing/2014/main" xmlns="" id="{69F53A5F-A0EF-48FF-8DC4-D0DB732B4F20}"/>
              </a:ext>
            </a:extLst>
          </p:cNvPr>
          <p:cNvSpPr>
            <a:spLocks noGrp="1"/>
          </p:cNvSpPr>
          <p:nvPr>
            <p:ph type="title"/>
          </p:nvPr>
        </p:nvSpPr>
        <p:spPr/>
        <p:txBody>
          <a:bodyPr>
            <a:normAutofit fontScale="90000"/>
          </a:bodyPr>
          <a:lstStyle/>
          <a:p>
            <a:r>
              <a:rPr lang="zh-CN" altLang="en-US" dirty="0"/>
              <a:t>氨氯地平氯沙坦钾具有</a:t>
            </a:r>
            <a:r>
              <a:rPr lang="zh-CN" altLang="en-US" dirty="0">
                <a:ln>
                  <a:solidFill>
                    <a:srgbClr val="C00000"/>
                  </a:solidFill>
                </a:ln>
                <a:solidFill>
                  <a:srgbClr val="C00000"/>
                </a:solidFill>
              </a:rPr>
              <a:t>心、脑、肾</a:t>
            </a:r>
            <a:r>
              <a:rPr lang="zh-CN" altLang="en-US" dirty="0"/>
              <a:t>多重靶器官</a:t>
            </a:r>
            <a:r>
              <a:rPr lang="zh-CN" altLang="en-US" dirty="0">
                <a:ln>
                  <a:solidFill>
                    <a:srgbClr val="C00000"/>
                  </a:solidFill>
                </a:ln>
                <a:solidFill>
                  <a:srgbClr val="C00000"/>
                </a:solidFill>
              </a:rPr>
              <a:t>保护作用</a:t>
            </a:r>
            <a:r>
              <a:rPr lang="zh-CN" altLang="en-US" dirty="0"/>
              <a:t/>
            </a:r>
            <a:br>
              <a:rPr lang="zh-CN" altLang="en-US" dirty="0"/>
            </a:br>
            <a:r>
              <a:rPr lang="zh-CN" altLang="en-US" dirty="0">
                <a:ln>
                  <a:solidFill>
                    <a:srgbClr val="C00000"/>
                  </a:solidFill>
                </a:ln>
                <a:solidFill>
                  <a:srgbClr val="C00000"/>
                </a:solidFill>
              </a:rPr>
              <a:t>显著降低</a:t>
            </a:r>
            <a:r>
              <a:rPr lang="zh-CN" altLang="en-US" dirty="0"/>
              <a:t>心血管事件发生风险，</a:t>
            </a:r>
            <a:r>
              <a:rPr lang="zh-CN" altLang="en-US" dirty="0">
                <a:ln>
                  <a:solidFill>
                    <a:srgbClr val="C00000"/>
                  </a:solidFill>
                </a:ln>
                <a:solidFill>
                  <a:srgbClr val="C00000"/>
                </a:solidFill>
              </a:rPr>
              <a:t>有效改善</a:t>
            </a:r>
            <a:r>
              <a:rPr lang="zh-CN" altLang="en-US" dirty="0"/>
              <a:t>高血压患者的临床结局</a:t>
            </a:r>
            <a:endParaRPr lang="zh-CN" altLang="en-US" dirty="0">
              <a:ln>
                <a:solidFill>
                  <a:srgbClr val="C00000"/>
                </a:solidFill>
              </a:ln>
              <a:solidFill>
                <a:srgbClr val="C00000"/>
              </a:solidFill>
            </a:endParaRPr>
          </a:p>
        </p:txBody>
      </p:sp>
      <p:sp>
        <p:nvSpPr>
          <p:cNvPr id="4" name="灯片编号占位符 3">
            <a:extLst>
              <a:ext uri="{FF2B5EF4-FFF2-40B4-BE49-F238E27FC236}">
                <a16:creationId xmlns:a16="http://schemas.microsoft.com/office/drawing/2014/main" xmlns="" id="{C0173E06-8C37-4FA2-910D-49A5645D526B}"/>
              </a:ext>
            </a:extLst>
          </p:cNvPr>
          <p:cNvSpPr>
            <a:spLocks noGrp="1"/>
          </p:cNvSpPr>
          <p:nvPr>
            <p:ph type="sldNum" sz="quarter" idx="12"/>
          </p:nvPr>
        </p:nvSpPr>
        <p:spPr/>
        <p:txBody>
          <a:bodyPr/>
          <a:lstStyle/>
          <a:p>
            <a:fld id="{A80F6EE2-7C4A-4B61-8A1E-EC4F866B1EEC}" type="slidenum">
              <a:rPr lang="zh-CN" altLang="en-US" smtClean="0"/>
              <a:t>7</a:t>
            </a:fld>
            <a:endParaRPr lang="zh-CN" altLang="en-US"/>
          </a:p>
        </p:txBody>
      </p:sp>
      <p:grpSp>
        <p:nvGrpSpPr>
          <p:cNvPr id="19" name="组合 18">
            <a:extLst>
              <a:ext uri="{FF2B5EF4-FFF2-40B4-BE49-F238E27FC236}">
                <a16:creationId xmlns:a16="http://schemas.microsoft.com/office/drawing/2014/main" xmlns="" id="{246DDA91-32CD-41E1-9475-345C72DD990D}"/>
              </a:ext>
            </a:extLst>
          </p:cNvPr>
          <p:cNvGrpSpPr/>
          <p:nvPr/>
        </p:nvGrpSpPr>
        <p:grpSpPr>
          <a:xfrm>
            <a:off x="0" y="-97492"/>
            <a:ext cx="1071409" cy="1267787"/>
            <a:chOff x="0" y="-97492"/>
            <a:chExt cx="1071409" cy="1267787"/>
          </a:xfrm>
        </p:grpSpPr>
        <p:sp>
          <p:nvSpPr>
            <p:cNvPr id="20" name="斜纹 19">
              <a:extLst>
                <a:ext uri="{FF2B5EF4-FFF2-40B4-BE49-F238E27FC236}">
                  <a16:creationId xmlns:a16="http://schemas.microsoft.com/office/drawing/2014/main" xmlns="" id="{8A324A23-707E-47F4-A020-1BA288B71AFF}"/>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1" name="文本框 20">
              <a:extLst>
                <a:ext uri="{FF2B5EF4-FFF2-40B4-BE49-F238E27FC236}">
                  <a16:creationId xmlns:a16="http://schemas.microsoft.com/office/drawing/2014/main" xmlns="" id="{06792B75-10D8-4924-B2CB-3B1E07C4BE1F}"/>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6" name="矩形: 圆角 5">
            <a:extLst>
              <a:ext uri="{FF2B5EF4-FFF2-40B4-BE49-F238E27FC236}">
                <a16:creationId xmlns:a16="http://schemas.microsoft.com/office/drawing/2014/main" xmlns="" id="{4F9408E2-7E41-4FB8-9010-DC72913A5300}"/>
              </a:ext>
            </a:extLst>
          </p:cNvPr>
          <p:cNvSpPr/>
          <p:nvPr/>
        </p:nvSpPr>
        <p:spPr>
          <a:xfrm>
            <a:off x="6648563" y="3731134"/>
            <a:ext cx="5164314" cy="2805406"/>
          </a:xfrm>
          <a:prstGeom prst="roundRect">
            <a:avLst>
              <a:gd name="adj" fmla="val 413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7" name="矩形: 圆角 46">
            <a:extLst>
              <a:ext uri="{FF2B5EF4-FFF2-40B4-BE49-F238E27FC236}">
                <a16:creationId xmlns:a16="http://schemas.microsoft.com/office/drawing/2014/main" xmlns="" id="{E2F556CF-D87A-429D-A505-0D629FBE290C}"/>
              </a:ext>
            </a:extLst>
          </p:cNvPr>
          <p:cNvSpPr/>
          <p:nvPr/>
        </p:nvSpPr>
        <p:spPr>
          <a:xfrm>
            <a:off x="6665200" y="1277232"/>
            <a:ext cx="4821023" cy="442414"/>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CN" altLang="en-US" sz="1400" b="1" dirty="0">
                <a:solidFill>
                  <a:schemeClr val="tx1"/>
                </a:solidFill>
              </a:rPr>
              <a:t>研究证实</a:t>
            </a:r>
            <a:r>
              <a:rPr lang="en-US" altLang="zh-CN" sz="1400" b="1" baseline="30000" dirty="0">
                <a:solidFill>
                  <a:schemeClr val="tx1"/>
                </a:solidFill>
              </a:rPr>
              <a:t>2</a:t>
            </a:r>
            <a:r>
              <a:rPr lang="zh-CN" altLang="en-US" sz="1400" b="1" dirty="0">
                <a:solidFill>
                  <a:schemeClr val="tx1"/>
                </a:solidFill>
              </a:rPr>
              <a:t>，氯沙坦</a:t>
            </a:r>
            <a:r>
              <a:rPr lang="en-US" altLang="zh-CN" sz="1400" b="1" dirty="0">
                <a:solidFill>
                  <a:schemeClr val="tx1"/>
                </a:solidFill>
              </a:rPr>
              <a:t>+</a:t>
            </a:r>
            <a:r>
              <a:rPr lang="zh-CN" altLang="en-US" sz="1400" b="1" dirty="0">
                <a:solidFill>
                  <a:schemeClr val="tx1"/>
                </a:solidFill>
              </a:rPr>
              <a:t>，</a:t>
            </a:r>
            <a:r>
              <a:rPr lang="zh-CN" altLang="en-US" sz="1400" b="1" dirty="0">
                <a:solidFill>
                  <a:srgbClr val="C00000"/>
                </a:solidFill>
              </a:rPr>
              <a:t>逆转左室肥厚</a:t>
            </a:r>
            <a:r>
              <a:rPr lang="zh-CN" altLang="en-US" sz="1400" b="1" dirty="0">
                <a:solidFill>
                  <a:schemeClr val="tx1"/>
                </a:solidFill>
              </a:rPr>
              <a:t>和</a:t>
            </a:r>
            <a:r>
              <a:rPr lang="zh-CN" altLang="en-US" sz="1400" b="1" dirty="0">
                <a:solidFill>
                  <a:srgbClr val="C00000"/>
                </a:solidFill>
              </a:rPr>
              <a:t>改善心血管预后</a:t>
            </a:r>
          </a:p>
        </p:txBody>
      </p:sp>
      <p:sp>
        <p:nvSpPr>
          <p:cNvPr id="48" name="文本框 47">
            <a:extLst>
              <a:ext uri="{FF2B5EF4-FFF2-40B4-BE49-F238E27FC236}">
                <a16:creationId xmlns:a16="http://schemas.microsoft.com/office/drawing/2014/main" xmlns="" id="{B3395B15-6730-4DF2-8B06-36781F5B9312}"/>
              </a:ext>
            </a:extLst>
          </p:cNvPr>
          <p:cNvSpPr txBox="1"/>
          <p:nvPr/>
        </p:nvSpPr>
        <p:spPr>
          <a:xfrm>
            <a:off x="6795354" y="1872816"/>
            <a:ext cx="4140347" cy="738023"/>
          </a:xfrm>
          <a:prstGeom prst="rect">
            <a:avLst/>
          </a:prstGeom>
          <a:noFill/>
        </p:spPr>
        <p:txBody>
          <a:bodyPr wrap="square" rtlCol="0">
            <a:spAutoFit/>
          </a:bodyPr>
          <a:lstStyle/>
          <a:p>
            <a:pPr>
              <a:lnSpc>
                <a:spcPct val="120000"/>
              </a:lnSpc>
              <a:spcBef>
                <a:spcPts val="300"/>
              </a:spcBef>
            </a:pPr>
            <a:r>
              <a:rPr lang="en-US" altLang="zh-CN" sz="1200" b="1" dirty="0"/>
              <a:t>LIFE</a:t>
            </a:r>
            <a:r>
              <a:rPr lang="zh-CN" altLang="en-US" sz="1200" b="1" dirty="0"/>
              <a:t>研究：与阿替洛尔相比，以</a:t>
            </a:r>
            <a:r>
              <a:rPr lang="zh-CN" altLang="en-US" sz="1200" b="1" dirty="0">
                <a:solidFill>
                  <a:srgbClr val="002060"/>
                </a:solidFill>
              </a:rPr>
              <a:t>氯沙坦为基础的</a:t>
            </a:r>
            <a:r>
              <a:rPr lang="zh-CN" altLang="en-US" sz="1200" b="1" dirty="0"/>
              <a:t>降压治疗</a:t>
            </a:r>
            <a:r>
              <a:rPr lang="zh-CN" altLang="en-US" sz="1200" b="1" dirty="0">
                <a:solidFill>
                  <a:srgbClr val="002060"/>
                </a:solidFill>
              </a:rPr>
              <a:t>更有效逆转左心室肥厚，显著降低卒中、心血管疾病发生风险以及死亡风险（</a:t>
            </a:r>
            <a:r>
              <a:rPr lang="en-US" altLang="zh-CN" sz="1200" b="1" dirty="0">
                <a:solidFill>
                  <a:srgbClr val="002060"/>
                </a:solidFill>
              </a:rPr>
              <a:t>13%</a:t>
            </a:r>
            <a:r>
              <a:rPr lang="zh-CN" altLang="en-US" sz="1200" b="1" dirty="0">
                <a:solidFill>
                  <a:srgbClr val="002060"/>
                </a:solidFill>
              </a:rPr>
              <a:t>）</a:t>
            </a:r>
          </a:p>
        </p:txBody>
      </p:sp>
      <p:sp>
        <p:nvSpPr>
          <p:cNvPr id="15" name="文本框 14">
            <a:extLst>
              <a:ext uri="{FF2B5EF4-FFF2-40B4-BE49-F238E27FC236}">
                <a16:creationId xmlns:a16="http://schemas.microsoft.com/office/drawing/2014/main" xmlns="" id="{512554FC-B5B8-46CA-97EC-B489985A4324}"/>
              </a:ext>
            </a:extLst>
          </p:cNvPr>
          <p:cNvSpPr txBox="1"/>
          <p:nvPr/>
        </p:nvSpPr>
        <p:spPr>
          <a:xfrm>
            <a:off x="20058" y="6602283"/>
            <a:ext cx="11260056" cy="215444"/>
          </a:xfrm>
          <a:prstGeom prst="rect">
            <a:avLst/>
          </a:prstGeom>
          <a:noFill/>
        </p:spPr>
        <p:txBody>
          <a:bodyPr wrap="square" rtlCol="0">
            <a:spAutoFit/>
          </a:bodyPr>
          <a:lstStyle/>
          <a:p>
            <a:r>
              <a:rPr lang="en-US" altLang="zh-CN" sz="800" dirty="0">
                <a:ea typeface="微软雅黑" panose="020B0503020204020204" pitchFamily="34" charset="-122"/>
                <a:cs typeface="Arial" panose="020B0604020202020204" pitchFamily="34" charset="0"/>
              </a:rPr>
              <a:t>1. </a:t>
            </a:r>
            <a:r>
              <a:rPr lang="de-CH" altLang="zh-CN" sz="800" spc="-5"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lt"/>
              </a:rPr>
              <a:t>Carreño J,</a:t>
            </a:r>
            <a:r>
              <a:rPr lang="en-US" altLang="zh-CN" sz="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et al. </a:t>
            </a:r>
            <a:r>
              <a:rPr lang="en-US" altLang="zh-CN" sz="8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Ther</a:t>
            </a:r>
            <a:r>
              <a:rPr lang="en-US" altLang="zh-CN"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Adv Cardiovasc Dis . 2013 Oct;7(5):237-45 </a:t>
            </a:r>
            <a:r>
              <a:rPr lang="zh-CN" altLang="en-US"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 </a:t>
            </a:r>
            <a:r>
              <a:rPr lang="en-US" altLang="zh-CN" sz="800" dirty="0" err="1"/>
              <a:t>Dahlof</a:t>
            </a:r>
            <a:r>
              <a:rPr lang="en-US" altLang="zh-CN" sz="800" dirty="0"/>
              <a:t> B, et al. The Lancet. 2002. 359:995-1003</a:t>
            </a:r>
            <a:r>
              <a:rPr lang="zh-CN" altLang="en-US" sz="800" dirty="0">
                <a:ea typeface="微软雅黑" panose="020B0503020204020204" pitchFamily="34" charset="-122"/>
                <a:cs typeface="Arial" panose="020B0604020202020204" pitchFamily="34" charset="0"/>
              </a:rPr>
              <a:t>；</a:t>
            </a:r>
            <a:r>
              <a:rPr lang="en-US" altLang="zh-CN" sz="800" dirty="0">
                <a:ea typeface="微软雅黑" panose="020B0503020204020204" pitchFamily="34" charset="-122"/>
                <a:cs typeface="Arial" panose="020B0604020202020204" pitchFamily="34" charset="0"/>
              </a:rPr>
              <a:t>3. Lee SA, et al. </a:t>
            </a:r>
            <a:r>
              <a:rPr lang="sv-SE" altLang="zh-CN" sz="800" dirty="0">
                <a:ea typeface="微软雅黑" panose="020B0503020204020204" pitchFamily="34" charset="-122"/>
                <a:cs typeface="Arial" panose="020B0604020202020204" pitchFamily="34" charset="0"/>
              </a:rPr>
              <a:t>Korean J Intern Med. 2014 May;29(3):315-24</a:t>
            </a:r>
            <a:endParaRPr lang="en-US" altLang="zh-CN" sz="800" dirty="0">
              <a:ea typeface="微软雅黑" panose="020B0503020204020204" pitchFamily="34" charset="-122"/>
              <a:cs typeface="Arial" panose="020B0604020202020204" pitchFamily="34" charset="0"/>
            </a:endParaRPr>
          </a:p>
        </p:txBody>
      </p:sp>
      <p:grpSp>
        <p:nvGrpSpPr>
          <p:cNvPr id="26" name="组合 25">
            <a:extLst>
              <a:ext uri="{FF2B5EF4-FFF2-40B4-BE49-F238E27FC236}">
                <a16:creationId xmlns:a16="http://schemas.microsoft.com/office/drawing/2014/main" xmlns="" id="{1947288A-EC6C-4D37-9C50-F46CADF3E9FD}"/>
              </a:ext>
            </a:extLst>
          </p:cNvPr>
          <p:cNvGrpSpPr>
            <a:grpSpLocks noChangeAspect="1"/>
          </p:cNvGrpSpPr>
          <p:nvPr/>
        </p:nvGrpSpPr>
        <p:grpSpPr>
          <a:xfrm>
            <a:off x="11049556" y="2012810"/>
            <a:ext cx="615588" cy="504000"/>
            <a:chOff x="4837892" y="5508508"/>
            <a:chExt cx="703530" cy="576000"/>
          </a:xfrm>
        </p:grpSpPr>
        <p:pic>
          <p:nvPicPr>
            <p:cNvPr id="71" name="图片 70">
              <a:extLst>
                <a:ext uri="{FF2B5EF4-FFF2-40B4-BE49-F238E27FC236}">
                  <a16:creationId xmlns:a16="http://schemas.microsoft.com/office/drawing/2014/main" xmlns="" id="{B3DBCA9E-6A59-493D-A94C-5174C14C5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7892" y="5508508"/>
              <a:ext cx="626617" cy="576000"/>
            </a:xfrm>
            <a:prstGeom prst="rect">
              <a:avLst/>
            </a:prstGeom>
          </p:spPr>
        </p:pic>
        <p:sp>
          <p:nvSpPr>
            <p:cNvPr id="72" name="文本框 71">
              <a:extLst>
                <a:ext uri="{FF2B5EF4-FFF2-40B4-BE49-F238E27FC236}">
                  <a16:creationId xmlns:a16="http://schemas.microsoft.com/office/drawing/2014/main" xmlns="" id="{0A64798A-2B03-4EE2-A8EA-8C71D8C176B7}"/>
                </a:ext>
              </a:extLst>
            </p:cNvPr>
            <p:cNvSpPr txBox="1"/>
            <p:nvPr/>
          </p:nvSpPr>
          <p:spPr>
            <a:xfrm>
              <a:off x="4874538" y="5666918"/>
              <a:ext cx="666884" cy="316569"/>
            </a:xfrm>
            <a:prstGeom prst="rect">
              <a:avLst/>
            </a:prstGeom>
            <a:noFill/>
          </p:spPr>
          <p:txBody>
            <a:bodyPr wrap="square" rtlCol="0">
              <a:spAutoFit/>
            </a:bodyPr>
            <a:lstStyle/>
            <a:p>
              <a:r>
                <a:rPr lang="en-US" altLang="zh-CN" sz="1200" b="1" dirty="0">
                  <a:solidFill>
                    <a:schemeClr val="bg1"/>
                  </a:solidFill>
                  <a:effectLst>
                    <a:outerShdw blurRad="38100" dist="38100" dir="2700000" algn="tl">
                      <a:srgbClr val="000000">
                        <a:alpha val="43137"/>
                      </a:srgbClr>
                    </a:outerShdw>
                  </a:effectLst>
                </a:rPr>
                <a:t>13%</a:t>
              </a:r>
              <a:endParaRPr lang="zh-CN" altLang="en-US" sz="1200" b="1" dirty="0">
                <a:solidFill>
                  <a:schemeClr val="bg1"/>
                </a:solidFill>
                <a:effectLst>
                  <a:outerShdw blurRad="38100" dist="38100" dir="2700000" algn="tl">
                    <a:srgbClr val="000000">
                      <a:alpha val="43137"/>
                    </a:srgbClr>
                  </a:outerShdw>
                </a:effectLst>
              </a:endParaRPr>
            </a:p>
          </p:txBody>
        </p:sp>
      </p:grpSp>
      <p:graphicFrame>
        <p:nvGraphicFramePr>
          <p:cNvPr id="39" name="图表 38">
            <a:extLst>
              <a:ext uri="{FF2B5EF4-FFF2-40B4-BE49-F238E27FC236}">
                <a16:creationId xmlns:a16="http://schemas.microsoft.com/office/drawing/2014/main" xmlns="" id="{46487098-04D5-4540-A66A-4B97E89DEDEE}"/>
              </a:ext>
            </a:extLst>
          </p:cNvPr>
          <p:cNvGraphicFramePr/>
          <p:nvPr/>
        </p:nvGraphicFramePr>
        <p:xfrm>
          <a:off x="7020292" y="4094942"/>
          <a:ext cx="4658990" cy="2008120"/>
        </p:xfrm>
        <a:graphic>
          <a:graphicData uri="http://schemas.openxmlformats.org/drawingml/2006/chart">
            <c:chart xmlns:c="http://schemas.openxmlformats.org/drawingml/2006/chart" xmlns:r="http://schemas.openxmlformats.org/officeDocument/2006/relationships" r:id="rId3"/>
          </a:graphicData>
        </a:graphic>
      </p:graphicFrame>
      <p:sp>
        <p:nvSpPr>
          <p:cNvPr id="40" name="文本框 39">
            <a:extLst>
              <a:ext uri="{FF2B5EF4-FFF2-40B4-BE49-F238E27FC236}">
                <a16:creationId xmlns:a16="http://schemas.microsoft.com/office/drawing/2014/main" xmlns="" id="{3966BD00-47E3-43F2-9BD7-5D81CE4C05C7}"/>
              </a:ext>
            </a:extLst>
          </p:cNvPr>
          <p:cNvSpPr txBox="1"/>
          <p:nvPr/>
        </p:nvSpPr>
        <p:spPr>
          <a:xfrm rot="16200000">
            <a:off x="6044363" y="5091387"/>
            <a:ext cx="1646152" cy="276999"/>
          </a:xfrm>
          <a:prstGeom prst="rect">
            <a:avLst/>
          </a:prstGeom>
          <a:noFill/>
        </p:spPr>
        <p:txBody>
          <a:bodyPr wrap="square" rtlCol="0">
            <a:spAutoFit/>
          </a:bodyPr>
          <a:lstStyle/>
          <a:p>
            <a:pPr algn="ctr"/>
            <a:r>
              <a:rPr lang="zh-CN" altLang="en-US" sz="1200" dirty="0"/>
              <a:t>终点事件发生风险</a:t>
            </a:r>
            <a:r>
              <a:rPr lang="en-US" altLang="zh-CN" sz="1200" dirty="0"/>
              <a:t>(%)</a:t>
            </a:r>
            <a:endParaRPr lang="zh-CN" altLang="en-US" sz="1200" dirty="0"/>
          </a:p>
        </p:txBody>
      </p:sp>
      <p:sp>
        <p:nvSpPr>
          <p:cNvPr id="97" name="矩形: 圆角 96">
            <a:extLst>
              <a:ext uri="{FF2B5EF4-FFF2-40B4-BE49-F238E27FC236}">
                <a16:creationId xmlns:a16="http://schemas.microsoft.com/office/drawing/2014/main" xmlns="" id="{0BD51E9F-7129-46CA-93B4-1BBD6ACD44F1}"/>
              </a:ext>
            </a:extLst>
          </p:cNvPr>
          <p:cNvSpPr/>
          <p:nvPr/>
        </p:nvSpPr>
        <p:spPr>
          <a:xfrm>
            <a:off x="338605" y="1569015"/>
            <a:ext cx="6025254" cy="4967525"/>
          </a:xfrm>
          <a:prstGeom prst="roundRect">
            <a:avLst>
              <a:gd name="adj" fmla="val 3371"/>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p>
        </p:txBody>
      </p:sp>
      <p:sp>
        <p:nvSpPr>
          <p:cNvPr id="98" name="矩形: 圆角 97">
            <a:extLst>
              <a:ext uri="{FF2B5EF4-FFF2-40B4-BE49-F238E27FC236}">
                <a16:creationId xmlns:a16="http://schemas.microsoft.com/office/drawing/2014/main" xmlns="" id="{7C185199-A18F-4025-A833-D0816D35F610}"/>
              </a:ext>
            </a:extLst>
          </p:cNvPr>
          <p:cNvSpPr/>
          <p:nvPr/>
        </p:nvSpPr>
        <p:spPr>
          <a:xfrm>
            <a:off x="337289" y="1277232"/>
            <a:ext cx="5219091" cy="442414"/>
          </a:xfrm>
          <a:prstGeom prst="roundRect">
            <a:avLst/>
          </a:prstGeom>
          <a:solidFill>
            <a:srgbClr val="13446E"/>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pPr>
            <a:r>
              <a:rPr lang="zh-CN" altLang="en-US" sz="1400" b="1" dirty="0">
                <a:effectLst>
                  <a:outerShdw blurRad="38100" dist="38100" dir="2700000" algn="tl">
                    <a:srgbClr val="000000">
                      <a:alpha val="43137"/>
                    </a:srgbClr>
                  </a:outerShdw>
                </a:effectLst>
              </a:rPr>
              <a:t>研究证实</a:t>
            </a:r>
            <a:r>
              <a:rPr lang="en-US" altLang="zh-CN" sz="1400" b="1" baseline="30000" dirty="0">
                <a:effectLst>
                  <a:outerShdw blurRad="38100" dist="38100" dir="2700000" algn="tl">
                    <a:srgbClr val="000000">
                      <a:alpha val="43137"/>
                    </a:srgbClr>
                  </a:outerShdw>
                </a:effectLst>
              </a:rPr>
              <a:t>1</a:t>
            </a:r>
            <a:r>
              <a:rPr lang="zh-CN" altLang="en-US" sz="1400" b="1" dirty="0">
                <a:effectLst>
                  <a:outerShdw blurRad="38100" dist="38100" dir="2700000" algn="tl">
                    <a:srgbClr val="000000">
                      <a:alpha val="43137"/>
                    </a:srgbClr>
                  </a:outerShdw>
                </a:effectLst>
              </a:rPr>
              <a:t>，氨氯地平氯沙坦钾具有</a:t>
            </a:r>
            <a:r>
              <a:rPr lang="zh-CN" altLang="en-US" sz="1400" b="1" dirty="0">
                <a:solidFill>
                  <a:srgbClr val="FFFF00"/>
                </a:solidFill>
                <a:effectLst>
                  <a:outerShdw blurRad="38100" dist="38100" dir="2700000" algn="tl">
                    <a:srgbClr val="000000">
                      <a:alpha val="43137"/>
                    </a:srgbClr>
                  </a:outerShdw>
                </a:effectLst>
              </a:rPr>
              <a:t>心、肾保护作用</a:t>
            </a:r>
            <a:endParaRPr lang="zh-CN" altLang="en-US" sz="1400" b="1" baseline="30000" dirty="0">
              <a:solidFill>
                <a:srgbClr val="FFFF00"/>
              </a:solidFill>
              <a:effectLst>
                <a:outerShdw blurRad="38100" dist="38100" dir="2700000" algn="tl">
                  <a:srgbClr val="000000">
                    <a:alpha val="43137"/>
                  </a:srgbClr>
                </a:outerShdw>
              </a:effectLst>
            </a:endParaRPr>
          </a:p>
        </p:txBody>
      </p:sp>
      <p:graphicFrame>
        <p:nvGraphicFramePr>
          <p:cNvPr id="51" name="图表 50">
            <a:extLst>
              <a:ext uri="{FF2B5EF4-FFF2-40B4-BE49-F238E27FC236}">
                <a16:creationId xmlns:a16="http://schemas.microsoft.com/office/drawing/2014/main" xmlns="" id="{902FBAEB-FBA0-49BB-87A9-AF9E8E855DA7}"/>
              </a:ext>
            </a:extLst>
          </p:cNvPr>
          <p:cNvGraphicFramePr/>
          <p:nvPr/>
        </p:nvGraphicFramePr>
        <p:xfrm>
          <a:off x="967803" y="2182226"/>
          <a:ext cx="5066485" cy="1661037"/>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11">
            <a:extLst>
              <a:ext uri="{FF2B5EF4-FFF2-40B4-BE49-F238E27FC236}">
                <a16:creationId xmlns:a16="http://schemas.microsoft.com/office/drawing/2014/main" xmlns="" id="{3657F900-ADB7-4E93-9DC5-F00A9E5185F6}"/>
              </a:ext>
            </a:extLst>
          </p:cNvPr>
          <p:cNvSpPr txBox="1"/>
          <p:nvPr/>
        </p:nvSpPr>
        <p:spPr>
          <a:xfrm rot="16200000">
            <a:off x="63063" y="2871518"/>
            <a:ext cx="1486989" cy="276999"/>
          </a:xfrm>
          <a:prstGeom prst="rect">
            <a:avLst/>
          </a:prstGeom>
          <a:noFill/>
        </p:spPr>
        <p:txBody>
          <a:bodyPr wrap="square" rtlCol="0">
            <a:spAutoFit/>
          </a:bodyPr>
          <a:lstStyle/>
          <a:p>
            <a:pPr algn="ctr"/>
            <a:r>
              <a:rPr lang="zh-CN" altLang="en-US" sz="1200" dirty="0"/>
              <a:t>较基线变化（</a:t>
            </a:r>
            <a:r>
              <a:rPr lang="en-US" altLang="zh-CN" sz="1200" dirty="0"/>
              <a:t>%</a:t>
            </a:r>
            <a:r>
              <a:rPr lang="zh-CN" altLang="en-US" sz="1200" dirty="0"/>
              <a:t>）</a:t>
            </a:r>
          </a:p>
        </p:txBody>
      </p:sp>
      <p:sp>
        <p:nvSpPr>
          <p:cNvPr id="14" name="文本框 13">
            <a:extLst>
              <a:ext uri="{FF2B5EF4-FFF2-40B4-BE49-F238E27FC236}">
                <a16:creationId xmlns:a16="http://schemas.microsoft.com/office/drawing/2014/main" xmlns="" id="{EA3342BC-82C2-464C-8A1C-AE41DD0470F1}"/>
              </a:ext>
            </a:extLst>
          </p:cNvPr>
          <p:cNvSpPr txBox="1"/>
          <p:nvPr/>
        </p:nvSpPr>
        <p:spPr>
          <a:xfrm>
            <a:off x="695383" y="3840049"/>
            <a:ext cx="5145712" cy="230832"/>
          </a:xfrm>
          <a:prstGeom prst="rect">
            <a:avLst/>
          </a:prstGeom>
          <a:noFill/>
        </p:spPr>
        <p:txBody>
          <a:bodyPr wrap="square" rtlCol="0">
            <a:spAutoFit/>
          </a:bodyPr>
          <a:lstStyle/>
          <a:p>
            <a:r>
              <a:rPr lang="en-US" altLang="zh-CN" sz="900" dirty="0"/>
              <a:t>LVMI</a:t>
            </a:r>
            <a:r>
              <a:rPr lang="zh-CN" altLang="en-US" sz="900" dirty="0"/>
              <a:t>：左心室质量指数；</a:t>
            </a:r>
            <a:r>
              <a:rPr lang="en-US" altLang="zh-CN" sz="900" dirty="0"/>
              <a:t>PWT</a:t>
            </a:r>
            <a:r>
              <a:rPr lang="zh-CN" altLang="en-US" sz="900" dirty="0"/>
              <a:t>：后壁厚度；</a:t>
            </a:r>
            <a:r>
              <a:rPr lang="en-US" altLang="zh-CN" sz="900" dirty="0"/>
              <a:t>ST</a:t>
            </a:r>
            <a:r>
              <a:rPr lang="zh-CN" altLang="en-US" sz="900" dirty="0"/>
              <a:t>：室间隔厚度；</a:t>
            </a:r>
            <a:r>
              <a:rPr lang="en-US" altLang="zh-CN" sz="900" dirty="0"/>
              <a:t>RWT</a:t>
            </a:r>
            <a:r>
              <a:rPr lang="zh-CN" altLang="en-US" sz="900" dirty="0"/>
              <a:t>：</a:t>
            </a:r>
            <a:r>
              <a:rPr lang="zh-CN" altLang="en-US" sz="900" b="0" i="0" dirty="0">
                <a:solidFill>
                  <a:srgbClr val="000818"/>
                </a:solidFill>
                <a:effectLst/>
                <a:latin typeface="微软雅黑" panose="020B0503020204020204" pitchFamily="34" charset="-122"/>
              </a:rPr>
              <a:t>相对室壁厚度</a:t>
            </a:r>
            <a:endParaRPr lang="zh-CN" altLang="en-US" sz="900" dirty="0"/>
          </a:p>
        </p:txBody>
      </p:sp>
      <p:graphicFrame>
        <p:nvGraphicFramePr>
          <p:cNvPr id="22" name="图表 21">
            <a:extLst>
              <a:ext uri="{FF2B5EF4-FFF2-40B4-BE49-F238E27FC236}">
                <a16:creationId xmlns:a16="http://schemas.microsoft.com/office/drawing/2014/main" xmlns="" id="{77BA9E41-2F5F-4737-B669-8691600C0BB2}"/>
              </a:ext>
            </a:extLst>
          </p:cNvPr>
          <p:cNvGraphicFramePr/>
          <p:nvPr/>
        </p:nvGraphicFramePr>
        <p:xfrm>
          <a:off x="609148" y="4734069"/>
          <a:ext cx="5317325" cy="1373280"/>
        </p:xfrm>
        <a:graphic>
          <a:graphicData uri="http://schemas.openxmlformats.org/drawingml/2006/chart">
            <c:chart xmlns:c="http://schemas.openxmlformats.org/drawingml/2006/chart" xmlns:r="http://schemas.openxmlformats.org/officeDocument/2006/relationships" r:id="rId5"/>
          </a:graphicData>
        </a:graphic>
      </p:graphicFrame>
      <p:sp>
        <p:nvSpPr>
          <p:cNvPr id="23" name="文本框 22">
            <a:extLst>
              <a:ext uri="{FF2B5EF4-FFF2-40B4-BE49-F238E27FC236}">
                <a16:creationId xmlns:a16="http://schemas.microsoft.com/office/drawing/2014/main" xmlns="" id="{378DC9D3-68AB-4CE5-94AE-4B825C153414}"/>
              </a:ext>
            </a:extLst>
          </p:cNvPr>
          <p:cNvSpPr txBox="1"/>
          <p:nvPr/>
        </p:nvSpPr>
        <p:spPr>
          <a:xfrm>
            <a:off x="2823127" y="4635466"/>
            <a:ext cx="1355835" cy="276999"/>
          </a:xfrm>
          <a:prstGeom prst="rect">
            <a:avLst/>
          </a:prstGeom>
          <a:noFill/>
        </p:spPr>
        <p:txBody>
          <a:bodyPr wrap="square" rtlCol="0">
            <a:spAutoFit/>
          </a:bodyPr>
          <a:lstStyle/>
          <a:p>
            <a:pPr algn="ctr"/>
            <a:r>
              <a:rPr lang="zh-CN" altLang="en-US" sz="1200" dirty="0"/>
              <a:t>患者比例（</a:t>
            </a:r>
            <a:r>
              <a:rPr lang="en-US" altLang="zh-CN" sz="1200" dirty="0"/>
              <a:t>%</a:t>
            </a:r>
            <a:r>
              <a:rPr lang="zh-CN" altLang="en-US" sz="1200" dirty="0"/>
              <a:t>）</a:t>
            </a:r>
          </a:p>
        </p:txBody>
      </p:sp>
      <p:sp>
        <p:nvSpPr>
          <p:cNvPr id="32" name="矩形: 圆角 31">
            <a:extLst>
              <a:ext uri="{FF2B5EF4-FFF2-40B4-BE49-F238E27FC236}">
                <a16:creationId xmlns:a16="http://schemas.microsoft.com/office/drawing/2014/main" xmlns="" id="{FA79DE63-3C4E-452A-984A-75C589E0EF24}"/>
              </a:ext>
            </a:extLst>
          </p:cNvPr>
          <p:cNvSpPr/>
          <p:nvPr/>
        </p:nvSpPr>
        <p:spPr>
          <a:xfrm>
            <a:off x="337289" y="6214286"/>
            <a:ext cx="6025255" cy="322254"/>
          </a:xfrm>
          <a:prstGeom prst="roundRect">
            <a:avLst>
              <a:gd name="adj" fmla="val 25907"/>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a:extLst>
              <a:ext uri="{FF2B5EF4-FFF2-40B4-BE49-F238E27FC236}">
                <a16:creationId xmlns:a16="http://schemas.microsoft.com/office/drawing/2014/main" xmlns="" id="{5A93942B-FE80-4516-8B5C-57D853735434}"/>
              </a:ext>
            </a:extLst>
          </p:cNvPr>
          <p:cNvSpPr/>
          <p:nvPr/>
        </p:nvSpPr>
        <p:spPr>
          <a:xfrm>
            <a:off x="6648508" y="2705995"/>
            <a:ext cx="5113412" cy="434458"/>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a16="http://schemas.microsoft.com/office/drawing/2014/main" xmlns="" id="{29B4129A-2AEE-402B-8A0B-67933C1E9591}"/>
              </a:ext>
            </a:extLst>
          </p:cNvPr>
          <p:cNvSpPr/>
          <p:nvPr/>
        </p:nvSpPr>
        <p:spPr>
          <a:xfrm>
            <a:off x="6654894" y="6118440"/>
            <a:ext cx="5164314" cy="410369"/>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xmlns="" id="{ABDAE2AE-1325-42A0-A066-79B3C5D43A09}"/>
              </a:ext>
            </a:extLst>
          </p:cNvPr>
          <p:cNvSpPr txBox="1"/>
          <p:nvPr/>
        </p:nvSpPr>
        <p:spPr>
          <a:xfrm>
            <a:off x="388944" y="6260841"/>
            <a:ext cx="5676532" cy="244169"/>
          </a:xfrm>
          <a:prstGeom prst="rect">
            <a:avLst/>
          </a:prstGeom>
          <a:noFill/>
        </p:spPr>
        <p:txBody>
          <a:bodyPr wrap="square" rtlCol="0">
            <a:spAutoFit/>
          </a:bodyPr>
          <a:lstStyle/>
          <a:p>
            <a:pPr marL="285750" indent="-285750">
              <a:lnSpc>
                <a:spcPct val="120000"/>
              </a:lnSpc>
              <a:spcBef>
                <a:spcPts val="300"/>
              </a:spcBef>
              <a:buFont typeface="Arial" panose="020B0604020202020204" pitchFamily="34" charset="0"/>
              <a:buChar char="•"/>
            </a:pPr>
            <a:r>
              <a:rPr lang="en-US" altLang="zh-CN" sz="900" dirty="0"/>
              <a:t>METAL</a:t>
            </a:r>
            <a:r>
              <a:rPr lang="zh-CN" altLang="en-US" sz="900" dirty="0"/>
              <a:t>研究：一项实验性验证研究，共纳入</a:t>
            </a:r>
            <a:r>
              <a:rPr lang="en-US" altLang="zh-CN" sz="900" dirty="0"/>
              <a:t>109</a:t>
            </a:r>
            <a:r>
              <a:rPr lang="zh-CN" altLang="en-US" sz="900" dirty="0"/>
              <a:t>名原发性、单纯性高血压患者</a:t>
            </a:r>
            <a:endParaRPr lang="en-US" altLang="zh-CN" sz="900" dirty="0"/>
          </a:p>
        </p:txBody>
      </p:sp>
      <p:sp>
        <p:nvSpPr>
          <p:cNvPr id="31" name="文本框 30">
            <a:extLst>
              <a:ext uri="{FF2B5EF4-FFF2-40B4-BE49-F238E27FC236}">
                <a16:creationId xmlns:a16="http://schemas.microsoft.com/office/drawing/2014/main" xmlns="" id="{347A7D00-7132-4B24-B1DD-EA69FFDA3E20}"/>
              </a:ext>
            </a:extLst>
          </p:cNvPr>
          <p:cNvSpPr txBox="1"/>
          <p:nvPr/>
        </p:nvSpPr>
        <p:spPr>
          <a:xfrm>
            <a:off x="6711207" y="2720290"/>
            <a:ext cx="4985971" cy="410369"/>
          </a:xfrm>
          <a:prstGeom prst="rect">
            <a:avLst/>
          </a:prstGeom>
          <a:noFill/>
        </p:spPr>
        <p:txBody>
          <a:bodyPr wrap="square" rtlCol="0">
            <a:spAutoFit/>
          </a:bodyPr>
          <a:lstStyle/>
          <a:p>
            <a:pPr marL="285750" indent="-285750">
              <a:lnSpc>
                <a:spcPct val="120000"/>
              </a:lnSpc>
              <a:spcBef>
                <a:spcPts val="300"/>
              </a:spcBef>
              <a:buFont typeface="Arial" panose="020B0604020202020204" pitchFamily="34" charset="0"/>
              <a:buChar char="•"/>
            </a:pPr>
            <a:r>
              <a:rPr lang="en-US" altLang="zh-CN" sz="900" dirty="0"/>
              <a:t>LIFE</a:t>
            </a:r>
            <a:r>
              <a:rPr lang="zh-CN" altLang="en-US" sz="900" dirty="0"/>
              <a:t>研究：全球首个在高血压合并左室肥厚人群中进行的前瞻性心血管终点研究，共纳入</a:t>
            </a:r>
            <a:r>
              <a:rPr lang="en-US" altLang="zh-CN" sz="900" dirty="0"/>
              <a:t>7</a:t>
            </a:r>
            <a:r>
              <a:rPr lang="zh-CN" altLang="en-US" sz="900" dirty="0"/>
              <a:t>个国家</a:t>
            </a:r>
            <a:r>
              <a:rPr lang="en-US" altLang="zh-CN" sz="900" dirty="0"/>
              <a:t>945</a:t>
            </a:r>
            <a:r>
              <a:rPr lang="zh-CN" altLang="en-US" sz="900" dirty="0"/>
              <a:t>个研究中心</a:t>
            </a:r>
            <a:r>
              <a:rPr lang="en-US" altLang="zh-CN" sz="900" dirty="0"/>
              <a:t>9 193</a:t>
            </a:r>
            <a:r>
              <a:rPr lang="zh-CN" altLang="en-US" sz="900" dirty="0"/>
              <a:t>名合并左室肥厚的高血压患者</a:t>
            </a:r>
          </a:p>
        </p:txBody>
      </p:sp>
      <p:sp>
        <p:nvSpPr>
          <p:cNvPr id="5" name="文本框 4">
            <a:extLst>
              <a:ext uri="{FF2B5EF4-FFF2-40B4-BE49-F238E27FC236}">
                <a16:creationId xmlns:a16="http://schemas.microsoft.com/office/drawing/2014/main" xmlns="" id="{3071D9F0-75E7-4DFA-A1ED-8352726E41F5}"/>
              </a:ext>
            </a:extLst>
          </p:cNvPr>
          <p:cNvSpPr txBox="1"/>
          <p:nvPr/>
        </p:nvSpPr>
        <p:spPr>
          <a:xfrm>
            <a:off x="7233920" y="6094641"/>
            <a:ext cx="4565363" cy="410369"/>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900" dirty="0"/>
              <a:t>一项荟萃分析，共纳入</a:t>
            </a:r>
            <a:r>
              <a:rPr lang="en-US" altLang="zh-CN" sz="900" dirty="0"/>
              <a:t>7</a:t>
            </a:r>
            <a:r>
              <a:rPr lang="zh-CN" altLang="en-US" sz="900" dirty="0"/>
              <a:t>项研究</a:t>
            </a:r>
            <a:r>
              <a:rPr lang="en-US" altLang="zh-CN" sz="900" dirty="0"/>
              <a:t>87 257</a:t>
            </a:r>
            <a:r>
              <a:rPr lang="zh-CN" altLang="en-US" sz="900" dirty="0"/>
              <a:t>例高血压患者，对比分析对比二氢吡啶类</a:t>
            </a:r>
            <a:r>
              <a:rPr lang="en-US" altLang="zh-CN" sz="900" dirty="0"/>
              <a:t>CCB</a:t>
            </a:r>
            <a:r>
              <a:rPr lang="zh-CN" altLang="en-US" sz="900" dirty="0"/>
              <a:t>氨氯地平与其他非</a:t>
            </a:r>
            <a:r>
              <a:rPr lang="en-US" altLang="zh-CN" sz="900" dirty="0"/>
              <a:t>CCB</a:t>
            </a:r>
            <a:r>
              <a:rPr lang="zh-CN" altLang="en-US" sz="900" dirty="0"/>
              <a:t>类降压药对心血管结局的影响</a:t>
            </a:r>
          </a:p>
        </p:txBody>
      </p:sp>
      <p:grpSp>
        <p:nvGrpSpPr>
          <p:cNvPr id="29" name="组合 28">
            <a:extLst>
              <a:ext uri="{FF2B5EF4-FFF2-40B4-BE49-F238E27FC236}">
                <a16:creationId xmlns:a16="http://schemas.microsoft.com/office/drawing/2014/main" xmlns="" id="{C5B6D06D-059D-4EF4-B197-6C9C7E272934}"/>
              </a:ext>
            </a:extLst>
          </p:cNvPr>
          <p:cNvGrpSpPr/>
          <p:nvPr/>
        </p:nvGrpSpPr>
        <p:grpSpPr>
          <a:xfrm>
            <a:off x="346339" y="1836451"/>
            <a:ext cx="6048000" cy="432000"/>
            <a:chOff x="346339" y="1846611"/>
            <a:chExt cx="6048000" cy="432000"/>
          </a:xfrm>
        </p:grpSpPr>
        <p:sp>
          <p:nvSpPr>
            <p:cNvPr id="10" name="矩形 9">
              <a:extLst>
                <a:ext uri="{FF2B5EF4-FFF2-40B4-BE49-F238E27FC236}">
                  <a16:creationId xmlns:a16="http://schemas.microsoft.com/office/drawing/2014/main" xmlns="" id="{C609BEA2-4905-410E-8B12-78398B26F5F9}"/>
                </a:ext>
              </a:extLst>
            </p:cNvPr>
            <p:cNvSpPr/>
            <p:nvPr/>
          </p:nvSpPr>
          <p:spPr>
            <a:xfrm>
              <a:off x="346339" y="1880049"/>
              <a:ext cx="6048000" cy="365125"/>
            </a:xfrm>
            <a:prstGeom prst="rect">
              <a:avLst/>
            </a:prstGeom>
            <a:solidFill>
              <a:schemeClr val="accent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xmlns="" id="{F5747F8B-273C-4D86-BC88-09BEF8E68C6E}"/>
                </a:ext>
              </a:extLst>
            </p:cNvPr>
            <p:cNvSpPr txBox="1"/>
            <p:nvPr/>
          </p:nvSpPr>
          <p:spPr>
            <a:xfrm>
              <a:off x="908942" y="1908723"/>
              <a:ext cx="5380096" cy="307777"/>
            </a:xfrm>
            <a:prstGeom prst="rect">
              <a:avLst/>
            </a:prstGeom>
            <a:noFill/>
          </p:spPr>
          <p:txBody>
            <a:bodyPr wrap="square" rtlCol="0">
              <a:spAutoFit/>
            </a:bodyPr>
            <a:lstStyle/>
            <a:p>
              <a:r>
                <a:rPr lang="zh-CN" altLang="en-US" sz="1400" b="1" dirty="0"/>
                <a:t>治疗</a:t>
              </a:r>
              <a:r>
                <a:rPr lang="en-US" altLang="zh-CN" sz="1400" b="1" dirty="0"/>
                <a:t>28</a:t>
              </a:r>
              <a:r>
                <a:rPr lang="zh-CN" altLang="en-US" sz="1400" b="1" dirty="0"/>
                <a:t>周后，氨氯地平氯沙坦钾有效地降低高血压患者的左室质量</a:t>
              </a:r>
            </a:p>
          </p:txBody>
        </p:sp>
        <p:grpSp>
          <p:nvGrpSpPr>
            <p:cNvPr id="17" name="组合 16">
              <a:extLst>
                <a:ext uri="{FF2B5EF4-FFF2-40B4-BE49-F238E27FC236}">
                  <a16:creationId xmlns:a16="http://schemas.microsoft.com/office/drawing/2014/main" xmlns="" id="{48BD8A74-41C7-4AB9-9D68-CECE0BFA547C}"/>
                </a:ext>
              </a:extLst>
            </p:cNvPr>
            <p:cNvGrpSpPr>
              <a:grpSpLocks noChangeAspect="1"/>
            </p:cNvGrpSpPr>
            <p:nvPr/>
          </p:nvGrpSpPr>
          <p:grpSpPr>
            <a:xfrm>
              <a:off x="421545" y="1846611"/>
              <a:ext cx="432000" cy="432000"/>
              <a:chOff x="-1413888" y="1907079"/>
              <a:chExt cx="504000" cy="504000"/>
            </a:xfrm>
          </p:grpSpPr>
          <p:sp>
            <p:nvSpPr>
              <p:cNvPr id="54" name="Freeform 128">
                <a:extLst>
                  <a:ext uri="{FF2B5EF4-FFF2-40B4-BE49-F238E27FC236}">
                    <a16:creationId xmlns:a16="http://schemas.microsoft.com/office/drawing/2014/main" xmlns="" id="{FCCDFB1D-31EA-410D-9CDF-2B2C6CE613D2}"/>
                  </a:ext>
                </a:extLst>
              </p:cNvPr>
              <p:cNvSpPr>
                <a:spLocks/>
              </p:cNvSpPr>
              <p:nvPr/>
            </p:nvSpPr>
            <p:spPr bwMode="auto">
              <a:xfrm>
                <a:off x="-1300777" y="1996381"/>
                <a:ext cx="277778" cy="325397"/>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rgbClr val="C00000"/>
              </a:solid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5" name="Sev01">
                <a:extLst>
                  <a:ext uri="{FF2B5EF4-FFF2-40B4-BE49-F238E27FC236}">
                    <a16:creationId xmlns:a16="http://schemas.microsoft.com/office/drawing/2014/main" xmlns="" id="{2E08781F-524D-455B-98DC-1B346555DEDA}"/>
                  </a:ext>
                </a:extLst>
              </p:cNvPr>
              <p:cNvSpPr>
                <a:spLocks noChangeAspect="1"/>
              </p:cNvSpPr>
              <p:nvPr/>
            </p:nvSpPr>
            <p:spPr>
              <a:xfrm>
                <a:off x="-1413888" y="1907079"/>
                <a:ext cx="504000" cy="50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28" name="组合 27">
            <a:extLst>
              <a:ext uri="{FF2B5EF4-FFF2-40B4-BE49-F238E27FC236}">
                <a16:creationId xmlns:a16="http://schemas.microsoft.com/office/drawing/2014/main" xmlns="" id="{81A864AA-E93B-4474-84B2-A7732BDD0933}"/>
              </a:ext>
            </a:extLst>
          </p:cNvPr>
          <p:cNvGrpSpPr/>
          <p:nvPr/>
        </p:nvGrpSpPr>
        <p:grpSpPr>
          <a:xfrm>
            <a:off x="360693" y="4190298"/>
            <a:ext cx="6048000" cy="432000"/>
            <a:chOff x="360693" y="4190298"/>
            <a:chExt cx="6048000" cy="432000"/>
          </a:xfrm>
        </p:grpSpPr>
        <p:sp>
          <p:nvSpPr>
            <p:cNvPr id="49" name="矩形 48">
              <a:extLst>
                <a:ext uri="{FF2B5EF4-FFF2-40B4-BE49-F238E27FC236}">
                  <a16:creationId xmlns:a16="http://schemas.microsoft.com/office/drawing/2014/main" xmlns="" id="{EDBCBF6F-A25B-4393-80C0-C563D5DC7D6E}"/>
                </a:ext>
              </a:extLst>
            </p:cNvPr>
            <p:cNvSpPr/>
            <p:nvPr/>
          </p:nvSpPr>
          <p:spPr>
            <a:xfrm>
              <a:off x="360693" y="4223736"/>
              <a:ext cx="6048000" cy="365125"/>
            </a:xfrm>
            <a:prstGeom prst="rect">
              <a:avLst/>
            </a:prstGeom>
            <a:solidFill>
              <a:schemeClr val="accent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xmlns="" id="{3DFB8C07-326F-4F4D-A409-CF99FCB327F2}"/>
                </a:ext>
              </a:extLst>
            </p:cNvPr>
            <p:cNvSpPr txBox="1"/>
            <p:nvPr/>
          </p:nvSpPr>
          <p:spPr>
            <a:xfrm>
              <a:off x="908942" y="4248218"/>
              <a:ext cx="5125345" cy="316160"/>
            </a:xfrm>
            <a:prstGeom prst="rect">
              <a:avLst/>
            </a:prstGeom>
            <a:noFill/>
          </p:spPr>
          <p:txBody>
            <a:bodyPr wrap="square" rtlCol="0">
              <a:spAutoFit/>
            </a:bodyPr>
            <a:lstStyle/>
            <a:p>
              <a:r>
                <a:rPr lang="zh-CN" altLang="en-US" sz="1400" b="1" dirty="0"/>
                <a:t>治疗</a:t>
              </a:r>
              <a:r>
                <a:rPr lang="en-US" altLang="zh-CN" sz="1400" b="1" dirty="0"/>
                <a:t>6</a:t>
              </a:r>
              <a:r>
                <a:rPr lang="zh-CN" altLang="en-US" sz="1400" b="1" dirty="0"/>
                <a:t>个月后，氨氯地平氯沙坦钾有效降低尿蛋白和尿酸</a:t>
              </a:r>
            </a:p>
          </p:txBody>
        </p:sp>
        <p:grpSp>
          <p:nvGrpSpPr>
            <p:cNvPr id="27" name="组合 26">
              <a:extLst>
                <a:ext uri="{FF2B5EF4-FFF2-40B4-BE49-F238E27FC236}">
                  <a16:creationId xmlns:a16="http://schemas.microsoft.com/office/drawing/2014/main" xmlns="" id="{6DFAFCB4-2292-40C4-B38C-A53E3496408E}"/>
                </a:ext>
              </a:extLst>
            </p:cNvPr>
            <p:cNvGrpSpPr>
              <a:grpSpLocks noChangeAspect="1"/>
            </p:cNvGrpSpPr>
            <p:nvPr/>
          </p:nvGrpSpPr>
          <p:grpSpPr>
            <a:xfrm>
              <a:off x="421545" y="4190298"/>
              <a:ext cx="432000" cy="432000"/>
              <a:chOff x="-1041883" y="3417146"/>
              <a:chExt cx="432000" cy="432000"/>
            </a:xfrm>
          </p:grpSpPr>
          <p:sp>
            <p:nvSpPr>
              <p:cNvPr id="59" name="two-kidneys_73772">
                <a:extLst>
                  <a:ext uri="{FF2B5EF4-FFF2-40B4-BE49-F238E27FC236}">
                    <a16:creationId xmlns:a16="http://schemas.microsoft.com/office/drawing/2014/main" xmlns="" id="{8B9D3C0B-1DE6-4475-A3F1-356D769B80FC}"/>
                  </a:ext>
                </a:extLst>
              </p:cNvPr>
              <p:cNvSpPr>
                <a:spLocks noChangeAspect="1"/>
              </p:cNvSpPr>
              <p:nvPr/>
            </p:nvSpPr>
            <p:spPr>
              <a:xfrm>
                <a:off x="-987883" y="3504489"/>
                <a:ext cx="324000" cy="257315"/>
              </a:xfrm>
              <a:custGeom>
                <a:avLst/>
                <a:gdLst>
                  <a:gd name="T0" fmla="*/ 1907 w 2520"/>
                  <a:gd name="T1" fmla="*/ 8 h 2005"/>
                  <a:gd name="T2" fmla="*/ 1824 w 2520"/>
                  <a:gd name="T3" fmla="*/ 0 h 2005"/>
                  <a:gd name="T4" fmla="*/ 1477 w 2520"/>
                  <a:gd name="T5" fmla="*/ 313 h 2005"/>
                  <a:gd name="T6" fmla="*/ 1590 w 2520"/>
                  <a:gd name="T7" fmla="*/ 711 h 2005"/>
                  <a:gd name="T8" fmla="*/ 1604 w 2520"/>
                  <a:gd name="T9" fmla="*/ 720 h 2005"/>
                  <a:gd name="T10" fmla="*/ 1635 w 2520"/>
                  <a:gd name="T11" fmla="*/ 740 h 2005"/>
                  <a:gd name="T12" fmla="*/ 1646 w 2520"/>
                  <a:gd name="T13" fmla="*/ 748 h 2005"/>
                  <a:gd name="T14" fmla="*/ 1360 w 2520"/>
                  <a:gd name="T15" fmla="*/ 1256 h 2005"/>
                  <a:gd name="T16" fmla="*/ 1360 w 2520"/>
                  <a:gd name="T17" fmla="*/ 1828 h 2005"/>
                  <a:gd name="T18" fmla="*/ 1538 w 2520"/>
                  <a:gd name="T19" fmla="*/ 2005 h 2005"/>
                  <a:gd name="T20" fmla="*/ 1716 w 2520"/>
                  <a:gd name="T21" fmla="*/ 1827 h 2005"/>
                  <a:gd name="T22" fmla="*/ 1716 w 2520"/>
                  <a:gd name="T23" fmla="*/ 1740 h 2005"/>
                  <a:gd name="T24" fmla="*/ 1886 w 2520"/>
                  <a:gd name="T25" fmla="*/ 1774 h 2005"/>
                  <a:gd name="T26" fmla="*/ 1912 w 2520"/>
                  <a:gd name="T27" fmla="*/ 1773 h 2005"/>
                  <a:gd name="T28" fmla="*/ 2489 w 2520"/>
                  <a:gd name="T29" fmla="*/ 848 h 2005"/>
                  <a:gd name="T30" fmla="*/ 1907 w 2520"/>
                  <a:gd name="T31" fmla="*/ 8 h 2005"/>
                  <a:gd name="T32" fmla="*/ 1609 w 2520"/>
                  <a:gd name="T33" fmla="*/ 1252 h 2005"/>
                  <a:gd name="T34" fmla="*/ 1527 w 2520"/>
                  <a:gd name="T35" fmla="*/ 1381 h 2005"/>
                  <a:gd name="T36" fmla="*/ 1582 w 2520"/>
                  <a:gd name="T37" fmla="*/ 1632 h 2005"/>
                  <a:gd name="T38" fmla="*/ 1582 w 2520"/>
                  <a:gd name="T39" fmla="*/ 1827 h 2005"/>
                  <a:gd name="T40" fmla="*/ 1538 w 2520"/>
                  <a:gd name="T41" fmla="*/ 1872 h 2005"/>
                  <a:gd name="T42" fmla="*/ 1493 w 2520"/>
                  <a:gd name="T43" fmla="*/ 1827 h 2005"/>
                  <a:gd name="T44" fmla="*/ 1494 w 2520"/>
                  <a:gd name="T45" fmla="*/ 1257 h 2005"/>
                  <a:gd name="T46" fmla="*/ 1733 w 2520"/>
                  <a:gd name="T47" fmla="*/ 857 h 2005"/>
                  <a:gd name="T48" fmla="*/ 1744 w 2520"/>
                  <a:gd name="T49" fmla="*/ 852 h 2005"/>
                  <a:gd name="T50" fmla="*/ 1777 w 2520"/>
                  <a:gd name="T51" fmla="*/ 963 h 2005"/>
                  <a:gd name="T52" fmla="*/ 1609 w 2520"/>
                  <a:gd name="T53" fmla="*/ 1252 h 2005"/>
                  <a:gd name="T54" fmla="*/ 882 w 2520"/>
                  <a:gd name="T55" fmla="*/ 741 h 2005"/>
                  <a:gd name="T56" fmla="*/ 884 w 2520"/>
                  <a:gd name="T57" fmla="*/ 740 h 2005"/>
                  <a:gd name="T58" fmla="*/ 915 w 2520"/>
                  <a:gd name="T59" fmla="*/ 720 h 2005"/>
                  <a:gd name="T60" fmla="*/ 929 w 2520"/>
                  <a:gd name="T61" fmla="*/ 711 h 2005"/>
                  <a:gd name="T62" fmla="*/ 1042 w 2520"/>
                  <a:gd name="T63" fmla="*/ 313 h 2005"/>
                  <a:gd name="T64" fmla="*/ 695 w 2520"/>
                  <a:gd name="T65" fmla="*/ 0 h 2005"/>
                  <a:gd name="T66" fmla="*/ 612 w 2520"/>
                  <a:gd name="T67" fmla="*/ 8 h 2005"/>
                  <a:gd name="T68" fmla="*/ 31 w 2520"/>
                  <a:gd name="T69" fmla="*/ 848 h 2005"/>
                  <a:gd name="T70" fmla="*/ 608 w 2520"/>
                  <a:gd name="T71" fmla="*/ 1773 h 2005"/>
                  <a:gd name="T72" fmla="*/ 633 w 2520"/>
                  <a:gd name="T73" fmla="*/ 1774 h 2005"/>
                  <a:gd name="T74" fmla="*/ 633 w 2520"/>
                  <a:gd name="T75" fmla="*/ 1774 h 2005"/>
                  <a:gd name="T76" fmla="*/ 828 w 2520"/>
                  <a:gd name="T77" fmla="*/ 1729 h 2005"/>
                  <a:gd name="T78" fmla="*/ 828 w 2520"/>
                  <a:gd name="T79" fmla="*/ 1827 h 2005"/>
                  <a:gd name="T80" fmla="*/ 1005 w 2520"/>
                  <a:gd name="T81" fmla="*/ 2005 h 2005"/>
                  <a:gd name="T82" fmla="*/ 1183 w 2520"/>
                  <a:gd name="T83" fmla="*/ 1828 h 2005"/>
                  <a:gd name="T84" fmla="*/ 1183 w 2520"/>
                  <a:gd name="T85" fmla="*/ 1256 h 2005"/>
                  <a:gd name="T86" fmla="*/ 882 w 2520"/>
                  <a:gd name="T87" fmla="*/ 741 h 2005"/>
                  <a:gd name="T88" fmla="*/ 1050 w 2520"/>
                  <a:gd name="T89" fmla="*/ 1827 h 2005"/>
                  <a:gd name="T90" fmla="*/ 1005 w 2520"/>
                  <a:gd name="T91" fmla="*/ 1872 h 2005"/>
                  <a:gd name="T92" fmla="*/ 961 w 2520"/>
                  <a:gd name="T93" fmla="*/ 1827 h 2005"/>
                  <a:gd name="T94" fmla="*/ 961 w 2520"/>
                  <a:gd name="T95" fmla="*/ 1592 h 2005"/>
                  <a:gd name="T96" fmla="*/ 992 w 2520"/>
                  <a:gd name="T97" fmla="*/ 1381 h 2005"/>
                  <a:gd name="T98" fmla="*/ 910 w 2520"/>
                  <a:gd name="T99" fmla="*/ 1252 h 2005"/>
                  <a:gd name="T100" fmla="*/ 742 w 2520"/>
                  <a:gd name="T101" fmla="*/ 963 h 2005"/>
                  <a:gd name="T102" fmla="*/ 783 w 2520"/>
                  <a:gd name="T103" fmla="*/ 839 h 2005"/>
                  <a:gd name="T104" fmla="*/ 811 w 2520"/>
                  <a:gd name="T105" fmla="*/ 857 h 2005"/>
                  <a:gd name="T106" fmla="*/ 1050 w 2520"/>
                  <a:gd name="T107" fmla="*/ 1257 h 2005"/>
                  <a:gd name="T108" fmla="*/ 1050 w 2520"/>
                  <a:gd name="T109" fmla="*/ 1827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0" h="2005">
                    <a:moveTo>
                      <a:pt x="1907" y="8"/>
                    </a:moveTo>
                    <a:cubicBezTo>
                      <a:pt x="1879" y="3"/>
                      <a:pt x="1851" y="0"/>
                      <a:pt x="1824" y="0"/>
                    </a:cubicBezTo>
                    <a:cubicBezTo>
                      <a:pt x="1652" y="0"/>
                      <a:pt x="1535" y="105"/>
                      <a:pt x="1477" y="313"/>
                    </a:cubicBezTo>
                    <a:cubicBezTo>
                      <a:pt x="1400" y="590"/>
                      <a:pt x="1557" y="693"/>
                      <a:pt x="1590" y="711"/>
                    </a:cubicBezTo>
                    <a:cubicBezTo>
                      <a:pt x="1595" y="714"/>
                      <a:pt x="1600" y="717"/>
                      <a:pt x="1604" y="720"/>
                    </a:cubicBezTo>
                    <a:cubicBezTo>
                      <a:pt x="1615" y="726"/>
                      <a:pt x="1626" y="733"/>
                      <a:pt x="1635" y="740"/>
                    </a:cubicBezTo>
                    <a:cubicBezTo>
                      <a:pt x="1639" y="742"/>
                      <a:pt x="1643" y="745"/>
                      <a:pt x="1646" y="748"/>
                    </a:cubicBezTo>
                    <a:cubicBezTo>
                      <a:pt x="1527" y="805"/>
                      <a:pt x="1362" y="959"/>
                      <a:pt x="1360" y="1256"/>
                    </a:cubicBezTo>
                    <a:cubicBezTo>
                      <a:pt x="1359" y="1490"/>
                      <a:pt x="1360" y="1696"/>
                      <a:pt x="1360" y="1828"/>
                    </a:cubicBezTo>
                    <a:cubicBezTo>
                      <a:pt x="1360" y="1926"/>
                      <a:pt x="1440" y="2005"/>
                      <a:pt x="1538" y="2005"/>
                    </a:cubicBezTo>
                    <a:cubicBezTo>
                      <a:pt x="1636" y="2005"/>
                      <a:pt x="1716" y="1925"/>
                      <a:pt x="1716" y="1827"/>
                    </a:cubicBezTo>
                    <a:lnTo>
                      <a:pt x="1716" y="1740"/>
                    </a:lnTo>
                    <a:cubicBezTo>
                      <a:pt x="1761" y="1760"/>
                      <a:pt x="1817" y="1774"/>
                      <a:pt x="1886" y="1774"/>
                    </a:cubicBezTo>
                    <a:cubicBezTo>
                      <a:pt x="1894" y="1774"/>
                      <a:pt x="1903" y="1774"/>
                      <a:pt x="1912" y="1773"/>
                    </a:cubicBezTo>
                    <a:cubicBezTo>
                      <a:pt x="2266" y="1757"/>
                      <a:pt x="2452" y="1609"/>
                      <a:pt x="2489" y="848"/>
                    </a:cubicBezTo>
                    <a:cubicBezTo>
                      <a:pt x="2520" y="197"/>
                      <a:pt x="2092" y="44"/>
                      <a:pt x="1907" y="8"/>
                    </a:cubicBezTo>
                    <a:close/>
                    <a:moveTo>
                      <a:pt x="1609" y="1252"/>
                    </a:moveTo>
                    <a:cubicBezTo>
                      <a:pt x="1566" y="1286"/>
                      <a:pt x="1537" y="1332"/>
                      <a:pt x="1527" y="1381"/>
                    </a:cubicBezTo>
                    <a:cubicBezTo>
                      <a:pt x="1510" y="1465"/>
                      <a:pt x="1531" y="1560"/>
                      <a:pt x="1582" y="1632"/>
                    </a:cubicBezTo>
                    <a:lnTo>
                      <a:pt x="1582" y="1827"/>
                    </a:lnTo>
                    <a:cubicBezTo>
                      <a:pt x="1582" y="1852"/>
                      <a:pt x="1562" y="1872"/>
                      <a:pt x="1538" y="1872"/>
                    </a:cubicBezTo>
                    <a:cubicBezTo>
                      <a:pt x="1513" y="1872"/>
                      <a:pt x="1493" y="1852"/>
                      <a:pt x="1493" y="1827"/>
                    </a:cubicBezTo>
                    <a:cubicBezTo>
                      <a:pt x="1493" y="1696"/>
                      <a:pt x="1493" y="1490"/>
                      <a:pt x="1494" y="1257"/>
                    </a:cubicBezTo>
                    <a:cubicBezTo>
                      <a:pt x="1495" y="934"/>
                      <a:pt x="1722" y="860"/>
                      <a:pt x="1733" y="857"/>
                    </a:cubicBezTo>
                    <a:cubicBezTo>
                      <a:pt x="1737" y="855"/>
                      <a:pt x="1741" y="854"/>
                      <a:pt x="1744" y="852"/>
                    </a:cubicBezTo>
                    <a:cubicBezTo>
                      <a:pt x="1765" y="887"/>
                      <a:pt x="1776" y="924"/>
                      <a:pt x="1777" y="963"/>
                    </a:cubicBezTo>
                    <a:cubicBezTo>
                      <a:pt x="1781" y="1093"/>
                      <a:pt x="1673" y="1199"/>
                      <a:pt x="1609" y="1252"/>
                    </a:cubicBezTo>
                    <a:close/>
                    <a:moveTo>
                      <a:pt x="882" y="741"/>
                    </a:moveTo>
                    <a:cubicBezTo>
                      <a:pt x="883" y="741"/>
                      <a:pt x="883" y="740"/>
                      <a:pt x="884" y="740"/>
                    </a:cubicBezTo>
                    <a:cubicBezTo>
                      <a:pt x="894" y="733"/>
                      <a:pt x="904" y="726"/>
                      <a:pt x="915" y="720"/>
                    </a:cubicBezTo>
                    <a:cubicBezTo>
                      <a:pt x="919" y="717"/>
                      <a:pt x="924" y="714"/>
                      <a:pt x="929" y="711"/>
                    </a:cubicBezTo>
                    <a:cubicBezTo>
                      <a:pt x="962" y="693"/>
                      <a:pt x="1119" y="590"/>
                      <a:pt x="1042" y="313"/>
                    </a:cubicBezTo>
                    <a:cubicBezTo>
                      <a:pt x="984" y="105"/>
                      <a:pt x="868" y="0"/>
                      <a:pt x="695" y="0"/>
                    </a:cubicBezTo>
                    <a:cubicBezTo>
                      <a:pt x="668" y="0"/>
                      <a:pt x="640" y="3"/>
                      <a:pt x="612" y="8"/>
                    </a:cubicBezTo>
                    <a:cubicBezTo>
                      <a:pt x="427" y="44"/>
                      <a:pt x="0" y="197"/>
                      <a:pt x="31" y="848"/>
                    </a:cubicBezTo>
                    <a:cubicBezTo>
                      <a:pt x="67" y="1609"/>
                      <a:pt x="253" y="1757"/>
                      <a:pt x="608" y="1773"/>
                    </a:cubicBezTo>
                    <a:cubicBezTo>
                      <a:pt x="616" y="1773"/>
                      <a:pt x="625" y="1774"/>
                      <a:pt x="633" y="1774"/>
                    </a:cubicBezTo>
                    <a:lnTo>
                      <a:pt x="633" y="1774"/>
                    </a:lnTo>
                    <a:cubicBezTo>
                      <a:pt x="716" y="1774"/>
                      <a:pt x="779" y="1755"/>
                      <a:pt x="828" y="1729"/>
                    </a:cubicBezTo>
                    <a:lnTo>
                      <a:pt x="828" y="1827"/>
                    </a:lnTo>
                    <a:cubicBezTo>
                      <a:pt x="828" y="1925"/>
                      <a:pt x="907" y="2005"/>
                      <a:pt x="1005" y="2005"/>
                    </a:cubicBezTo>
                    <a:cubicBezTo>
                      <a:pt x="1103" y="2005"/>
                      <a:pt x="1183" y="1926"/>
                      <a:pt x="1183" y="1828"/>
                    </a:cubicBezTo>
                    <a:cubicBezTo>
                      <a:pt x="1184" y="1722"/>
                      <a:pt x="1184" y="1506"/>
                      <a:pt x="1183" y="1256"/>
                    </a:cubicBezTo>
                    <a:cubicBezTo>
                      <a:pt x="1181" y="947"/>
                      <a:pt x="1001" y="792"/>
                      <a:pt x="882" y="741"/>
                    </a:cubicBezTo>
                    <a:close/>
                    <a:moveTo>
                      <a:pt x="1050" y="1827"/>
                    </a:moveTo>
                    <a:cubicBezTo>
                      <a:pt x="1050" y="1852"/>
                      <a:pt x="1030" y="1872"/>
                      <a:pt x="1005" y="1872"/>
                    </a:cubicBezTo>
                    <a:cubicBezTo>
                      <a:pt x="981" y="1872"/>
                      <a:pt x="961" y="1852"/>
                      <a:pt x="961" y="1827"/>
                    </a:cubicBezTo>
                    <a:lnTo>
                      <a:pt x="961" y="1592"/>
                    </a:lnTo>
                    <a:cubicBezTo>
                      <a:pt x="994" y="1527"/>
                      <a:pt x="1006" y="1451"/>
                      <a:pt x="992" y="1381"/>
                    </a:cubicBezTo>
                    <a:cubicBezTo>
                      <a:pt x="982" y="1332"/>
                      <a:pt x="953" y="1286"/>
                      <a:pt x="910" y="1252"/>
                    </a:cubicBezTo>
                    <a:cubicBezTo>
                      <a:pt x="846" y="1199"/>
                      <a:pt x="738" y="1093"/>
                      <a:pt x="742" y="963"/>
                    </a:cubicBezTo>
                    <a:cubicBezTo>
                      <a:pt x="744" y="919"/>
                      <a:pt x="757" y="878"/>
                      <a:pt x="783" y="839"/>
                    </a:cubicBezTo>
                    <a:cubicBezTo>
                      <a:pt x="790" y="847"/>
                      <a:pt x="800" y="853"/>
                      <a:pt x="811" y="857"/>
                    </a:cubicBezTo>
                    <a:cubicBezTo>
                      <a:pt x="820" y="860"/>
                      <a:pt x="1048" y="933"/>
                      <a:pt x="1050" y="1257"/>
                    </a:cubicBezTo>
                    <a:cubicBezTo>
                      <a:pt x="1051" y="1506"/>
                      <a:pt x="1050" y="1721"/>
                      <a:pt x="1050" y="1827"/>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ev01">
                <a:extLst>
                  <a:ext uri="{FF2B5EF4-FFF2-40B4-BE49-F238E27FC236}">
                    <a16:creationId xmlns:a16="http://schemas.microsoft.com/office/drawing/2014/main" xmlns="" id="{53212F10-C82C-4E09-AF7D-70F919B541D5}"/>
                  </a:ext>
                </a:extLst>
              </p:cNvPr>
              <p:cNvSpPr>
                <a:spLocks noChangeAspect="1"/>
              </p:cNvSpPr>
              <p:nvPr/>
            </p:nvSpPr>
            <p:spPr>
              <a:xfrm>
                <a:off x="-1041883" y="3417146"/>
                <a:ext cx="432000" cy="43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sp>
        <p:nvSpPr>
          <p:cNvPr id="66" name="矩形: 圆角 65">
            <a:extLst>
              <a:ext uri="{FF2B5EF4-FFF2-40B4-BE49-F238E27FC236}">
                <a16:creationId xmlns:a16="http://schemas.microsoft.com/office/drawing/2014/main" xmlns="" id="{4A6557D1-4D9C-47D5-9789-15F50EBFFCCC}"/>
              </a:ext>
            </a:extLst>
          </p:cNvPr>
          <p:cNvSpPr/>
          <p:nvPr/>
        </p:nvSpPr>
        <p:spPr>
          <a:xfrm>
            <a:off x="6665200" y="3526612"/>
            <a:ext cx="4821023" cy="442414"/>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CN" altLang="en-US" sz="1400" b="1" dirty="0">
                <a:solidFill>
                  <a:schemeClr val="tx1"/>
                </a:solidFill>
              </a:rPr>
              <a:t>研究证实</a:t>
            </a:r>
            <a:r>
              <a:rPr lang="en-US" altLang="zh-CN" sz="1400" b="1" baseline="30000" dirty="0">
                <a:solidFill>
                  <a:schemeClr val="tx1"/>
                </a:solidFill>
              </a:rPr>
              <a:t>3</a:t>
            </a:r>
            <a:r>
              <a:rPr lang="zh-CN" altLang="en-US" sz="1400" b="1" dirty="0">
                <a:solidFill>
                  <a:schemeClr val="tx1"/>
                </a:solidFill>
              </a:rPr>
              <a:t>，氨氯地平</a:t>
            </a:r>
            <a:r>
              <a:rPr lang="en-US" altLang="zh-CN" sz="1400" b="1" dirty="0">
                <a:solidFill>
                  <a:schemeClr val="tx1"/>
                </a:solidFill>
              </a:rPr>
              <a:t>+</a:t>
            </a:r>
            <a:r>
              <a:rPr lang="zh-CN" altLang="en-US" sz="1400" b="1" dirty="0">
                <a:solidFill>
                  <a:schemeClr val="tx1"/>
                </a:solidFill>
              </a:rPr>
              <a:t>，</a:t>
            </a:r>
            <a:r>
              <a:rPr lang="zh-CN" altLang="en-US" sz="1400" b="1" dirty="0">
                <a:solidFill>
                  <a:srgbClr val="C00000"/>
                </a:solidFill>
              </a:rPr>
              <a:t>降低卒中风险</a:t>
            </a:r>
            <a:r>
              <a:rPr lang="zh-CN" altLang="en-US" sz="1400" b="1" dirty="0">
                <a:solidFill>
                  <a:schemeClr val="tx1"/>
                </a:solidFill>
              </a:rPr>
              <a:t>和</a:t>
            </a:r>
            <a:r>
              <a:rPr lang="zh-CN" altLang="en-US" sz="1400" b="1" dirty="0">
                <a:solidFill>
                  <a:srgbClr val="C00000"/>
                </a:solidFill>
              </a:rPr>
              <a:t>改善心血管预后</a:t>
            </a:r>
          </a:p>
        </p:txBody>
      </p:sp>
      <p:sp>
        <p:nvSpPr>
          <p:cNvPr id="3" name="矩形: 圆角 2">
            <a:extLst>
              <a:ext uri="{FF2B5EF4-FFF2-40B4-BE49-F238E27FC236}">
                <a16:creationId xmlns:a16="http://schemas.microsoft.com/office/drawing/2014/main" xmlns="" id="{B83762BC-95CC-41A5-A414-D361742363DF}"/>
              </a:ext>
            </a:extLst>
          </p:cNvPr>
          <p:cNvSpPr/>
          <p:nvPr/>
        </p:nvSpPr>
        <p:spPr>
          <a:xfrm>
            <a:off x="7701280" y="4200830"/>
            <a:ext cx="752220" cy="1878643"/>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81524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2A639E9-9124-495C-8B26-9632F0419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763" y="1688573"/>
            <a:ext cx="7200000" cy="4444269"/>
          </a:xfrm>
          <a:prstGeom prst="rect">
            <a:avLst/>
          </a:prstGeom>
        </p:spPr>
      </p:pic>
      <p:sp>
        <p:nvSpPr>
          <p:cNvPr id="36" name="标题 3">
            <a:extLst>
              <a:ext uri="{FF2B5EF4-FFF2-40B4-BE49-F238E27FC236}">
                <a16:creationId xmlns:a16="http://schemas.microsoft.com/office/drawing/2014/main" xmlns="" id="{1860D6B0-A2D5-4678-A1CD-3C5BE1726240}"/>
              </a:ext>
            </a:extLst>
          </p:cNvPr>
          <p:cNvSpPr>
            <a:spLocks noGrp="1"/>
          </p:cNvSpPr>
          <p:nvPr>
            <p:ph type="title"/>
          </p:nvPr>
        </p:nvSpPr>
        <p:spPr/>
        <p:txBody>
          <a:bodyPr/>
          <a:lstStyle/>
          <a:p>
            <a:r>
              <a:rPr lang="zh-CN" altLang="en-US" dirty="0"/>
              <a:t>联合治疗优选</a:t>
            </a:r>
            <a:r>
              <a:rPr lang="en-US" altLang="zh-CN" dirty="0"/>
              <a:t>SPC</a:t>
            </a:r>
            <a:r>
              <a:rPr lang="zh-CN" altLang="en-US" dirty="0"/>
              <a:t>，显著</a:t>
            </a:r>
            <a:r>
              <a:rPr lang="zh-CN" altLang="en-US" dirty="0">
                <a:ln>
                  <a:solidFill>
                    <a:srgbClr val="C00000"/>
                  </a:solidFill>
                </a:ln>
                <a:solidFill>
                  <a:srgbClr val="C00000"/>
                </a:solidFill>
              </a:rPr>
              <a:t>提高用药依从性</a:t>
            </a:r>
            <a:r>
              <a:rPr lang="zh-CN" altLang="en-US" dirty="0"/>
              <a:t>和</a:t>
            </a:r>
            <a:r>
              <a:rPr lang="zh-CN" altLang="en-US" dirty="0">
                <a:ln>
                  <a:solidFill>
                    <a:srgbClr val="C00000"/>
                  </a:solidFill>
                </a:ln>
                <a:solidFill>
                  <a:srgbClr val="C00000"/>
                </a:solidFill>
              </a:rPr>
              <a:t>血压达标率</a:t>
            </a:r>
          </a:p>
        </p:txBody>
      </p:sp>
      <p:sp>
        <p:nvSpPr>
          <p:cNvPr id="3" name="灯片编号占位符 2">
            <a:extLst>
              <a:ext uri="{FF2B5EF4-FFF2-40B4-BE49-F238E27FC236}">
                <a16:creationId xmlns:a16="http://schemas.microsoft.com/office/drawing/2014/main" xmlns="" id="{2A21B2CF-30DE-4000-91C1-410F629F6E03}"/>
              </a:ext>
            </a:extLst>
          </p:cNvPr>
          <p:cNvSpPr>
            <a:spLocks noGrp="1"/>
          </p:cNvSpPr>
          <p:nvPr>
            <p:ph type="sldNum" sz="quarter" idx="12"/>
          </p:nvPr>
        </p:nvSpPr>
        <p:spPr/>
        <p:txBody>
          <a:bodyPr/>
          <a:lstStyle/>
          <a:p>
            <a:fld id="{A80F6EE2-7C4A-4B61-8A1E-EC4F866B1EEC}" type="slidenum">
              <a:rPr lang="zh-CN" altLang="en-US" smtClean="0"/>
              <a:t>8</a:t>
            </a:fld>
            <a:endParaRPr lang="zh-CN" altLang="en-US"/>
          </a:p>
        </p:txBody>
      </p:sp>
      <p:sp>
        <p:nvSpPr>
          <p:cNvPr id="12" name="矩形 11">
            <a:extLst>
              <a:ext uri="{FF2B5EF4-FFF2-40B4-BE49-F238E27FC236}">
                <a16:creationId xmlns:a16="http://schemas.microsoft.com/office/drawing/2014/main" xmlns="" id="{55BA54B7-54D3-4C6D-8C24-58495BC22002}"/>
              </a:ext>
            </a:extLst>
          </p:cNvPr>
          <p:cNvSpPr/>
          <p:nvPr/>
        </p:nvSpPr>
        <p:spPr>
          <a:xfrm>
            <a:off x="20058" y="6452602"/>
            <a:ext cx="8922774" cy="369332"/>
          </a:xfrm>
          <a:prstGeom prst="rect">
            <a:avLst/>
          </a:prstGeom>
        </p:spPr>
        <p:txBody>
          <a:bodyPr wrap="square">
            <a:spAutoFit/>
          </a:bodyPr>
          <a:lstStyle/>
          <a:p>
            <a:pPr marL="228600" indent="-228600">
              <a:buFontTx/>
              <a:buAutoNum type="arabicPeriod"/>
            </a:pPr>
            <a:r>
              <a:rPr lang="zh-CN" altLang="en-US" sz="900" dirty="0"/>
              <a:t>中国高血压防治指南修订委员会</a:t>
            </a:r>
            <a:r>
              <a:rPr lang="en-US" altLang="zh-CN" sz="900" dirty="0"/>
              <a:t>, </a:t>
            </a:r>
            <a:r>
              <a:rPr lang="zh-CN" altLang="en-US" sz="900" dirty="0"/>
              <a:t>等</a:t>
            </a:r>
            <a:r>
              <a:rPr lang="en-US" altLang="zh-CN" sz="900" dirty="0"/>
              <a:t>. </a:t>
            </a:r>
            <a:r>
              <a:rPr lang="zh-CN" altLang="en-US" sz="900" dirty="0"/>
              <a:t>中国高血压防治指南</a:t>
            </a:r>
            <a:r>
              <a:rPr lang="en-US" altLang="zh-CN" sz="900" dirty="0"/>
              <a:t>(2024</a:t>
            </a:r>
            <a:r>
              <a:rPr lang="zh-CN" altLang="en-US" sz="900" dirty="0"/>
              <a:t>年修订版</a:t>
            </a:r>
            <a:r>
              <a:rPr lang="en-US" altLang="zh-CN" sz="900" dirty="0"/>
              <a:t>). </a:t>
            </a:r>
            <a:r>
              <a:rPr lang="zh-CN" altLang="en-US" sz="900" dirty="0"/>
              <a:t>中华高血压杂志</a:t>
            </a:r>
            <a:r>
              <a:rPr lang="en-US" altLang="zh-CN" sz="900" dirty="0"/>
              <a:t>(</a:t>
            </a:r>
            <a:r>
              <a:rPr lang="zh-CN" altLang="en-US" sz="900" dirty="0"/>
              <a:t>中英文</a:t>
            </a:r>
            <a:r>
              <a:rPr lang="en-US" altLang="zh-CN" sz="900" dirty="0"/>
              <a:t>). 2024, 32(7):603-700</a:t>
            </a:r>
            <a:r>
              <a:rPr lang="zh-CN" altLang="en-US" sz="900" dirty="0">
                <a:latin typeface="Arial" panose="020B0604020202020204" pitchFamily="34" charset="0"/>
                <a:ea typeface="微软雅黑" panose="020B0503020204020204" pitchFamily="34" charset="-122"/>
                <a:cs typeface="Arial" panose="020B0604020202020204" pitchFamily="34" charset="0"/>
              </a:rPr>
              <a:t>；</a:t>
            </a:r>
            <a:endParaRPr lang="en-US" altLang="zh-CN" sz="900" dirty="0">
              <a:latin typeface="Arial" panose="020B0604020202020204" pitchFamily="34" charset="0"/>
              <a:ea typeface="微软雅黑" panose="020B0503020204020204" pitchFamily="34" charset="-122"/>
              <a:cs typeface="Arial" panose="020B0604020202020204" pitchFamily="34" charset="0"/>
            </a:endParaRPr>
          </a:p>
          <a:p>
            <a:pPr marL="228600" indent="-228600">
              <a:buAutoNum type="arabicPeriod"/>
            </a:pPr>
            <a:r>
              <a:rPr lang="nl-NL" altLang="zh-CN" sz="900" dirty="0"/>
              <a:t>Jieun Lee, et al. J Clin Hypertens (Greenwich). 2021 Nov;23(11):1975-1983</a:t>
            </a:r>
            <a:endParaRPr lang="zh-CN" altLang="en-US" sz="900" dirty="0"/>
          </a:p>
        </p:txBody>
      </p:sp>
      <p:sp>
        <p:nvSpPr>
          <p:cNvPr id="15" name="文本框 14">
            <a:extLst>
              <a:ext uri="{FF2B5EF4-FFF2-40B4-BE49-F238E27FC236}">
                <a16:creationId xmlns:a16="http://schemas.microsoft.com/office/drawing/2014/main" xmlns="" id="{4764729D-06F9-4870-9329-62A4FCB287A7}"/>
              </a:ext>
            </a:extLst>
          </p:cNvPr>
          <p:cNvSpPr txBox="1"/>
          <p:nvPr/>
        </p:nvSpPr>
        <p:spPr>
          <a:xfrm>
            <a:off x="4266763" y="5958437"/>
            <a:ext cx="7711875" cy="463460"/>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altLang="zh-CN" sz="1000" dirty="0"/>
              <a:t>2021</a:t>
            </a:r>
            <a:r>
              <a:rPr lang="zh-CN" altLang="en-US" sz="1000" dirty="0"/>
              <a:t>年发表在</a:t>
            </a:r>
            <a:r>
              <a:rPr lang="en-US" altLang="zh-CN" sz="1000" dirty="0"/>
              <a:t>《Hypertension》</a:t>
            </a:r>
            <a:r>
              <a:rPr lang="zh-CN" altLang="en-US" sz="1000" dirty="0"/>
              <a:t>上的一项荟萃分析，共纳入</a:t>
            </a:r>
            <a:r>
              <a:rPr lang="en-US" altLang="zh-CN" sz="1000" dirty="0"/>
              <a:t>44</a:t>
            </a:r>
            <a:r>
              <a:rPr lang="zh-CN" altLang="en-US" sz="1000" dirty="0"/>
              <a:t>项研究，并使用固定效应和随机效应模型进行数据分析，对比分析了单片复方制剂（</a:t>
            </a:r>
            <a:r>
              <a:rPr lang="en-US" altLang="zh-CN" sz="1000" dirty="0"/>
              <a:t>SPC</a:t>
            </a:r>
            <a:r>
              <a:rPr lang="zh-CN" altLang="en-US" sz="1000" dirty="0"/>
              <a:t>）与自由联合用药（</a:t>
            </a:r>
            <a:r>
              <a:rPr lang="en-US" altLang="zh-CN" sz="1000" dirty="0"/>
              <a:t>FEC</a:t>
            </a:r>
            <a:r>
              <a:rPr lang="zh-CN" altLang="en-US" sz="1000" dirty="0"/>
              <a:t>）在改善高血压患者的依从性、持久性和血压控制方面的差异</a:t>
            </a:r>
          </a:p>
        </p:txBody>
      </p:sp>
      <p:sp>
        <p:nvSpPr>
          <p:cNvPr id="16" name="文本框 15">
            <a:extLst>
              <a:ext uri="{FF2B5EF4-FFF2-40B4-BE49-F238E27FC236}">
                <a16:creationId xmlns:a16="http://schemas.microsoft.com/office/drawing/2014/main" xmlns="" id="{A3AD57B3-A0CB-4DAF-83EC-4EE43E132835}"/>
              </a:ext>
            </a:extLst>
          </p:cNvPr>
          <p:cNvSpPr txBox="1"/>
          <p:nvPr/>
        </p:nvSpPr>
        <p:spPr>
          <a:xfrm>
            <a:off x="4317781" y="1595649"/>
            <a:ext cx="7609838" cy="362343"/>
          </a:xfrm>
          <a:prstGeom prst="rect">
            <a:avLst/>
          </a:prstGeom>
          <a:noFill/>
        </p:spPr>
        <p:txBody>
          <a:bodyPr wrap="square" rtlCol="0">
            <a:spAutoFit/>
          </a:bodyPr>
          <a:lstStyle/>
          <a:p>
            <a:pPr>
              <a:lnSpc>
                <a:spcPct val="120000"/>
              </a:lnSpc>
              <a:spcBef>
                <a:spcPts val="600"/>
              </a:spcBef>
            </a:pPr>
            <a:r>
              <a:rPr lang="zh-CN" altLang="en-US" sz="1600" b="1" dirty="0">
                <a:solidFill>
                  <a:srgbClr val="002060"/>
                </a:solidFill>
                <a:latin typeface="Arial" panose="020B0604020202020204" pitchFamily="34" charset="0"/>
                <a:cs typeface="Arial" panose="020B0604020202020204" pitchFamily="34" charset="0"/>
              </a:rPr>
              <a:t>荟萃分析证实：与自由联合</a:t>
            </a:r>
            <a:r>
              <a:rPr lang="en-US" altLang="zh-CN" sz="1600" b="1" dirty="0">
                <a:solidFill>
                  <a:srgbClr val="002060"/>
                </a:solidFill>
                <a:latin typeface="Arial" panose="020B0604020202020204" pitchFamily="34" charset="0"/>
                <a:cs typeface="Arial" panose="020B0604020202020204" pitchFamily="34" charset="0"/>
              </a:rPr>
              <a:t>(FEC)</a:t>
            </a:r>
            <a:r>
              <a:rPr lang="zh-CN" altLang="en-US" sz="1600" b="1" dirty="0">
                <a:solidFill>
                  <a:srgbClr val="002060"/>
                </a:solidFill>
                <a:latin typeface="Arial" panose="020B0604020202020204" pitchFamily="34" charset="0"/>
                <a:cs typeface="Arial" panose="020B0604020202020204" pitchFamily="34" charset="0"/>
              </a:rPr>
              <a:t>相比，</a:t>
            </a:r>
            <a:r>
              <a:rPr lang="en-US" altLang="zh-CN" sz="1600" b="1" dirty="0">
                <a:solidFill>
                  <a:srgbClr val="002060"/>
                </a:solidFill>
                <a:latin typeface="Arial" panose="020B0604020202020204" pitchFamily="34" charset="0"/>
                <a:cs typeface="Arial" panose="020B0604020202020204" pitchFamily="34" charset="0"/>
              </a:rPr>
              <a:t>SPC</a:t>
            </a:r>
            <a:r>
              <a:rPr lang="zh-CN" altLang="en-US" sz="1600" b="1" dirty="0">
                <a:solidFill>
                  <a:srgbClr val="002060"/>
                </a:solidFill>
                <a:latin typeface="Arial" panose="020B0604020202020204" pitchFamily="34" charset="0"/>
                <a:cs typeface="Arial" panose="020B0604020202020204" pitchFamily="34" charset="0"/>
              </a:rPr>
              <a:t>显著提高患者的</a:t>
            </a:r>
            <a:r>
              <a:rPr lang="zh-CN" altLang="en-US" sz="1600" b="1" dirty="0">
                <a:solidFill>
                  <a:srgbClr val="C00000"/>
                </a:solidFill>
                <a:latin typeface="Arial" panose="020B0604020202020204" pitchFamily="34" charset="0"/>
                <a:cs typeface="Arial" panose="020B0604020202020204" pitchFamily="34" charset="0"/>
              </a:rPr>
              <a:t>依从性</a:t>
            </a:r>
            <a:r>
              <a:rPr lang="zh-CN" altLang="en-US" sz="1600" b="1" dirty="0">
                <a:latin typeface="Arial" panose="020B0604020202020204" pitchFamily="34" charset="0"/>
                <a:cs typeface="Arial" panose="020B0604020202020204" pitchFamily="34" charset="0"/>
              </a:rPr>
              <a:t>和</a:t>
            </a:r>
            <a:r>
              <a:rPr lang="zh-CN" altLang="en-US" sz="1600" b="1" dirty="0">
                <a:solidFill>
                  <a:srgbClr val="C00000"/>
                </a:solidFill>
                <a:latin typeface="Arial" panose="020B0604020202020204" pitchFamily="34" charset="0"/>
                <a:cs typeface="Arial" panose="020B0604020202020204" pitchFamily="34" charset="0"/>
              </a:rPr>
              <a:t>血压达标率</a:t>
            </a:r>
            <a:r>
              <a:rPr lang="en-US" altLang="zh-CN" sz="1600" b="1" baseline="30000" dirty="0">
                <a:solidFill>
                  <a:srgbClr val="002060"/>
                </a:solidFill>
                <a:latin typeface="Arial" panose="020B0604020202020204" pitchFamily="34" charset="0"/>
                <a:cs typeface="Arial" panose="020B0604020202020204" pitchFamily="34" charset="0"/>
              </a:rPr>
              <a:t>2</a:t>
            </a:r>
            <a:endParaRPr lang="zh-CN" altLang="en-US" sz="1600" b="1" baseline="30000" dirty="0">
              <a:solidFill>
                <a:srgbClr val="002060"/>
              </a:solidFill>
              <a:latin typeface="Arial" panose="020B0604020202020204" pitchFamily="34" charset="0"/>
              <a:cs typeface="Arial" panose="020B0604020202020204" pitchFamily="34" charset="0"/>
            </a:endParaRPr>
          </a:p>
        </p:txBody>
      </p:sp>
      <p:sp>
        <p:nvSpPr>
          <p:cNvPr id="25" name="对话气泡: 圆角矩形 24">
            <a:extLst>
              <a:ext uri="{FF2B5EF4-FFF2-40B4-BE49-F238E27FC236}">
                <a16:creationId xmlns:a16="http://schemas.microsoft.com/office/drawing/2014/main" xmlns="" id="{249CCF37-A079-4048-839B-CDF8650F909C}"/>
              </a:ext>
            </a:extLst>
          </p:cNvPr>
          <p:cNvSpPr/>
          <p:nvPr/>
        </p:nvSpPr>
        <p:spPr>
          <a:xfrm rot="10800000">
            <a:off x="500474" y="3774874"/>
            <a:ext cx="3167286" cy="1694545"/>
          </a:xfrm>
          <a:prstGeom prst="wedgeRoundRectCallout">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矩形 15">
            <a:extLst>
              <a:ext uri="{FF2B5EF4-FFF2-40B4-BE49-F238E27FC236}">
                <a16:creationId xmlns:a16="http://schemas.microsoft.com/office/drawing/2014/main" xmlns="" id="{5E94FD4A-5D49-4577-A2E5-FF8D74087495}"/>
              </a:ext>
            </a:extLst>
          </p:cNvPr>
          <p:cNvSpPr txBox="1"/>
          <p:nvPr/>
        </p:nvSpPr>
        <p:spPr>
          <a:xfrm>
            <a:off x="662521" y="4136046"/>
            <a:ext cx="2822154" cy="10888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spcBef>
                <a:spcPts val="300"/>
              </a:spcBef>
              <a:defRPr b="1">
                <a:solidFill>
                  <a:srgbClr val="003B5C"/>
                </a:solidFill>
                <a:latin typeface="微软雅黑"/>
                <a:ea typeface="微软雅黑"/>
                <a:cs typeface="微软雅黑"/>
                <a:sym typeface="微软雅黑"/>
              </a:defRPr>
            </a:lvl1pPr>
          </a:lstStyle>
          <a:p>
            <a:pPr>
              <a:lnSpc>
                <a:spcPct val="120000"/>
              </a:lnSpc>
              <a:spcBef>
                <a:spcPts val="600"/>
              </a:spcBef>
              <a:defRPr/>
            </a:pP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单片复方制剂（</a:t>
            </a:r>
            <a:r>
              <a:rPr lang="en-US" altLang="zh-CN"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SPC</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）：是联合降压治疗有效的实现方式。通常由不同作用机制的两种或两种以上的降压药组成。与随机组方的联合降压治疗相比，</a:t>
            </a:r>
            <a:r>
              <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其优点是</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使用方便</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，可</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改善治疗依从性</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降压疗效</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矩形: 圆角 30">
            <a:extLst>
              <a:ext uri="{FF2B5EF4-FFF2-40B4-BE49-F238E27FC236}">
                <a16:creationId xmlns:a16="http://schemas.microsoft.com/office/drawing/2014/main" xmlns="" id="{938F5653-05C1-45A4-81FB-B9C7D192BE4B}"/>
              </a:ext>
            </a:extLst>
          </p:cNvPr>
          <p:cNvSpPr/>
          <p:nvPr/>
        </p:nvSpPr>
        <p:spPr>
          <a:xfrm>
            <a:off x="371474" y="2316372"/>
            <a:ext cx="3379919" cy="3752965"/>
          </a:xfrm>
          <a:prstGeom prst="roundRect">
            <a:avLst>
              <a:gd name="adj" fmla="val 5778"/>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left-quote_59260">
            <a:extLst>
              <a:ext uri="{FF2B5EF4-FFF2-40B4-BE49-F238E27FC236}">
                <a16:creationId xmlns:a16="http://schemas.microsoft.com/office/drawing/2014/main" xmlns="" id="{EB4EE812-98BF-439E-95A8-5C0F8E91A127}"/>
              </a:ext>
            </a:extLst>
          </p:cNvPr>
          <p:cNvSpPr/>
          <p:nvPr/>
        </p:nvSpPr>
        <p:spPr>
          <a:xfrm>
            <a:off x="469009" y="3616932"/>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33" name="left-quote_59260">
            <a:extLst>
              <a:ext uri="{FF2B5EF4-FFF2-40B4-BE49-F238E27FC236}">
                <a16:creationId xmlns:a16="http://schemas.microsoft.com/office/drawing/2014/main" xmlns="" id="{66C00A64-6AC9-4EB3-BA0F-379F4C42E3E0}"/>
              </a:ext>
            </a:extLst>
          </p:cNvPr>
          <p:cNvSpPr/>
          <p:nvPr/>
        </p:nvSpPr>
        <p:spPr>
          <a:xfrm rot="10800000">
            <a:off x="3325288" y="5265508"/>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xmlns="" id="{E3D2EE5D-52BD-49D6-B3B0-310225C02AA6}"/>
              </a:ext>
            </a:extLst>
          </p:cNvPr>
          <p:cNvSpPr txBox="1"/>
          <p:nvPr/>
        </p:nvSpPr>
        <p:spPr>
          <a:xfrm>
            <a:off x="395805" y="1595649"/>
            <a:ext cx="3355588" cy="337458"/>
          </a:xfrm>
          <a:prstGeom prst="rect">
            <a:avLst/>
          </a:prstGeom>
          <a:noFill/>
        </p:spPr>
        <p:txBody>
          <a:bodyPr wrap="square" rtlCol="0">
            <a:spAutoFit/>
          </a:bodyPr>
          <a:lstStyle/>
          <a:p>
            <a:r>
              <a:rPr lang="zh-CN" altLang="en-US" sz="1600" b="1" dirty="0">
                <a:solidFill>
                  <a:srgbClr val="002060"/>
                </a:solidFill>
              </a:rPr>
              <a:t>最新中国高血压防治指南推荐</a:t>
            </a:r>
            <a:r>
              <a:rPr lang="en-US" altLang="zh-CN" sz="1600" b="1" baseline="30000" dirty="0">
                <a:solidFill>
                  <a:srgbClr val="002060"/>
                </a:solidFill>
              </a:rPr>
              <a:t>1</a:t>
            </a:r>
            <a:endParaRPr lang="zh-CN" altLang="en-US" sz="1600" b="1" baseline="30000" dirty="0">
              <a:solidFill>
                <a:srgbClr val="002060"/>
              </a:solidFill>
            </a:endParaRPr>
          </a:p>
        </p:txBody>
      </p:sp>
      <p:grpSp>
        <p:nvGrpSpPr>
          <p:cNvPr id="22" name="组合 21">
            <a:extLst>
              <a:ext uri="{FF2B5EF4-FFF2-40B4-BE49-F238E27FC236}">
                <a16:creationId xmlns:a16="http://schemas.microsoft.com/office/drawing/2014/main" xmlns="" id="{D6B5C029-A03F-4A0D-A9C6-2080C9561623}"/>
              </a:ext>
            </a:extLst>
          </p:cNvPr>
          <p:cNvGrpSpPr/>
          <p:nvPr/>
        </p:nvGrpSpPr>
        <p:grpSpPr>
          <a:xfrm>
            <a:off x="0" y="-97492"/>
            <a:ext cx="1071409" cy="1267787"/>
            <a:chOff x="0" y="-97492"/>
            <a:chExt cx="1071409" cy="1267787"/>
          </a:xfrm>
        </p:grpSpPr>
        <p:sp>
          <p:nvSpPr>
            <p:cNvPr id="23" name="斜纹 22">
              <a:extLst>
                <a:ext uri="{FF2B5EF4-FFF2-40B4-BE49-F238E27FC236}">
                  <a16:creationId xmlns:a16="http://schemas.microsoft.com/office/drawing/2014/main" xmlns="" id="{723527C4-A1EE-40FA-8F72-0641EAC844F1}"/>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文本框 25">
              <a:extLst>
                <a:ext uri="{FF2B5EF4-FFF2-40B4-BE49-F238E27FC236}">
                  <a16:creationId xmlns:a16="http://schemas.microsoft.com/office/drawing/2014/main" xmlns="" id="{5DC92095-62DA-4D28-A8DB-9B9218508D21}"/>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pic>
        <p:nvPicPr>
          <p:cNvPr id="6" name="图片 5">
            <a:extLst>
              <a:ext uri="{FF2B5EF4-FFF2-40B4-BE49-F238E27FC236}">
                <a16:creationId xmlns:a16="http://schemas.microsoft.com/office/drawing/2014/main" xmlns="" id="{405A69CA-777A-416C-BFD8-B49901A62852}"/>
              </a:ext>
            </a:extLst>
          </p:cNvPr>
          <p:cNvPicPr>
            <a:picLocks noChangeAspect="1"/>
          </p:cNvPicPr>
          <p:nvPr/>
        </p:nvPicPr>
        <p:blipFill>
          <a:blip r:embed="rId3"/>
          <a:stretch>
            <a:fillRect/>
          </a:stretch>
        </p:blipFill>
        <p:spPr>
          <a:xfrm>
            <a:off x="453598" y="2547572"/>
            <a:ext cx="3240000" cy="897892"/>
          </a:xfrm>
          <a:prstGeom prst="rect">
            <a:avLst/>
          </a:prstGeom>
        </p:spPr>
      </p:pic>
    </p:spTree>
    <p:extLst>
      <p:ext uri="{BB962C8B-B14F-4D97-AF65-F5344CB8AC3E}">
        <p14:creationId xmlns:p14="http://schemas.microsoft.com/office/powerpoint/2010/main" val="351209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65C1C87-C2AE-443B-B54C-9E9C9D00DA76}"/>
              </a:ext>
            </a:extLst>
          </p:cNvPr>
          <p:cNvSpPr>
            <a:spLocks noGrp="1"/>
          </p:cNvSpPr>
          <p:nvPr>
            <p:ph type="title"/>
          </p:nvPr>
        </p:nvSpPr>
        <p:spPr/>
        <p:txBody>
          <a:bodyPr>
            <a:normAutofit fontScale="90000"/>
          </a:bodyPr>
          <a:lstStyle/>
          <a:p>
            <a:r>
              <a:rPr lang="zh-CN" altLang="en-US" dirty="0"/>
              <a:t>血管紧张素</a:t>
            </a:r>
            <a:r>
              <a:rPr lang="en-US" altLang="zh-CN" dirty="0"/>
              <a:t>Ⅱ</a:t>
            </a:r>
            <a:r>
              <a:rPr lang="zh-CN" altLang="en-US" dirty="0"/>
              <a:t>受体拮抗剂</a:t>
            </a:r>
            <a:r>
              <a:rPr lang="en-US" altLang="zh-CN" dirty="0"/>
              <a:t>+</a:t>
            </a:r>
            <a:r>
              <a:rPr lang="zh-CN" altLang="en-US" dirty="0"/>
              <a:t>钙通道阻滞剂</a:t>
            </a:r>
            <a:r>
              <a:rPr lang="zh-CN" altLang="en-US" dirty="0">
                <a:ln>
                  <a:solidFill>
                    <a:srgbClr val="C00000"/>
                  </a:solidFill>
                </a:ln>
                <a:solidFill>
                  <a:srgbClr val="C00000"/>
                </a:solidFill>
              </a:rPr>
              <a:t>副作用相抵</a:t>
            </a:r>
            <a:r>
              <a:rPr lang="zh-CN" altLang="en-US" dirty="0"/>
              <a:t>，</a:t>
            </a:r>
            <a:r>
              <a:rPr lang="en-US" altLang="zh-CN" dirty="0"/>
              <a:t/>
            </a:r>
            <a:br>
              <a:rPr lang="en-US" altLang="zh-CN" dirty="0"/>
            </a:br>
            <a:r>
              <a:rPr lang="zh-CN" altLang="en-US" dirty="0"/>
              <a:t>研究证实，氨氯地平氯沙坦钾片</a:t>
            </a:r>
            <a:r>
              <a:rPr lang="zh-CN" altLang="en-US" dirty="0">
                <a:ln>
                  <a:solidFill>
                    <a:srgbClr val="C00000"/>
                  </a:solidFill>
                </a:ln>
                <a:solidFill>
                  <a:srgbClr val="C00000"/>
                </a:solidFill>
              </a:rPr>
              <a:t>安全性良好</a:t>
            </a:r>
            <a:r>
              <a:rPr lang="zh-CN" altLang="en-US" dirty="0"/>
              <a:t>，</a:t>
            </a:r>
            <a:r>
              <a:rPr lang="zh-CN" altLang="en-US" dirty="0">
                <a:ln>
                  <a:solidFill>
                    <a:srgbClr val="C00000"/>
                  </a:solidFill>
                </a:ln>
                <a:solidFill>
                  <a:srgbClr val="C00000"/>
                </a:solidFill>
              </a:rPr>
              <a:t>显著降低踝部水肿</a:t>
            </a:r>
            <a:r>
              <a:rPr lang="zh-CN" altLang="en-US" dirty="0"/>
              <a:t>发生风险</a:t>
            </a:r>
          </a:p>
        </p:txBody>
      </p:sp>
      <p:sp>
        <p:nvSpPr>
          <p:cNvPr id="4" name="灯片编号占位符 3">
            <a:extLst>
              <a:ext uri="{FF2B5EF4-FFF2-40B4-BE49-F238E27FC236}">
                <a16:creationId xmlns:a16="http://schemas.microsoft.com/office/drawing/2014/main" xmlns="" id="{48D1B0BC-A0D4-4705-BEC9-DCFBAEEA9DC6}"/>
              </a:ext>
            </a:extLst>
          </p:cNvPr>
          <p:cNvSpPr>
            <a:spLocks noGrp="1"/>
          </p:cNvSpPr>
          <p:nvPr>
            <p:ph type="sldNum" sz="quarter" idx="12"/>
          </p:nvPr>
        </p:nvSpPr>
        <p:spPr/>
        <p:txBody>
          <a:bodyPr/>
          <a:lstStyle/>
          <a:p>
            <a:fld id="{A80F6EE2-7C4A-4B61-8A1E-EC4F866B1EEC}" type="slidenum">
              <a:rPr lang="zh-CN" altLang="en-US" smtClean="0"/>
              <a:t>9</a:t>
            </a:fld>
            <a:endParaRPr lang="zh-CN" altLang="en-US"/>
          </a:p>
        </p:txBody>
      </p:sp>
      <p:graphicFrame>
        <p:nvGraphicFramePr>
          <p:cNvPr id="6" name="表格 5">
            <a:extLst>
              <a:ext uri="{FF2B5EF4-FFF2-40B4-BE49-F238E27FC236}">
                <a16:creationId xmlns:a16="http://schemas.microsoft.com/office/drawing/2014/main" xmlns="" id="{96754F3A-B5EA-4060-A3CD-E200DAA845C4}"/>
              </a:ext>
            </a:extLst>
          </p:cNvPr>
          <p:cNvGraphicFramePr>
            <a:graphicFrameLocks noGrp="1"/>
          </p:cNvGraphicFramePr>
          <p:nvPr/>
        </p:nvGraphicFramePr>
        <p:xfrm>
          <a:off x="4729654" y="3964767"/>
          <a:ext cx="6950706" cy="2286000"/>
        </p:xfrm>
        <a:graphic>
          <a:graphicData uri="http://schemas.openxmlformats.org/drawingml/2006/table">
            <a:tbl>
              <a:tblPr firstRow="1" bandRow="1">
                <a:tableStyleId>{6E25E649-3F16-4E02-A733-19D2CDBF48F0}</a:tableStyleId>
              </a:tblPr>
              <a:tblGrid>
                <a:gridCol w="2736322">
                  <a:extLst>
                    <a:ext uri="{9D8B030D-6E8A-4147-A177-3AD203B41FA5}">
                      <a16:colId xmlns:a16="http://schemas.microsoft.com/office/drawing/2014/main" xmlns="" val="4262497983"/>
                    </a:ext>
                  </a:extLst>
                </a:gridCol>
                <a:gridCol w="1623480">
                  <a:extLst>
                    <a:ext uri="{9D8B030D-6E8A-4147-A177-3AD203B41FA5}">
                      <a16:colId xmlns:a16="http://schemas.microsoft.com/office/drawing/2014/main" xmlns="" val="3201025599"/>
                    </a:ext>
                  </a:extLst>
                </a:gridCol>
                <a:gridCol w="2590904">
                  <a:extLst>
                    <a:ext uri="{9D8B030D-6E8A-4147-A177-3AD203B41FA5}">
                      <a16:colId xmlns:a16="http://schemas.microsoft.com/office/drawing/2014/main" xmlns="" val="486583977"/>
                    </a:ext>
                  </a:extLst>
                </a:gridCol>
              </a:tblGrid>
              <a:tr h="198364">
                <a:tc>
                  <a:txBody>
                    <a:bodyPr/>
                    <a:lstStyle/>
                    <a:p>
                      <a:pPr algn="ctr"/>
                      <a:r>
                        <a:rPr lang="zh-CN" altLang="en-US" sz="1200" dirty="0"/>
                        <a:t>系统器官分类</a:t>
                      </a:r>
                    </a:p>
                  </a:txBody>
                  <a:tcPr anchor="ctr">
                    <a:solidFill>
                      <a:srgbClr val="13446E"/>
                    </a:solidFill>
                  </a:tcPr>
                </a:tc>
                <a:tc>
                  <a:txBody>
                    <a:bodyPr/>
                    <a:lstStyle/>
                    <a:p>
                      <a:pPr algn="ctr"/>
                      <a:r>
                        <a:rPr lang="zh-CN" altLang="en-US" sz="1200" dirty="0"/>
                        <a:t>不良反应发生率</a:t>
                      </a:r>
                    </a:p>
                  </a:txBody>
                  <a:tcPr anchor="ctr">
                    <a:solidFill>
                      <a:srgbClr val="13446E"/>
                    </a:solidFill>
                  </a:tcPr>
                </a:tc>
                <a:tc>
                  <a:txBody>
                    <a:bodyPr/>
                    <a:lstStyle/>
                    <a:p>
                      <a:pPr algn="ctr"/>
                      <a:r>
                        <a:rPr lang="zh-CN" altLang="en-US" sz="1200" dirty="0"/>
                        <a:t>不良反应</a:t>
                      </a:r>
                      <a:r>
                        <a:rPr lang="en-US" altLang="zh-CN" sz="1200" baseline="30000" dirty="0"/>
                        <a:t>3</a:t>
                      </a:r>
                      <a:endParaRPr lang="zh-CN" altLang="en-US" sz="1200" baseline="30000" dirty="0"/>
                    </a:p>
                  </a:txBody>
                  <a:tcPr anchor="ctr">
                    <a:solidFill>
                      <a:srgbClr val="13446E"/>
                    </a:solidFill>
                  </a:tcPr>
                </a:tc>
                <a:extLst>
                  <a:ext uri="{0D108BD9-81ED-4DB2-BD59-A6C34878D82A}">
                    <a16:rowId xmlns:a16="http://schemas.microsoft.com/office/drawing/2014/main" xmlns="" val="2686217735"/>
                  </a:ext>
                </a:extLst>
              </a:tr>
              <a:tr h="181834">
                <a:tc rowSpan="2">
                  <a:txBody>
                    <a:bodyPr/>
                    <a:lstStyle/>
                    <a:p>
                      <a:pPr algn="l"/>
                      <a:r>
                        <a:rPr lang="zh-CN" altLang="en-US" sz="1050" dirty="0"/>
                        <a:t>各类神经系统疾病</a:t>
                      </a:r>
                    </a:p>
                  </a:txBody>
                  <a:tcPr anchor="ctr">
                    <a:solidFill>
                      <a:schemeClr val="bg1"/>
                    </a:solidFill>
                  </a:tcPr>
                </a:tc>
                <a:tc>
                  <a:txBody>
                    <a:bodyPr/>
                    <a:lstStyle/>
                    <a:p>
                      <a:pPr algn="ctr"/>
                      <a:r>
                        <a:rPr lang="zh-CN" altLang="en-US" sz="1050" b="1" dirty="0">
                          <a:solidFill>
                            <a:srgbClr val="002060"/>
                          </a:solidFill>
                        </a:rPr>
                        <a:t>少见</a:t>
                      </a:r>
                    </a:p>
                  </a:txBody>
                  <a:tcPr anchor="ctr">
                    <a:solidFill>
                      <a:schemeClr val="bg1"/>
                    </a:solidFill>
                  </a:tcPr>
                </a:tc>
                <a:tc>
                  <a:txBody>
                    <a:bodyPr/>
                    <a:lstStyle/>
                    <a:p>
                      <a:pPr algn="l"/>
                      <a:r>
                        <a:rPr lang="zh-CN" altLang="en-US" sz="1050" b="1" dirty="0">
                          <a:solidFill>
                            <a:srgbClr val="002060"/>
                          </a:solidFill>
                        </a:rPr>
                        <a:t>头晕、头痛</a:t>
                      </a:r>
                    </a:p>
                  </a:txBody>
                  <a:tcPr anchor="ctr">
                    <a:solidFill>
                      <a:schemeClr val="bg1"/>
                    </a:solidFill>
                  </a:tcPr>
                </a:tc>
                <a:extLst>
                  <a:ext uri="{0D108BD9-81ED-4DB2-BD59-A6C34878D82A}">
                    <a16:rowId xmlns:a16="http://schemas.microsoft.com/office/drawing/2014/main" xmlns="" val="3211323879"/>
                  </a:ext>
                </a:extLst>
              </a:tr>
              <a:tr h="181834">
                <a:tc vMerge="1">
                  <a:txBody>
                    <a:bodyPr/>
                    <a:lstStyle/>
                    <a:p>
                      <a:pPr algn="ctr"/>
                      <a:endParaRPr lang="zh-CN" altLang="en-US" sz="1600" dirty="0"/>
                    </a:p>
                  </a:txBody>
                  <a:tcPr anchor="ctr"/>
                </a:tc>
                <a:tc>
                  <a:txBody>
                    <a:bodyPr/>
                    <a:lstStyle/>
                    <a:p>
                      <a:pPr algn="ctr"/>
                      <a:r>
                        <a:rPr lang="zh-CN" altLang="en-US" sz="1050" dirty="0"/>
                        <a:t>偶见</a:t>
                      </a:r>
                    </a:p>
                  </a:txBody>
                  <a:tcPr anchor="ctr">
                    <a:solidFill>
                      <a:schemeClr val="bg1"/>
                    </a:solidFill>
                  </a:tcPr>
                </a:tc>
                <a:tc>
                  <a:txBody>
                    <a:bodyPr/>
                    <a:lstStyle/>
                    <a:p>
                      <a:pPr algn="l"/>
                      <a:r>
                        <a:rPr lang="zh-CN" altLang="en-US" sz="1050" dirty="0"/>
                        <a:t>头部不适</a:t>
                      </a:r>
                    </a:p>
                  </a:txBody>
                  <a:tcPr anchor="ctr">
                    <a:solidFill>
                      <a:schemeClr val="bg1"/>
                    </a:solidFill>
                  </a:tcPr>
                </a:tc>
                <a:extLst>
                  <a:ext uri="{0D108BD9-81ED-4DB2-BD59-A6C34878D82A}">
                    <a16:rowId xmlns:a16="http://schemas.microsoft.com/office/drawing/2014/main" xmlns="" val="524483941"/>
                  </a:ext>
                </a:extLst>
              </a:tr>
              <a:tr h="181834">
                <a:tc>
                  <a:txBody>
                    <a:bodyPr/>
                    <a:lstStyle/>
                    <a:p>
                      <a:pPr algn="l"/>
                      <a:r>
                        <a:rPr lang="zh-CN" altLang="en-US" sz="1050" dirty="0"/>
                        <a:t>全身性疾病及给药部位各种反应</a:t>
                      </a:r>
                    </a:p>
                  </a:txBody>
                  <a:tcPr anchor="ctr"/>
                </a:tc>
                <a:tc>
                  <a:txBody>
                    <a:bodyPr/>
                    <a:lstStyle/>
                    <a:p>
                      <a:pPr algn="ctr"/>
                      <a:r>
                        <a:rPr lang="zh-CN" altLang="en-US" sz="1050" dirty="0"/>
                        <a:t>偶见</a:t>
                      </a:r>
                    </a:p>
                  </a:txBody>
                  <a:tcPr anchor="ctr"/>
                </a:tc>
                <a:tc>
                  <a:txBody>
                    <a:bodyPr/>
                    <a:lstStyle/>
                    <a:p>
                      <a:pPr algn="l"/>
                      <a:r>
                        <a:rPr lang="zh-CN" altLang="en-US" sz="1050" kern="1200" dirty="0">
                          <a:solidFill>
                            <a:schemeClr val="dk1"/>
                          </a:solidFill>
                          <a:latin typeface="+mn-lt"/>
                          <a:ea typeface="+mn-ea"/>
                          <a:cs typeface="+mn-cs"/>
                        </a:rPr>
                        <a:t>外周肿胀、</a:t>
                      </a:r>
                      <a:r>
                        <a:rPr lang="zh-CN" altLang="en-US" sz="1050" dirty="0"/>
                        <a:t>胸部不适、口渴</a:t>
                      </a:r>
                    </a:p>
                  </a:txBody>
                  <a:tcPr anchor="ctr"/>
                </a:tc>
                <a:extLst>
                  <a:ext uri="{0D108BD9-81ED-4DB2-BD59-A6C34878D82A}">
                    <a16:rowId xmlns:a16="http://schemas.microsoft.com/office/drawing/2014/main" xmlns="" val="2907252327"/>
                  </a:ext>
                </a:extLst>
              </a:tr>
              <a:tr h="181834">
                <a:tc>
                  <a:txBody>
                    <a:bodyPr/>
                    <a:lstStyle/>
                    <a:p>
                      <a:pPr algn="l"/>
                      <a:r>
                        <a:rPr lang="zh-CN" altLang="en-US" sz="1050" dirty="0"/>
                        <a:t>肝胆系统疾病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肝功能异常</a:t>
                      </a:r>
                    </a:p>
                  </a:txBody>
                  <a:tcPr anchor="ctr"/>
                </a:tc>
                <a:extLst>
                  <a:ext uri="{0D108BD9-81ED-4DB2-BD59-A6C34878D82A}">
                    <a16:rowId xmlns:a16="http://schemas.microsoft.com/office/drawing/2014/main" xmlns="" val="965582676"/>
                  </a:ext>
                </a:extLst>
              </a:tr>
              <a:tr h="181834">
                <a:tc>
                  <a:txBody>
                    <a:bodyPr/>
                    <a:lstStyle/>
                    <a:p>
                      <a:pPr algn="l"/>
                      <a:r>
                        <a:rPr lang="zh-CN" altLang="en-US" sz="1050" dirty="0"/>
                        <a:t>胃肠系统疾病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恶心</a:t>
                      </a:r>
                    </a:p>
                  </a:txBody>
                  <a:tcPr anchor="ctr"/>
                </a:tc>
                <a:extLst>
                  <a:ext uri="{0D108BD9-81ED-4DB2-BD59-A6C34878D82A}">
                    <a16:rowId xmlns:a16="http://schemas.microsoft.com/office/drawing/2014/main" xmlns="" val="2717921661"/>
                  </a:ext>
                </a:extLst>
              </a:tr>
              <a:tr h="181834">
                <a:tc>
                  <a:txBody>
                    <a:bodyPr/>
                    <a:lstStyle/>
                    <a:p>
                      <a:pPr algn="l"/>
                      <a:r>
                        <a:rPr lang="zh-CN" altLang="en-US" sz="1050" dirty="0"/>
                        <a:t>皮肤及皮下组织类疾病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皮疹、皮炎、湿疹</a:t>
                      </a:r>
                    </a:p>
                  </a:txBody>
                  <a:tcPr anchor="ctr"/>
                </a:tc>
                <a:extLst>
                  <a:ext uri="{0D108BD9-81ED-4DB2-BD59-A6C34878D82A}">
                    <a16:rowId xmlns:a16="http://schemas.microsoft.com/office/drawing/2014/main" xmlns="" val="2454061378"/>
                  </a:ext>
                </a:extLst>
              </a:tr>
              <a:tr h="181834">
                <a:tc>
                  <a:txBody>
                    <a:bodyPr/>
                    <a:lstStyle/>
                    <a:p>
                      <a:pPr algn="l"/>
                      <a:r>
                        <a:rPr lang="zh-CN" altLang="en-US" sz="1050" dirty="0"/>
                        <a:t>心脏器官疾病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心悸</a:t>
                      </a:r>
                    </a:p>
                  </a:txBody>
                  <a:tcPr anchor="ctr"/>
                </a:tc>
                <a:extLst>
                  <a:ext uri="{0D108BD9-81ED-4DB2-BD59-A6C34878D82A}">
                    <a16:rowId xmlns:a16="http://schemas.microsoft.com/office/drawing/2014/main" xmlns="" val="1104495504"/>
                  </a:ext>
                </a:extLst>
              </a:tr>
              <a:tr h="181834">
                <a:tc>
                  <a:txBody>
                    <a:bodyPr/>
                    <a:lstStyle/>
                    <a:p>
                      <a:pPr algn="l"/>
                      <a:r>
                        <a:rPr lang="zh-CN" altLang="en-US" sz="1050" dirty="0"/>
                        <a:t>呼吸系统、胸及纵膈疾病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呼吸困难、咽喉刺激</a:t>
                      </a:r>
                    </a:p>
                  </a:txBody>
                  <a:tcPr anchor="ctr"/>
                </a:tc>
                <a:extLst>
                  <a:ext uri="{0D108BD9-81ED-4DB2-BD59-A6C34878D82A}">
                    <a16:rowId xmlns:a16="http://schemas.microsoft.com/office/drawing/2014/main" xmlns="" val="3318532256"/>
                  </a:ext>
                </a:extLst>
              </a:tr>
            </a:tbl>
          </a:graphicData>
        </a:graphic>
      </p:graphicFrame>
      <p:sp>
        <p:nvSpPr>
          <p:cNvPr id="7" name="文本框 6">
            <a:extLst>
              <a:ext uri="{FF2B5EF4-FFF2-40B4-BE49-F238E27FC236}">
                <a16:creationId xmlns:a16="http://schemas.microsoft.com/office/drawing/2014/main" xmlns="" id="{631FC196-F5A3-4BDD-9DE8-6970FB04CFC4}"/>
              </a:ext>
            </a:extLst>
          </p:cNvPr>
          <p:cNvSpPr txBox="1"/>
          <p:nvPr/>
        </p:nvSpPr>
        <p:spPr>
          <a:xfrm>
            <a:off x="96500" y="6555355"/>
            <a:ext cx="12075442" cy="215444"/>
          </a:xfrm>
          <a:prstGeom prst="rect">
            <a:avLst/>
          </a:prstGeom>
          <a:noFill/>
        </p:spPr>
        <p:txBody>
          <a:bodyPr wrap="square" rtlCol="0">
            <a:spAutoFit/>
          </a:bodyPr>
          <a:lstStyle/>
          <a:p>
            <a:r>
              <a:rPr lang="en-US" altLang="zh-CN" sz="800" dirty="0"/>
              <a:t>1.</a:t>
            </a:r>
            <a:r>
              <a:rPr lang="zh-CN" altLang="en-US" sz="800" dirty="0"/>
              <a:t>中国高血压防治指南修订委员会</a:t>
            </a:r>
            <a:r>
              <a:rPr lang="en-US" altLang="zh-CN" sz="800" dirty="0"/>
              <a:t>, </a:t>
            </a:r>
            <a:r>
              <a:rPr lang="zh-CN" altLang="en-US" sz="800" dirty="0"/>
              <a:t>等</a:t>
            </a:r>
            <a:r>
              <a:rPr lang="en-US" altLang="zh-CN" sz="800" dirty="0"/>
              <a:t>. </a:t>
            </a:r>
            <a:r>
              <a:rPr lang="zh-CN" altLang="en-US" sz="800" dirty="0"/>
              <a:t>中国高血压防治指南</a:t>
            </a:r>
            <a:r>
              <a:rPr lang="en-US" altLang="zh-CN" sz="800" dirty="0"/>
              <a:t>(2024</a:t>
            </a:r>
            <a:r>
              <a:rPr lang="zh-CN" altLang="en-US" sz="800" dirty="0"/>
              <a:t>年修订版</a:t>
            </a:r>
            <a:r>
              <a:rPr lang="en-US" altLang="zh-CN" sz="800" dirty="0"/>
              <a:t>). </a:t>
            </a:r>
            <a:r>
              <a:rPr lang="zh-CN" altLang="en-US" sz="800" dirty="0"/>
              <a:t>中华高血压杂志</a:t>
            </a:r>
            <a:r>
              <a:rPr lang="en-US" altLang="zh-CN" sz="800" dirty="0"/>
              <a:t>(</a:t>
            </a:r>
            <a:r>
              <a:rPr lang="zh-CN" altLang="en-US" sz="800" dirty="0"/>
              <a:t>中英文</a:t>
            </a:r>
            <a:r>
              <a:rPr lang="en-US" altLang="zh-CN" sz="800" dirty="0"/>
              <a:t>). 2024, 32(7):603-700</a:t>
            </a:r>
            <a:r>
              <a:rPr lang="zh-CN" altLang="en-US" sz="800" dirty="0"/>
              <a:t>； </a:t>
            </a:r>
            <a:r>
              <a:rPr lang="en-US" altLang="zh-CN" sz="800" dirty="0"/>
              <a:t>2.</a:t>
            </a:r>
            <a:r>
              <a:rPr lang="zh-CN" altLang="en-US" sz="800" dirty="0"/>
              <a:t> </a:t>
            </a:r>
            <a:r>
              <a:rPr lang="en-US" altLang="zh-CN" sz="800" dirty="0"/>
              <a:t>Osvaldo Kohlmann Jr, et al. </a:t>
            </a:r>
            <a:r>
              <a:rPr lang="en-US" altLang="zh-CN" sz="800" dirty="0" err="1"/>
              <a:t>Arq</a:t>
            </a:r>
            <a:r>
              <a:rPr lang="en-US" altLang="zh-CN" sz="800" dirty="0"/>
              <a:t> Bras </a:t>
            </a:r>
            <a:r>
              <a:rPr lang="en-US" altLang="zh-CN" sz="800" dirty="0" err="1"/>
              <a:t>Cardiol</a:t>
            </a:r>
            <a:r>
              <a:rPr lang="en-US" altLang="zh-CN" sz="800" dirty="0"/>
              <a:t>. 2006 Jan;86(1):39-51</a:t>
            </a:r>
            <a:r>
              <a:rPr lang="zh-CN" altLang="en-US" sz="800" dirty="0"/>
              <a:t>；</a:t>
            </a:r>
            <a:r>
              <a:rPr lang="en-US" altLang="zh-CN" sz="800" dirty="0"/>
              <a:t>3. </a:t>
            </a:r>
            <a:r>
              <a:rPr lang="zh-CN" altLang="en-US" sz="800" dirty="0"/>
              <a:t>氨氯地平氯沙坦钾片</a:t>
            </a:r>
            <a:r>
              <a:rPr lang="en-US" altLang="zh-CN" sz="800" dirty="0"/>
              <a:t>(Ⅱ)</a:t>
            </a:r>
            <a:r>
              <a:rPr lang="zh-CN" altLang="en-US" sz="800" dirty="0"/>
              <a:t>说明书</a:t>
            </a:r>
            <a:r>
              <a:rPr lang="en-US" altLang="zh-CN" sz="800" dirty="0"/>
              <a:t>. </a:t>
            </a:r>
            <a:r>
              <a:rPr lang="zh-CN" altLang="en-US" sz="800" dirty="0"/>
              <a:t>核准日期：</a:t>
            </a:r>
            <a:r>
              <a:rPr lang="en-US" altLang="zh-CN" sz="800" dirty="0"/>
              <a:t>2022</a:t>
            </a:r>
            <a:r>
              <a:rPr lang="zh-CN" altLang="en-US" sz="800" dirty="0"/>
              <a:t>年</a:t>
            </a:r>
            <a:r>
              <a:rPr lang="en-US" altLang="zh-CN" sz="800" dirty="0"/>
              <a:t>01</a:t>
            </a:r>
            <a:r>
              <a:rPr lang="zh-CN" altLang="en-US" sz="800" dirty="0"/>
              <a:t>月</a:t>
            </a:r>
            <a:r>
              <a:rPr lang="en-US" altLang="zh-CN" sz="800" dirty="0"/>
              <a:t>30</a:t>
            </a:r>
            <a:r>
              <a:rPr lang="zh-CN" altLang="en-US" sz="800" dirty="0"/>
              <a:t>日</a:t>
            </a:r>
            <a:endParaRPr lang="en-US" altLang="zh-CN" sz="800" dirty="0"/>
          </a:p>
        </p:txBody>
      </p:sp>
      <p:sp>
        <p:nvSpPr>
          <p:cNvPr id="3" name="矩形: 圆角 2">
            <a:extLst>
              <a:ext uri="{FF2B5EF4-FFF2-40B4-BE49-F238E27FC236}">
                <a16:creationId xmlns:a16="http://schemas.microsoft.com/office/drawing/2014/main" xmlns="" id="{CFA49520-42A7-4004-BC4C-9D4EF90488C7}"/>
              </a:ext>
            </a:extLst>
          </p:cNvPr>
          <p:cNvSpPr/>
          <p:nvPr/>
        </p:nvSpPr>
        <p:spPr>
          <a:xfrm>
            <a:off x="7667914" y="3901976"/>
            <a:ext cx="1178560" cy="2425984"/>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ECC6CA3B-763B-422C-B581-E946F7FB8FC4}"/>
              </a:ext>
            </a:extLst>
          </p:cNvPr>
          <p:cNvSpPr/>
          <p:nvPr/>
        </p:nvSpPr>
        <p:spPr>
          <a:xfrm>
            <a:off x="4729655" y="1230433"/>
            <a:ext cx="7362977" cy="325311"/>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400" b="1" dirty="0">
                <a:solidFill>
                  <a:schemeClr val="tx1"/>
                </a:solidFill>
              </a:rPr>
              <a:t>52</a:t>
            </a:r>
            <a:r>
              <a:rPr lang="zh-CN" altLang="en-US" sz="1400" b="1" dirty="0">
                <a:solidFill>
                  <a:schemeClr val="tx1"/>
                </a:solidFill>
              </a:rPr>
              <a:t>周用药显示，</a:t>
            </a:r>
            <a:r>
              <a:rPr lang="zh-CN" altLang="en-US" sz="1400" b="1" dirty="0">
                <a:solidFill>
                  <a:srgbClr val="C00000"/>
                </a:solidFill>
              </a:rPr>
              <a:t>氨氯地平氯沙坦钾</a:t>
            </a:r>
            <a:r>
              <a:rPr lang="en-US" altLang="zh-CN" sz="1400" b="1" dirty="0">
                <a:solidFill>
                  <a:schemeClr val="tx1"/>
                </a:solidFill>
              </a:rPr>
              <a:t>SPC</a:t>
            </a:r>
            <a:r>
              <a:rPr lang="zh-CN" altLang="en-US" sz="1400" b="1" dirty="0">
                <a:solidFill>
                  <a:schemeClr val="tx1"/>
                </a:solidFill>
              </a:rPr>
              <a:t>较氨氯地平单药治疗</a:t>
            </a:r>
            <a:r>
              <a:rPr lang="zh-CN" altLang="en-US" sz="1400" b="1" dirty="0">
                <a:solidFill>
                  <a:srgbClr val="C00000"/>
                </a:solidFill>
              </a:rPr>
              <a:t>显著降低水肿的发生风险</a:t>
            </a:r>
            <a:r>
              <a:rPr lang="en-US" altLang="zh-CN" sz="1400" baseline="30000" dirty="0">
                <a:solidFill>
                  <a:schemeClr val="tx1"/>
                </a:solidFill>
              </a:rPr>
              <a:t>2</a:t>
            </a:r>
            <a:endParaRPr lang="zh-CN" altLang="en-US" sz="1400" baseline="30000" dirty="0">
              <a:solidFill>
                <a:schemeClr val="tx1"/>
              </a:solidFill>
            </a:endParaRPr>
          </a:p>
        </p:txBody>
      </p:sp>
      <p:sp>
        <p:nvSpPr>
          <p:cNvPr id="24" name="文本框 23">
            <a:extLst>
              <a:ext uri="{FF2B5EF4-FFF2-40B4-BE49-F238E27FC236}">
                <a16:creationId xmlns:a16="http://schemas.microsoft.com/office/drawing/2014/main" xmlns="" id="{0D985167-00CC-458F-B346-265C9BFE00C8}"/>
              </a:ext>
            </a:extLst>
          </p:cNvPr>
          <p:cNvSpPr txBox="1"/>
          <p:nvPr/>
        </p:nvSpPr>
        <p:spPr>
          <a:xfrm>
            <a:off x="4727922" y="6304958"/>
            <a:ext cx="3716140" cy="230832"/>
          </a:xfrm>
          <a:prstGeom prst="rect">
            <a:avLst/>
          </a:prstGeom>
          <a:noFill/>
        </p:spPr>
        <p:txBody>
          <a:bodyPr wrap="square" rtlCol="0">
            <a:spAutoFit/>
          </a:bodyPr>
          <a:lstStyle/>
          <a:p>
            <a:r>
              <a:rPr lang="zh-CN" altLang="en-US" sz="900" dirty="0"/>
              <a:t>少见：</a:t>
            </a:r>
            <a:r>
              <a:rPr lang="en-US" altLang="zh-CN" sz="900" dirty="0"/>
              <a:t>1%~</a:t>
            </a:r>
            <a:r>
              <a:rPr lang="zh-CN" altLang="en-US" sz="900" dirty="0"/>
              <a:t>＜</a:t>
            </a:r>
            <a:r>
              <a:rPr lang="en-US" altLang="zh-CN" sz="900" dirty="0"/>
              <a:t>2%</a:t>
            </a:r>
            <a:r>
              <a:rPr lang="zh-CN" altLang="en-US" sz="900" dirty="0"/>
              <a:t>；偶见：</a:t>
            </a:r>
            <a:r>
              <a:rPr lang="en-US" altLang="zh-CN" sz="900" dirty="0"/>
              <a:t>0.1%~</a:t>
            </a:r>
            <a:r>
              <a:rPr lang="zh-CN" altLang="en-US" sz="900" dirty="0"/>
              <a:t>＜</a:t>
            </a:r>
            <a:r>
              <a:rPr lang="en-US" altLang="zh-CN" sz="900" dirty="0"/>
              <a:t>1%</a:t>
            </a:r>
          </a:p>
        </p:txBody>
      </p:sp>
      <p:grpSp>
        <p:nvGrpSpPr>
          <p:cNvPr id="20" name="组合 19">
            <a:extLst>
              <a:ext uri="{FF2B5EF4-FFF2-40B4-BE49-F238E27FC236}">
                <a16:creationId xmlns:a16="http://schemas.microsoft.com/office/drawing/2014/main" xmlns="" id="{65A59E45-C34E-4208-9DAF-D420CA26670F}"/>
              </a:ext>
            </a:extLst>
          </p:cNvPr>
          <p:cNvGrpSpPr/>
          <p:nvPr/>
        </p:nvGrpSpPr>
        <p:grpSpPr>
          <a:xfrm>
            <a:off x="0" y="-97492"/>
            <a:ext cx="1071409" cy="1267787"/>
            <a:chOff x="0" y="-97492"/>
            <a:chExt cx="1071409" cy="1267787"/>
          </a:xfrm>
        </p:grpSpPr>
        <p:sp>
          <p:nvSpPr>
            <p:cNvPr id="21" name="斜纹 20">
              <a:extLst>
                <a:ext uri="{FF2B5EF4-FFF2-40B4-BE49-F238E27FC236}">
                  <a16:creationId xmlns:a16="http://schemas.microsoft.com/office/drawing/2014/main" xmlns="" id="{C9873AAF-A233-4483-8770-88F5AFF37E4D}"/>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2" name="文本框 21">
              <a:extLst>
                <a:ext uri="{FF2B5EF4-FFF2-40B4-BE49-F238E27FC236}">
                  <a16:creationId xmlns:a16="http://schemas.microsoft.com/office/drawing/2014/main" xmlns="" id="{12426B43-F189-498C-B74E-FDA510517A18}"/>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安全性</a:t>
              </a:r>
            </a:p>
          </p:txBody>
        </p:sp>
      </p:grpSp>
      <p:sp>
        <p:nvSpPr>
          <p:cNvPr id="23" name="文本框 22">
            <a:extLst>
              <a:ext uri="{FF2B5EF4-FFF2-40B4-BE49-F238E27FC236}">
                <a16:creationId xmlns:a16="http://schemas.microsoft.com/office/drawing/2014/main" xmlns="" id="{93CDEF9B-3CA3-4FFD-9397-F2CFBFA828CF}"/>
              </a:ext>
            </a:extLst>
          </p:cNvPr>
          <p:cNvSpPr txBox="1"/>
          <p:nvPr/>
        </p:nvSpPr>
        <p:spPr>
          <a:xfrm>
            <a:off x="96500" y="6248705"/>
            <a:ext cx="4505164" cy="230832"/>
          </a:xfrm>
          <a:prstGeom prst="rect">
            <a:avLst/>
          </a:prstGeom>
          <a:noFill/>
        </p:spPr>
        <p:txBody>
          <a:bodyPr wrap="square" rtlCol="0">
            <a:spAutoFit/>
          </a:bodyPr>
          <a:lstStyle/>
          <a:p>
            <a:r>
              <a:rPr lang="en-US" altLang="zh-CN" sz="900" dirty="0"/>
              <a:t>ARB</a:t>
            </a:r>
            <a:r>
              <a:rPr lang="zh-CN" altLang="en-US" sz="900" dirty="0"/>
              <a:t>：血管紧张素</a:t>
            </a:r>
            <a:r>
              <a:rPr lang="en-US" altLang="zh-CN" sz="900" dirty="0"/>
              <a:t>Ⅱ</a:t>
            </a:r>
            <a:r>
              <a:rPr lang="zh-CN" altLang="en-US" sz="900" dirty="0"/>
              <a:t>受体拮抗剂；</a:t>
            </a:r>
            <a:r>
              <a:rPr lang="en-US" altLang="zh-CN" sz="900" dirty="0"/>
              <a:t>CCB</a:t>
            </a:r>
            <a:r>
              <a:rPr lang="zh-CN" altLang="en-US" sz="900" dirty="0"/>
              <a:t>：钙通道阻滞剂；</a:t>
            </a:r>
            <a:r>
              <a:rPr lang="en-US" altLang="zh-CN" sz="900" dirty="0"/>
              <a:t>SPC</a:t>
            </a:r>
            <a:r>
              <a:rPr lang="zh-CN" altLang="en-US" sz="900" dirty="0"/>
              <a:t>：单片复方制剂</a:t>
            </a:r>
          </a:p>
        </p:txBody>
      </p:sp>
      <p:sp>
        <p:nvSpPr>
          <p:cNvPr id="26" name="对话气泡: 圆角矩形 25">
            <a:extLst>
              <a:ext uri="{FF2B5EF4-FFF2-40B4-BE49-F238E27FC236}">
                <a16:creationId xmlns:a16="http://schemas.microsoft.com/office/drawing/2014/main" xmlns="" id="{172434F4-3979-4B3E-86CA-C8C53B07609C}"/>
              </a:ext>
            </a:extLst>
          </p:cNvPr>
          <p:cNvSpPr/>
          <p:nvPr/>
        </p:nvSpPr>
        <p:spPr>
          <a:xfrm rot="10800000">
            <a:off x="420560" y="3314085"/>
            <a:ext cx="3167286" cy="2625790"/>
          </a:xfrm>
          <a:prstGeom prst="wedgeRoundRectCallout">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矩形: 圆角 27">
            <a:extLst>
              <a:ext uri="{FF2B5EF4-FFF2-40B4-BE49-F238E27FC236}">
                <a16:creationId xmlns:a16="http://schemas.microsoft.com/office/drawing/2014/main" xmlns="" id="{463210D2-5B88-459A-B92D-66C702CF520B}"/>
              </a:ext>
            </a:extLst>
          </p:cNvPr>
          <p:cNvSpPr/>
          <p:nvPr/>
        </p:nvSpPr>
        <p:spPr>
          <a:xfrm>
            <a:off x="280218" y="1973747"/>
            <a:ext cx="3379919" cy="4206793"/>
          </a:xfrm>
          <a:prstGeom prst="roundRect">
            <a:avLst>
              <a:gd name="adj" fmla="val 5778"/>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left-quote_59260">
            <a:extLst>
              <a:ext uri="{FF2B5EF4-FFF2-40B4-BE49-F238E27FC236}">
                <a16:creationId xmlns:a16="http://schemas.microsoft.com/office/drawing/2014/main" xmlns="" id="{897E0BEB-636E-431B-8C58-2B5E3E497A7B}"/>
              </a:ext>
            </a:extLst>
          </p:cNvPr>
          <p:cNvSpPr/>
          <p:nvPr/>
        </p:nvSpPr>
        <p:spPr>
          <a:xfrm>
            <a:off x="377753" y="3155599"/>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30" name="left-quote_59260">
            <a:extLst>
              <a:ext uri="{FF2B5EF4-FFF2-40B4-BE49-F238E27FC236}">
                <a16:creationId xmlns:a16="http://schemas.microsoft.com/office/drawing/2014/main" xmlns="" id="{6212609D-221D-4E0C-8E22-7F610FD5B8BC}"/>
              </a:ext>
            </a:extLst>
          </p:cNvPr>
          <p:cNvSpPr/>
          <p:nvPr/>
        </p:nvSpPr>
        <p:spPr>
          <a:xfrm rot="10800000">
            <a:off x="3127738" y="5704054"/>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xmlns="" id="{B5D9C328-068E-4A5D-AD75-5D4E3F01AAF2}"/>
              </a:ext>
            </a:extLst>
          </p:cNvPr>
          <p:cNvSpPr txBox="1"/>
          <p:nvPr/>
        </p:nvSpPr>
        <p:spPr>
          <a:xfrm>
            <a:off x="541388" y="3656899"/>
            <a:ext cx="2902943" cy="2221827"/>
          </a:xfrm>
          <a:prstGeom prst="rect">
            <a:avLst/>
          </a:prstGeom>
          <a:noFill/>
        </p:spPr>
        <p:txBody>
          <a:bodyPr wrap="square" rtlCol="0">
            <a:spAutoFit/>
          </a:bodyPr>
          <a:lstStyle/>
          <a:p>
            <a:pPr marL="182563" indent="-182563">
              <a:lnSpc>
                <a:spcPct val="120000"/>
              </a:lnSpc>
              <a:spcBef>
                <a:spcPts val="600"/>
              </a:spcBef>
              <a:buFont typeface="Arial" panose="020B0604020202020204" pitchFamily="34" charset="0"/>
              <a:buChar char="•"/>
              <a:defRPr/>
            </a:pPr>
            <a:r>
              <a:rPr lang="en-US" altLang="zh-CN" sz="1200" dirty="0">
                <a:latin typeface="Arial" panose="020B0604020202020204" pitchFamily="34" charset="0"/>
                <a:ea typeface="微软雅黑" panose="020B0503020204020204" pitchFamily="34" charset="-122"/>
                <a:cs typeface="Arial" panose="020B0604020202020204" pitchFamily="34" charset="0"/>
              </a:rPr>
              <a:t>CCB </a:t>
            </a:r>
            <a:r>
              <a:rPr lang="zh-CN" altLang="en-US" sz="1200" dirty="0">
                <a:latin typeface="Arial" panose="020B0604020202020204" pitchFamily="34" charset="0"/>
                <a:ea typeface="微软雅黑" panose="020B0503020204020204" pitchFamily="34" charset="-122"/>
                <a:cs typeface="Arial" panose="020B0604020202020204" pitchFamily="34" charset="0"/>
              </a:rPr>
              <a:t>具有直接扩张动脉血管的作用，</a:t>
            </a:r>
            <a:r>
              <a:rPr lang="en-US" altLang="zh-CN" sz="1200" dirty="0">
                <a:latin typeface="Arial" panose="020B0604020202020204" pitchFamily="34" charset="0"/>
                <a:ea typeface="微软雅黑" panose="020B0503020204020204" pitchFamily="34" charset="-122"/>
                <a:cs typeface="Arial" panose="020B0604020202020204" pitchFamily="34" charset="0"/>
              </a:rPr>
              <a:t>ARB </a:t>
            </a:r>
            <a:r>
              <a:rPr lang="zh-CN" altLang="en-US" sz="1200" dirty="0">
                <a:latin typeface="Arial" panose="020B0604020202020204" pitchFamily="34" charset="0"/>
                <a:ea typeface="微软雅黑" panose="020B0503020204020204" pitchFamily="34" charset="-122"/>
                <a:cs typeface="Arial" panose="020B0604020202020204" pitchFamily="34" charset="0"/>
              </a:rPr>
              <a:t>既扩张小动脉、又扩张小静脉，故</a:t>
            </a:r>
            <a:r>
              <a:rPr lang="zh-CN" altLang="en-US" sz="1200" b="1" dirty="0">
                <a:latin typeface="Arial" panose="020B0604020202020204" pitchFamily="34" charset="0"/>
                <a:ea typeface="微软雅黑" panose="020B0503020204020204" pitchFamily="34" charset="-122"/>
                <a:cs typeface="Arial" panose="020B0604020202020204" pitchFamily="34" charset="0"/>
              </a:rPr>
              <a:t>两药合用</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有协同降压作用</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182563" indent="-182563">
              <a:lnSpc>
                <a:spcPct val="120000"/>
              </a:lnSpc>
              <a:spcBef>
                <a:spcPts val="60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cs typeface="Arial" panose="020B0604020202020204" pitchFamily="34" charset="0"/>
              </a:rPr>
              <a:t>二氢吡啶类</a:t>
            </a:r>
            <a:r>
              <a:rPr lang="en-US" altLang="zh-CN" sz="1200" b="1" dirty="0">
                <a:latin typeface="Arial" panose="020B0604020202020204" pitchFamily="34" charset="0"/>
                <a:ea typeface="微软雅黑" panose="020B0503020204020204" pitchFamily="34" charset="-122"/>
                <a:cs typeface="Arial" panose="020B0604020202020204" pitchFamily="34" charset="0"/>
              </a:rPr>
              <a:t>CCB </a:t>
            </a:r>
            <a:r>
              <a:rPr lang="zh-CN" altLang="en-US" sz="1200" dirty="0">
                <a:latin typeface="Arial" panose="020B0604020202020204" pitchFamily="34" charset="0"/>
                <a:ea typeface="微软雅黑" panose="020B0503020204020204" pitchFamily="34" charset="-122"/>
                <a:cs typeface="Arial" panose="020B0604020202020204" pitchFamily="34" charset="0"/>
              </a:rPr>
              <a:t>常见的不良反应为</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踝部水肿，可被</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ARB </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减轻或抵消</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182563" indent="-182563">
              <a:lnSpc>
                <a:spcPct val="120000"/>
              </a:lnSpc>
              <a:spcBef>
                <a:spcPts val="60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cs typeface="Arial" panose="020B0604020202020204" pitchFamily="34" charset="0"/>
              </a:rPr>
              <a:t>高血压综合防治研究（</a:t>
            </a:r>
            <a:r>
              <a:rPr lang="en-US" altLang="zh-CN" sz="1200" dirty="0">
                <a:latin typeface="Arial" panose="020B0604020202020204" pitchFamily="34" charset="0"/>
                <a:ea typeface="微软雅黑" panose="020B0503020204020204" pitchFamily="34" charset="-122"/>
                <a:cs typeface="Arial" panose="020B0604020202020204" pitchFamily="34" charset="0"/>
              </a:rPr>
              <a:t>CHIEF</a:t>
            </a:r>
            <a:r>
              <a:rPr lang="zh-CN" altLang="en-US" sz="1200" dirty="0">
                <a:latin typeface="Arial" panose="020B0604020202020204" pitchFamily="34" charset="0"/>
                <a:ea typeface="微软雅黑" panose="020B0503020204020204" pitchFamily="34" charset="-122"/>
                <a:cs typeface="Arial" panose="020B0604020202020204" pitchFamily="34" charset="0"/>
              </a:rPr>
              <a:t>）表明，</a:t>
            </a:r>
            <a:r>
              <a:rPr lang="zh-CN" altLang="en-US" sz="1200" b="1" dirty="0">
                <a:latin typeface="Arial" panose="020B0604020202020204" pitchFamily="34" charset="0"/>
                <a:ea typeface="微软雅黑" panose="020B0503020204020204" pitchFamily="34" charset="-122"/>
                <a:cs typeface="Arial" panose="020B0604020202020204" pitchFamily="34" charset="0"/>
              </a:rPr>
              <a:t>小剂量长效二氢吡啶类</a:t>
            </a:r>
            <a:r>
              <a:rPr lang="en-US" altLang="zh-CN" sz="1200" b="1" dirty="0">
                <a:latin typeface="Arial" panose="020B0604020202020204" pitchFamily="34" charset="0"/>
                <a:ea typeface="微软雅黑" panose="020B0503020204020204" pitchFamily="34" charset="-122"/>
                <a:cs typeface="Arial" panose="020B0604020202020204" pitchFamily="34" charset="0"/>
              </a:rPr>
              <a:t>CCB+ARB</a:t>
            </a:r>
            <a:r>
              <a:rPr lang="zh-CN" altLang="en-US" sz="1200" b="1" dirty="0">
                <a:latin typeface="Arial" panose="020B0604020202020204" pitchFamily="34" charset="0"/>
                <a:ea typeface="微软雅黑" panose="020B0503020204020204" pitchFamily="34" charset="-122"/>
                <a:cs typeface="Arial" panose="020B0604020202020204" pitchFamily="34" charset="0"/>
              </a:rPr>
              <a:t>用于高血压患者</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初始治疗</a:t>
            </a:r>
            <a:r>
              <a:rPr lang="zh-CN" altLang="en-US" sz="1200" b="1" dirty="0">
                <a:latin typeface="Arial" panose="020B0604020202020204" pitchFamily="34" charset="0"/>
                <a:ea typeface="微软雅黑" panose="020B0503020204020204" pitchFamily="34" charset="-122"/>
                <a:cs typeface="Arial" panose="020B0604020202020204" pitchFamily="34" charset="0"/>
              </a:rPr>
              <a:t>，可</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明显提高高血压控制率</a:t>
            </a:r>
            <a:endParaRPr lang="en-US" altLang="zh-CN" sz="12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矩形: 圆角 30">
            <a:extLst>
              <a:ext uri="{FF2B5EF4-FFF2-40B4-BE49-F238E27FC236}">
                <a16:creationId xmlns:a16="http://schemas.microsoft.com/office/drawing/2014/main" xmlns="" id="{AF77F094-6881-492F-AC48-4B26E3DDC51F}"/>
              </a:ext>
            </a:extLst>
          </p:cNvPr>
          <p:cNvSpPr/>
          <p:nvPr/>
        </p:nvSpPr>
        <p:spPr>
          <a:xfrm>
            <a:off x="4129818" y="3901975"/>
            <a:ext cx="289691" cy="2425983"/>
          </a:xfrm>
          <a:prstGeom prst="roundRect">
            <a:avLst/>
          </a:prstGeom>
          <a:solidFill>
            <a:srgbClr val="13446E"/>
          </a:solidFill>
          <a:ln>
            <a:solidFill>
              <a:srgbClr val="092B6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说明书</a:t>
            </a:r>
          </a:p>
        </p:txBody>
      </p:sp>
      <p:sp>
        <p:nvSpPr>
          <p:cNvPr id="32" name="矩形: 圆角 31">
            <a:extLst>
              <a:ext uri="{FF2B5EF4-FFF2-40B4-BE49-F238E27FC236}">
                <a16:creationId xmlns:a16="http://schemas.microsoft.com/office/drawing/2014/main" xmlns="" id="{AC7A5BA8-5BF6-4EFE-86AE-368DD2923580}"/>
              </a:ext>
            </a:extLst>
          </p:cNvPr>
          <p:cNvSpPr/>
          <p:nvPr/>
        </p:nvSpPr>
        <p:spPr>
          <a:xfrm>
            <a:off x="4129816" y="1300106"/>
            <a:ext cx="289693" cy="2029424"/>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临床试验</a:t>
            </a:r>
          </a:p>
        </p:txBody>
      </p:sp>
      <p:sp>
        <p:nvSpPr>
          <p:cNvPr id="40" name="文本框 39">
            <a:extLst>
              <a:ext uri="{FF2B5EF4-FFF2-40B4-BE49-F238E27FC236}">
                <a16:creationId xmlns:a16="http://schemas.microsoft.com/office/drawing/2014/main" xmlns="" id="{913CE3F4-4F50-4A7C-B0F0-2C2B856CC721}"/>
              </a:ext>
            </a:extLst>
          </p:cNvPr>
          <p:cNvSpPr txBox="1"/>
          <p:nvPr/>
        </p:nvSpPr>
        <p:spPr>
          <a:xfrm>
            <a:off x="395805" y="1595649"/>
            <a:ext cx="3355588" cy="337458"/>
          </a:xfrm>
          <a:prstGeom prst="rect">
            <a:avLst/>
          </a:prstGeom>
          <a:noFill/>
        </p:spPr>
        <p:txBody>
          <a:bodyPr wrap="square" rtlCol="0">
            <a:spAutoFit/>
          </a:bodyPr>
          <a:lstStyle/>
          <a:p>
            <a:r>
              <a:rPr lang="zh-CN" altLang="en-US" sz="1600" b="1" dirty="0">
                <a:solidFill>
                  <a:srgbClr val="002060"/>
                </a:solidFill>
              </a:rPr>
              <a:t>最新中国高血压防治指南推荐</a:t>
            </a:r>
            <a:r>
              <a:rPr lang="en-US" altLang="zh-CN" sz="1600" b="1" baseline="30000" dirty="0">
                <a:solidFill>
                  <a:srgbClr val="002060"/>
                </a:solidFill>
              </a:rPr>
              <a:t>1</a:t>
            </a:r>
            <a:endParaRPr lang="zh-CN" altLang="en-US" sz="1600" b="1" baseline="30000" dirty="0">
              <a:solidFill>
                <a:srgbClr val="002060"/>
              </a:solidFill>
            </a:endParaRPr>
          </a:p>
        </p:txBody>
      </p:sp>
      <p:sp>
        <p:nvSpPr>
          <p:cNvPr id="10" name="文本框 9">
            <a:extLst>
              <a:ext uri="{FF2B5EF4-FFF2-40B4-BE49-F238E27FC236}">
                <a16:creationId xmlns:a16="http://schemas.microsoft.com/office/drawing/2014/main" xmlns="" id="{30AC5ADB-01B8-4C17-922E-684D01E21076}"/>
              </a:ext>
            </a:extLst>
          </p:cNvPr>
          <p:cNvSpPr txBox="1"/>
          <p:nvPr/>
        </p:nvSpPr>
        <p:spPr>
          <a:xfrm>
            <a:off x="10605071" y="2314324"/>
            <a:ext cx="1566871" cy="999761"/>
          </a:xfrm>
          <a:prstGeom prst="rect">
            <a:avLst/>
          </a:prstGeom>
          <a:noFill/>
        </p:spPr>
        <p:txBody>
          <a:bodyPr wrap="square" rtlCol="0">
            <a:spAutoFit/>
          </a:bodyPr>
          <a:lstStyle/>
          <a:p>
            <a:pPr marL="171450" indent="-171450">
              <a:lnSpc>
                <a:spcPct val="120000"/>
              </a:lnSpc>
              <a:spcBef>
                <a:spcPts val="600"/>
              </a:spcBef>
              <a:buFont typeface="Arial" panose="020B0604020202020204" pitchFamily="34" charset="0"/>
              <a:buChar char="•"/>
            </a:pPr>
            <a:r>
              <a:rPr lang="zh-CN" altLang="en-US" sz="1000" dirty="0"/>
              <a:t>一项多中心、随机、双盲、对照试验，共纳入来自</a:t>
            </a:r>
            <a:r>
              <a:rPr lang="en-US" altLang="zh-CN" sz="1000" dirty="0"/>
              <a:t>7</a:t>
            </a:r>
            <a:r>
              <a:rPr lang="zh-CN" altLang="en-US" sz="1000" dirty="0"/>
              <a:t>个研究中心的</a:t>
            </a:r>
            <a:r>
              <a:rPr lang="en-US" altLang="zh-CN" sz="1000" dirty="0"/>
              <a:t>198</a:t>
            </a:r>
            <a:r>
              <a:rPr lang="zh-CN" altLang="en-US" sz="1000" dirty="0"/>
              <a:t>例</a:t>
            </a:r>
            <a:r>
              <a:rPr lang="en-US" altLang="zh-CN" sz="1000" dirty="0"/>
              <a:t>1</a:t>
            </a:r>
            <a:r>
              <a:rPr lang="zh-CN" altLang="en-US" sz="1000" dirty="0"/>
              <a:t>级或</a:t>
            </a:r>
            <a:r>
              <a:rPr lang="en-US" altLang="zh-CN" sz="1000" dirty="0"/>
              <a:t>2</a:t>
            </a:r>
            <a:r>
              <a:rPr lang="zh-CN" altLang="en-US" sz="1000" dirty="0"/>
              <a:t>级原发性高血压患者</a:t>
            </a:r>
          </a:p>
        </p:txBody>
      </p:sp>
      <p:grpSp>
        <p:nvGrpSpPr>
          <p:cNvPr id="12" name="组合 11">
            <a:extLst>
              <a:ext uri="{FF2B5EF4-FFF2-40B4-BE49-F238E27FC236}">
                <a16:creationId xmlns:a16="http://schemas.microsoft.com/office/drawing/2014/main" xmlns="" id="{A394162A-F52F-4F62-98B5-4399257C27DF}"/>
              </a:ext>
            </a:extLst>
          </p:cNvPr>
          <p:cNvGrpSpPr/>
          <p:nvPr/>
        </p:nvGrpSpPr>
        <p:grpSpPr>
          <a:xfrm>
            <a:off x="4601664" y="1702860"/>
            <a:ext cx="6092587" cy="2090968"/>
            <a:chOff x="4601664" y="1702860"/>
            <a:chExt cx="6092587" cy="2090968"/>
          </a:xfrm>
        </p:grpSpPr>
        <p:pic>
          <p:nvPicPr>
            <p:cNvPr id="39" name="图片 38">
              <a:extLst>
                <a:ext uri="{FF2B5EF4-FFF2-40B4-BE49-F238E27FC236}">
                  <a16:creationId xmlns:a16="http://schemas.microsoft.com/office/drawing/2014/main" xmlns="" id="{D1B7C317-80C4-4B2D-B4E6-59B46A7B26C9}"/>
                </a:ext>
              </a:extLst>
            </p:cNvPr>
            <p:cNvPicPr>
              <a:picLocks noChangeAspect="1"/>
            </p:cNvPicPr>
            <p:nvPr/>
          </p:nvPicPr>
          <p:blipFill>
            <a:blip r:embed="rId2"/>
            <a:stretch>
              <a:fillRect/>
            </a:stretch>
          </p:blipFill>
          <p:spPr>
            <a:xfrm>
              <a:off x="4727922" y="1702860"/>
              <a:ext cx="5879983" cy="2052000"/>
            </a:xfrm>
            <a:prstGeom prst="rect">
              <a:avLst/>
            </a:prstGeom>
          </p:spPr>
        </p:pic>
        <p:sp>
          <p:nvSpPr>
            <p:cNvPr id="8" name="文本框 7">
              <a:extLst>
                <a:ext uri="{FF2B5EF4-FFF2-40B4-BE49-F238E27FC236}">
                  <a16:creationId xmlns:a16="http://schemas.microsoft.com/office/drawing/2014/main" xmlns="" id="{9096B3C4-1AB1-4368-8811-E6A418CC5B84}"/>
                </a:ext>
              </a:extLst>
            </p:cNvPr>
            <p:cNvSpPr txBox="1"/>
            <p:nvPr/>
          </p:nvSpPr>
          <p:spPr>
            <a:xfrm rot="16200000">
              <a:off x="4069604" y="2376158"/>
              <a:ext cx="1341120" cy="276999"/>
            </a:xfrm>
            <a:prstGeom prst="rect">
              <a:avLst/>
            </a:prstGeom>
            <a:solidFill>
              <a:schemeClr val="bg1"/>
            </a:solidFill>
          </p:spPr>
          <p:txBody>
            <a:bodyPr wrap="square" rtlCol="0">
              <a:spAutoFit/>
            </a:bodyPr>
            <a:lstStyle/>
            <a:p>
              <a:pPr algn="ctr"/>
              <a:r>
                <a:rPr lang="zh-CN" altLang="en-US" sz="1200" dirty="0"/>
                <a:t>患者比例（</a:t>
              </a:r>
              <a:r>
                <a:rPr lang="en-US" altLang="zh-CN" sz="1200" dirty="0"/>
                <a:t>%</a:t>
              </a:r>
              <a:r>
                <a:rPr lang="zh-CN" altLang="en-US" sz="1200" dirty="0"/>
                <a:t>）</a:t>
              </a:r>
            </a:p>
          </p:txBody>
        </p:sp>
        <p:sp>
          <p:nvSpPr>
            <p:cNvPr id="42" name="矩形: 圆角 41">
              <a:extLst>
                <a:ext uri="{FF2B5EF4-FFF2-40B4-BE49-F238E27FC236}">
                  <a16:creationId xmlns:a16="http://schemas.microsoft.com/office/drawing/2014/main" xmlns="" id="{6F5A6994-5FC7-4438-A07F-462B2B1AC6FB}"/>
                </a:ext>
              </a:extLst>
            </p:cNvPr>
            <p:cNvSpPr/>
            <p:nvPr/>
          </p:nvSpPr>
          <p:spPr>
            <a:xfrm>
              <a:off x="8531865" y="2956024"/>
              <a:ext cx="2162386" cy="837804"/>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0B95CD98-AF13-4D0B-9200-69913A08C6C1}"/>
                </a:ext>
              </a:extLst>
            </p:cNvPr>
            <p:cNvSpPr txBox="1"/>
            <p:nvPr/>
          </p:nvSpPr>
          <p:spPr>
            <a:xfrm>
              <a:off x="10190589" y="3429000"/>
              <a:ext cx="432000" cy="276999"/>
            </a:xfrm>
            <a:prstGeom prst="rect">
              <a:avLst/>
            </a:prstGeom>
            <a:solidFill>
              <a:schemeClr val="bg1"/>
            </a:solidFill>
          </p:spPr>
          <p:txBody>
            <a:bodyPr wrap="square" rtlCol="0">
              <a:spAutoFit/>
            </a:bodyPr>
            <a:lstStyle/>
            <a:p>
              <a:r>
                <a:rPr lang="en-US" altLang="zh-CN" sz="1200" b="1" dirty="0"/>
                <a:t>/</a:t>
              </a:r>
              <a:r>
                <a:rPr lang="zh-CN" altLang="en-US" sz="1200" b="1" dirty="0"/>
                <a:t>周</a:t>
              </a:r>
            </a:p>
          </p:txBody>
        </p:sp>
      </p:grpSp>
      <p:pic>
        <p:nvPicPr>
          <p:cNvPr id="33" name="图片 32">
            <a:extLst>
              <a:ext uri="{FF2B5EF4-FFF2-40B4-BE49-F238E27FC236}">
                <a16:creationId xmlns:a16="http://schemas.microsoft.com/office/drawing/2014/main" xmlns="" id="{37F79468-82F4-49FE-A161-49B94B31322B}"/>
              </a:ext>
            </a:extLst>
          </p:cNvPr>
          <p:cNvPicPr>
            <a:picLocks noChangeAspect="1"/>
          </p:cNvPicPr>
          <p:nvPr/>
        </p:nvPicPr>
        <p:blipFill>
          <a:blip r:embed="rId3"/>
          <a:stretch>
            <a:fillRect/>
          </a:stretch>
        </p:blipFill>
        <p:spPr>
          <a:xfrm>
            <a:off x="384202" y="2061687"/>
            <a:ext cx="3240000" cy="897892"/>
          </a:xfrm>
          <a:prstGeom prst="rect">
            <a:avLst/>
          </a:prstGeom>
        </p:spPr>
      </p:pic>
    </p:spTree>
    <p:extLst>
      <p:ext uri="{BB962C8B-B14F-4D97-AF65-F5344CB8AC3E}">
        <p14:creationId xmlns:p14="http://schemas.microsoft.com/office/powerpoint/2010/main" val="14053143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wekajlu">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8983</TotalTime>
  <Words>2988</Words>
  <Application>Microsoft Office PowerPoint</Application>
  <PresentationFormat>宽屏</PresentationFormat>
  <Paragraphs>255</Paragraphs>
  <Slides>12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Times New Roman</vt:lpstr>
      <vt:lpstr>Wingdings</vt:lpstr>
      <vt:lpstr>等线</vt:lpstr>
      <vt:lpstr>Arial</vt:lpstr>
      <vt:lpstr>微软雅黑</vt:lpstr>
      <vt:lpstr>楷体</vt:lpstr>
      <vt:lpstr>华文楷体</vt:lpstr>
      <vt:lpstr>宋体</vt:lpstr>
      <vt:lpstr>微软雅黑 Light</vt:lpstr>
      <vt:lpstr>隶书</vt:lpstr>
      <vt:lpstr>Calibri</vt:lpstr>
      <vt:lpstr>Office 主题​​</vt:lpstr>
      <vt:lpstr>PowerPoint 演示文稿</vt:lpstr>
      <vt:lpstr>目录</vt:lpstr>
      <vt:lpstr>目前唯一在中国上市的氯沙坦钾+氨氯地平长效A+C单片复方制剂，独家产品</vt:lpstr>
      <vt:lpstr>国内外指南推荐：起始联合降压治疗，优选A+C单片复方制剂</vt:lpstr>
      <vt:lpstr>对于单药治疗不达标高血压患者， 换用氨氯地平氯沙坦钾片进一步降低血压，显著提高血压达标率</vt:lpstr>
      <vt:lpstr>氨氯地平氯沙坦钾片独特的降尿酸优势， 为高血压合并高尿酸血症患者SPC治疗增加了新的选择</vt:lpstr>
      <vt:lpstr>氨氯地平氯沙坦钾具有心、脑、肾多重靶器官保护作用 显著降低心血管事件发生风险，有效改善高血压患者的临床结局</vt:lpstr>
      <vt:lpstr>联合治疗优选SPC，显著提高用药依从性和血压达标率</vt:lpstr>
      <vt:lpstr>血管紧张素Ⅱ受体拮抗剂+钙通道阻滞剂副作用相抵， 研究证实，氨氯地平氯沙坦钾片安全性良好，显著降低踝部水肿发生风险</vt:lpstr>
      <vt:lpstr>创新双层压片技术、优选包衣工艺、质量实时监控， 确保氨氯地平氯沙坦钾片稳定、安全、有效</vt:lpstr>
      <vt:lpstr>氨氯地平氯沙坦钾片纳入国家医保药品目录后将进一步促进公平可及</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张倩</dc:creator>
  <cp:lastModifiedBy>user</cp:lastModifiedBy>
  <cp:revision>1340</cp:revision>
  <cp:lastPrinted>2024-07-10T11:39:29Z</cp:lastPrinted>
  <dcterms:created xsi:type="dcterms:W3CDTF">2022-08-31T01:14:42Z</dcterms:created>
  <dcterms:modified xsi:type="dcterms:W3CDTF">2025-07-18T07:49:25Z</dcterms:modified>
</cp:coreProperties>
</file>