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26.svg" ContentType="image/svg+xml"/>
  <Override PartName="/ppt/media/image28.svg" ContentType="image/svg+xml"/>
  <Override PartName="/ppt/media/image3.svg" ContentType="image/svg+xml"/>
  <Override PartName="/ppt/media/image30.svg" ContentType="image/svg+xml"/>
  <Override PartName="/ppt/media/image5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notesMasterIdLst>
    <p:notesMasterId r:id="rId5"/>
  </p:notesMasterIdLst>
  <p:sldIdLst>
    <p:sldId id="278" r:id="rId4"/>
    <p:sldId id="279" r:id="rId6"/>
    <p:sldId id="321" r:id="rId7"/>
    <p:sldId id="348" r:id="rId8"/>
    <p:sldId id="339" r:id="rId9"/>
    <p:sldId id="340" r:id="rId10"/>
    <p:sldId id="341" r:id="rId11"/>
    <p:sldId id="351" r:id="rId12"/>
    <p:sldId id="349" r:id="rId13"/>
    <p:sldId id="350" r:id="rId14"/>
    <p:sldId id="345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22BCD6A-EFEE-4DDD-BD40-E44E69C6F90D}">
          <p14:sldIdLst>
            <p14:sldId id="278"/>
            <p14:sldId id="279"/>
            <p14:sldId id="321"/>
            <p14:sldId id="348"/>
            <p14:sldId id="339"/>
          </p14:sldIdLst>
        </p14:section>
        <p14:section name="有效性优势" id="{C667C779-95A6-4864-BECA-0291A5BA6B03}">
          <p14:sldIdLst>
            <p14:sldId id="340"/>
            <p14:sldId id="341"/>
            <p14:sldId id="351"/>
          </p14:sldIdLst>
        </p14:section>
        <p14:section name="安全性优势" id="{8F93EA58-E5B0-4E36-8D4B-9E618051B7D2}">
          <p14:sldIdLst>
            <p14:sldId id="349"/>
          </p14:sldIdLst>
        </p14:section>
        <p14:section name="创新性优势" id="{4500B4E4-376A-4E6D-B96C-A34D87C6BB58}">
          <p14:sldIdLst>
            <p14:sldId id="350"/>
          </p14:sldIdLst>
        </p14:section>
        <p14:section name="公平性优势" id="{9EFC57F4-8240-405E-9478-6447ABA241FD}">
          <p14:sldIdLst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pos="7265" userDrawn="1">
          <p15:clr>
            <a:srgbClr val="A4A3A4"/>
          </p15:clr>
        </p15:guide>
        <p15:guide id="3" orient="horz" pos="314" userDrawn="1">
          <p15:clr>
            <a:srgbClr val="A4A3A4"/>
          </p15:clr>
        </p15:guide>
        <p15:guide id="4" orient="horz" pos="400" userDrawn="1">
          <p15:clr>
            <a:srgbClr val="A4A3A4"/>
          </p15:clr>
        </p15:guide>
        <p15:guide id="5" orient="horz" pos="40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6400"/>
    <a:srgbClr val="F29757"/>
    <a:srgbClr val="286955"/>
    <a:srgbClr val="80C6A1"/>
    <a:srgbClr val="00B140"/>
    <a:srgbClr val="FFBD47"/>
    <a:srgbClr val="0C51A4"/>
    <a:srgbClr val="FFB837"/>
    <a:srgbClr val="FFC55D"/>
    <a:srgbClr val="0C0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8" autoAdjust="0"/>
    <p:restoredTop sz="94645" autoAdjust="0"/>
  </p:normalViewPr>
  <p:slideViewPr>
    <p:cSldViewPr snapToGrid="0" showGuides="1">
      <p:cViewPr varScale="1">
        <p:scale>
          <a:sx n="73" d="100"/>
          <a:sy n="73" d="100"/>
        </p:scale>
        <p:origin x="496" y="52"/>
      </p:cViewPr>
      <p:guideLst>
        <p:guide pos="415"/>
        <p:guide pos="7265"/>
        <p:guide orient="horz" pos="314"/>
        <p:guide orient="horz" pos="400"/>
        <p:guide orient="horz" pos="40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090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8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133CF-2046-4BF0-9499-411DCB2BF6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7133CF-2046-4BF0-9499-411DCB2BF6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7133CF-2046-4BF0-9499-411DCB2BF6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7133CF-2046-4BF0-9499-411DCB2BF6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/>
              <a:t>Sn</a:t>
            </a:r>
            <a:r>
              <a:rPr lang="en-US" altLang="zh-CN" baseline="0" dirty="0"/>
              <a:t> </a:t>
            </a:r>
            <a:r>
              <a:rPr lang="zh-CN" altLang="en-US" baseline="0" dirty="0"/>
              <a:t>定义和数据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7133CF-2046-4BF0-9499-411DCB2BF6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7133CF-2046-4BF0-9499-411DCB2BF64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8" name="图形 10"/>
          <p:cNvSpPr/>
          <p:nvPr/>
        </p:nvSpPr>
        <p:spPr>
          <a:xfrm>
            <a:off x="2634916" y="2500071"/>
            <a:ext cx="9554427" cy="4357549"/>
          </a:xfrm>
          <a:custGeom>
            <a:avLst/>
            <a:gdLst>
              <a:gd name="connsiteX0" fmla="*/ 0 w 9554427"/>
              <a:gd name="connsiteY0" fmla="*/ 4357550 h 4357549"/>
              <a:gd name="connsiteX1" fmla="*/ 3910435 w 9554427"/>
              <a:gd name="connsiteY1" fmla="*/ 2508244 h 4357549"/>
              <a:gd name="connsiteX2" fmla="*/ 9554427 w 9554427"/>
              <a:gd name="connsiteY2" fmla="*/ 0 h 4357549"/>
              <a:gd name="connsiteX3" fmla="*/ 9554427 w 9554427"/>
              <a:gd name="connsiteY3" fmla="*/ 4357550 h 4357549"/>
              <a:gd name="connsiteX4" fmla="*/ 0 w 9554427"/>
              <a:gd name="connsiteY4" fmla="*/ 4357550 h 4357549"/>
              <a:gd name="connsiteX5" fmla="*/ 0 w 9554427"/>
              <a:gd name="connsiteY5" fmla="*/ 4357550 h 435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54427" h="4357549">
                <a:moveTo>
                  <a:pt x="0" y="4357550"/>
                </a:moveTo>
                <a:cubicBezTo>
                  <a:pt x="1641466" y="4013849"/>
                  <a:pt x="2855677" y="3218037"/>
                  <a:pt x="3910435" y="2508244"/>
                </a:cubicBezTo>
                <a:cubicBezTo>
                  <a:pt x="5595227" y="1374361"/>
                  <a:pt x="7014874" y="43832"/>
                  <a:pt x="9554427" y="0"/>
                </a:cubicBezTo>
                <a:lnTo>
                  <a:pt x="9554427" y="4357550"/>
                </a:lnTo>
                <a:lnTo>
                  <a:pt x="0" y="4357550"/>
                </a:lnTo>
                <a:lnTo>
                  <a:pt x="0" y="4357550"/>
                </a:lnTo>
                <a:close/>
              </a:path>
            </a:pathLst>
          </a:custGeom>
          <a:solidFill>
            <a:srgbClr val="8FD400"/>
          </a:solidFill>
          <a:ln w="632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图形 8"/>
          <p:cNvSpPr/>
          <p:nvPr/>
        </p:nvSpPr>
        <p:spPr>
          <a:xfrm>
            <a:off x="2121299" y="3087758"/>
            <a:ext cx="10070701" cy="3770242"/>
          </a:xfrm>
          <a:custGeom>
            <a:avLst/>
            <a:gdLst>
              <a:gd name="connsiteX0" fmla="*/ 0 w 12188259"/>
              <a:gd name="connsiteY0" fmla="*/ 4563009 h 4563008"/>
              <a:gd name="connsiteX1" fmla="*/ 12188259 w 12188259"/>
              <a:gd name="connsiteY1" fmla="*/ 42502 h 4563008"/>
              <a:gd name="connsiteX2" fmla="*/ 12188259 w 12188259"/>
              <a:gd name="connsiteY2" fmla="*/ 4563009 h 4563008"/>
              <a:gd name="connsiteX3" fmla="*/ 0 w 12188259"/>
              <a:gd name="connsiteY3" fmla="*/ 4563009 h 4563008"/>
              <a:gd name="connsiteX4" fmla="*/ 0 w 12188259"/>
              <a:gd name="connsiteY4" fmla="*/ 4563009 h 4563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8259" h="4563008">
                <a:moveTo>
                  <a:pt x="0" y="4563009"/>
                </a:moveTo>
                <a:cubicBezTo>
                  <a:pt x="5455405" y="3980129"/>
                  <a:pt x="6493214" y="-480219"/>
                  <a:pt x="12188259" y="42502"/>
                </a:cubicBezTo>
                <a:lnTo>
                  <a:pt x="12188259" y="4563009"/>
                </a:lnTo>
                <a:lnTo>
                  <a:pt x="0" y="4563009"/>
                </a:lnTo>
                <a:lnTo>
                  <a:pt x="0" y="4563009"/>
                </a:lnTo>
                <a:close/>
              </a:path>
            </a:pathLst>
          </a:custGeom>
          <a:solidFill>
            <a:srgbClr val="00B052"/>
          </a:solidFill>
          <a:ln w="7634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副标题 14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71620" y="1710812"/>
            <a:ext cx="7656127" cy="446623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此处请填入小标题</a:t>
            </a:r>
            <a:endParaRPr lang="en-US" altLang="zh-CN" dirty="0"/>
          </a:p>
        </p:txBody>
      </p:sp>
      <p:sp>
        <p:nvSpPr>
          <p:cNvPr id="17" name="文本占位符 1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71620" y="5277798"/>
            <a:ext cx="3598808" cy="296271"/>
          </a:xfrm>
          <a:prstGeom prst="rect">
            <a:avLst/>
          </a:prstGeom>
          <a:ln>
            <a:noFill/>
          </a:ln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姓名</a:t>
            </a:r>
            <a:endParaRPr lang="en-US" altLang="zh-CN" dirty="0"/>
          </a:p>
        </p:txBody>
      </p:sp>
      <p:sp>
        <p:nvSpPr>
          <p:cNvPr id="18" name="文本占位符 17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71620" y="5612169"/>
            <a:ext cx="3598808" cy="296271"/>
          </a:xfrm>
          <a:prstGeom prst="rect">
            <a:avLst/>
          </a:prstGeom>
          <a:ln>
            <a:noFill/>
          </a:ln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部门</a:t>
            </a:r>
            <a:r>
              <a:rPr lang="en-US" altLang="zh-CN" dirty="0"/>
              <a:t>, </a:t>
            </a:r>
            <a:r>
              <a:rPr lang="zh-CN" altLang="en-US" dirty="0"/>
              <a:t>时间</a:t>
            </a:r>
            <a:endParaRPr lang="zh-CN" altLang="en-US" dirty="0"/>
          </a:p>
        </p:txBody>
      </p:sp>
      <p:sp>
        <p:nvSpPr>
          <p:cNvPr id="16" name="标题 15"/>
          <p:cNvSpPr>
            <a:spLocks noGrp="1"/>
          </p:cNvSpPr>
          <p:nvPr userDrawn="1">
            <p:ph type="ctrTitle" hasCustomPrompt="1"/>
          </p:nvPr>
        </p:nvSpPr>
        <p:spPr>
          <a:xfrm>
            <a:off x="541780" y="962233"/>
            <a:ext cx="7685967" cy="7206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i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此处请填入标题</a:t>
            </a:r>
            <a:endParaRPr lang="zh-CN" altLang="en-US" dirty="0"/>
          </a:p>
        </p:txBody>
      </p:sp>
      <p:grpSp>
        <p:nvGrpSpPr>
          <p:cNvPr id="14" name="图形 12"/>
          <p:cNvGrpSpPr>
            <a:grpSpLocks noChangeAspect="1"/>
          </p:cNvGrpSpPr>
          <p:nvPr/>
        </p:nvGrpSpPr>
        <p:grpSpPr>
          <a:xfrm>
            <a:off x="8922813" y="1107125"/>
            <a:ext cx="2625227" cy="504000"/>
            <a:chOff x="5076825" y="3233751"/>
            <a:chExt cx="2033587" cy="390415"/>
          </a:xfrm>
          <a:solidFill>
            <a:srgbClr val="000000"/>
          </a:solidFill>
        </p:grpSpPr>
        <p:sp>
          <p:nvSpPr>
            <p:cNvPr id="19" name="任意多边形: 形状 18"/>
            <p:cNvSpPr/>
            <p:nvPr/>
          </p:nvSpPr>
          <p:spPr>
            <a:xfrm>
              <a:off x="5866352" y="3458907"/>
              <a:ext cx="142303" cy="161163"/>
            </a:xfrm>
            <a:custGeom>
              <a:avLst/>
              <a:gdLst>
                <a:gd name="connsiteX0" fmla="*/ 72295 w 142303"/>
                <a:gd name="connsiteY0" fmla="*/ 0 h 161163"/>
                <a:gd name="connsiteX1" fmla="*/ 142304 w 142303"/>
                <a:gd name="connsiteY1" fmla="*/ 0 h 161163"/>
                <a:gd name="connsiteX2" fmla="*/ 69914 w 142303"/>
                <a:gd name="connsiteY2" fmla="*/ 161163 h 161163"/>
                <a:gd name="connsiteX3" fmla="*/ 0 w 142303"/>
                <a:gd name="connsiteY3" fmla="*/ 161163 h 161163"/>
                <a:gd name="connsiteX4" fmla="*/ 72295 w 142303"/>
                <a:gd name="connsiteY4" fmla="*/ 0 h 16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03" h="161163">
                  <a:moveTo>
                    <a:pt x="72295" y="0"/>
                  </a:moveTo>
                  <a:lnTo>
                    <a:pt x="142304" y="0"/>
                  </a:lnTo>
                  <a:lnTo>
                    <a:pt x="69914" y="161163"/>
                  </a:lnTo>
                  <a:lnTo>
                    <a:pt x="0" y="161163"/>
                  </a:lnTo>
                  <a:lnTo>
                    <a:pt x="72295" y="0"/>
                  </a:lnTo>
                  <a:close/>
                </a:path>
              </a:pathLst>
            </a:custGeom>
            <a:solidFill>
              <a:srgbClr val="00B1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5944457" y="3396709"/>
              <a:ext cx="92106" cy="49244"/>
            </a:xfrm>
            <a:custGeom>
              <a:avLst/>
              <a:gdLst>
                <a:gd name="connsiteX0" fmla="*/ 22193 w 92106"/>
                <a:gd name="connsiteY0" fmla="*/ 0 h 49244"/>
                <a:gd name="connsiteX1" fmla="*/ 92107 w 92106"/>
                <a:gd name="connsiteY1" fmla="*/ 0 h 49244"/>
                <a:gd name="connsiteX2" fmla="*/ 70009 w 92106"/>
                <a:gd name="connsiteY2" fmla="*/ 49244 h 49244"/>
                <a:gd name="connsiteX3" fmla="*/ 0 w 92106"/>
                <a:gd name="connsiteY3" fmla="*/ 49244 h 49244"/>
                <a:gd name="connsiteX4" fmla="*/ 22193 w 92106"/>
                <a:gd name="connsiteY4" fmla="*/ 0 h 4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06" h="49244">
                  <a:moveTo>
                    <a:pt x="22193" y="0"/>
                  </a:moveTo>
                  <a:lnTo>
                    <a:pt x="92107" y="0"/>
                  </a:lnTo>
                  <a:lnTo>
                    <a:pt x="70009" y="49244"/>
                  </a:lnTo>
                  <a:lnTo>
                    <a:pt x="0" y="49244"/>
                  </a:lnTo>
                  <a:lnTo>
                    <a:pt x="22193" y="0"/>
                  </a:lnTo>
                  <a:close/>
                </a:path>
              </a:pathLst>
            </a:custGeom>
            <a:solidFill>
              <a:srgbClr val="00B1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6531500" y="3455383"/>
              <a:ext cx="217663" cy="168116"/>
            </a:xfrm>
            <a:custGeom>
              <a:avLst/>
              <a:gdLst>
                <a:gd name="connsiteX0" fmla="*/ 148382 w 217663"/>
                <a:gd name="connsiteY0" fmla="*/ 69628 h 168116"/>
                <a:gd name="connsiteX1" fmla="*/ 149525 w 217663"/>
                <a:gd name="connsiteY1" fmla="*/ 44005 h 168116"/>
                <a:gd name="connsiteX2" fmla="*/ 130856 w 217663"/>
                <a:gd name="connsiteY2" fmla="*/ 36290 h 168116"/>
                <a:gd name="connsiteX3" fmla="*/ 100376 w 217663"/>
                <a:gd name="connsiteY3" fmla="*/ 47911 h 168116"/>
                <a:gd name="connsiteX4" fmla="*/ 82946 w 217663"/>
                <a:gd name="connsiteY4" fmla="*/ 69628 h 168116"/>
                <a:gd name="connsiteX5" fmla="*/ 148382 w 217663"/>
                <a:gd name="connsiteY5" fmla="*/ 69628 h 168116"/>
                <a:gd name="connsiteX6" fmla="*/ 148382 w 217663"/>
                <a:gd name="connsiteY6" fmla="*/ 69628 h 168116"/>
                <a:gd name="connsiteX7" fmla="*/ 202389 w 217663"/>
                <a:gd name="connsiteY7" fmla="*/ 98965 h 168116"/>
                <a:gd name="connsiteX8" fmla="*/ 69515 w 217663"/>
                <a:gd name="connsiteY8" fmla="*/ 98965 h 168116"/>
                <a:gd name="connsiteX9" fmla="*/ 68182 w 217663"/>
                <a:gd name="connsiteY9" fmla="*/ 121253 h 168116"/>
                <a:gd name="connsiteX10" fmla="*/ 88565 w 217663"/>
                <a:gd name="connsiteY10" fmla="*/ 131826 h 168116"/>
                <a:gd name="connsiteX11" fmla="*/ 109235 w 217663"/>
                <a:gd name="connsiteY11" fmla="*/ 127159 h 168116"/>
                <a:gd name="connsiteX12" fmla="*/ 125427 w 217663"/>
                <a:gd name="connsiteY12" fmla="*/ 116872 h 168116"/>
                <a:gd name="connsiteX13" fmla="*/ 191721 w 217663"/>
                <a:gd name="connsiteY13" fmla="*/ 116967 h 168116"/>
                <a:gd name="connsiteX14" fmla="*/ 136190 w 217663"/>
                <a:gd name="connsiteY14" fmla="*/ 157448 h 168116"/>
                <a:gd name="connsiteX15" fmla="*/ 70754 w 217663"/>
                <a:gd name="connsiteY15" fmla="*/ 168116 h 168116"/>
                <a:gd name="connsiteX16" fmla="*/ 20843 w 217663"/>
                <a:gd name="connsiteY16" fmla="*/ 159068 h 168116"/>
                <a:gd name="connsiteX17" fmla="*/ 1031 w 217663"/>
                <a:gd name="connsiteY17" fmla="*/ 130493 h 168116"/>
                <a:gd name="connsiteX18" fmla="*/ 8841 w 217663"/>
                <a:gd name="connsiteY18" fmla="*/ 84392 h 168116"/>
                <a:gd name="connsiteX19" fmla="*/ 62181 w 217663"/>
                <a:gd name="connsiteY19" fmla="*/ 23336 h 168116"/>
                <a:gd name="connsiteX20" fmla="*/ 144287 w 217663"/>
                <a:gd name="connsiteY20" fmla="*/ 0 h 168116"/>
                <a:gd name="connsiteX21" fmla="*/ 198198 w 217663"/>
                <a:gd name="connsiteY21" fmla="*/ 10382 h 168116"/>
                <a:gd name="connsiteX22" fmla="*/ 217343 w 217663"/>
                <a:gd name="connsiteY22" fmla="*/ 40577 h 168116"/>
                <a:gd name="connsiteX23" fmla="*/ 205437 w 217663"/>
                <a:gd name="connsiteY23" fmla="*/ 92107 h 168116"/>
                <a:gd name="connsiteX24" fmla="*/ 202389 w 217663"/>
                <a:gd name="connsiteY24" fmla="*/ 98965 h 168116"/>
                <a:gd name="connsiteX25" fmla="*/ 202389 w 217663"/>
                <a:gd name="connsiteY25" fmla="*/ 98965 h 16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7663" h="168116">
                  <a:moveTo>
                    <a:pt x="148382" y="69628"/>
                  </a:moveTo>
                  <a:cubicBezTo>
                    <a:pt x="152383" y="57721"/>
                    <a:pt x="152764" y="49149"/>
                    <a:pt x="149525" y="44005"/>
                  </a:cubicBezTo>
                  <a:cubicBezTo>
                    <a:pt x="146192" y="38862"/>
                    <a:pt x="140000" y="36290"/>
                    <a:pt x="130856" y="36290"/>
                  </a:cubicBezTo>
                  <a:cubicBezTo>
                    <a:pt x="120284" y="36290"/>
                    <a:pt x="110092" y="40195"/>
                    <a:pt x="100376" y="47911"/>
                  </a:cubicBezTo>
                  <a:cubicBezTo>
                    <a:pt x="94185" y="52768"/>
                    <a:pt x="88375" y="60007"/>
                    <a:pt x="82946" y="69628"/>
                  </a:cubicBezTo>
                  <a:lnTo>
                    <a:pt x="148382" y="69628"/>
                  </a:lnTo>
                  <a:lnTo>
                    <a:pt x="148382" y="69628"/>
                  </a:lnTo>
                  <a:close/>
                  <a:moveTo>
                    <a:pt x="202389" y="98965"/>
                  </a:moveTo>
                  <a:lnTo>
                    <a:pt x="69515" y="98965"/>
                  </a:lnTo>
                  <a:cubicBezTo>
                    <a:pt x="66277" y="108966"/>
                    <a:pt x="65801" y="116396"/>
                    <a:pt x="68182" y="121253"/>
                  </a:cubicBezTo>
                  <a:cubicBezTo>
                    <a:pt x="71420" y="128302"/>
                    <a:pt x="78278" y="131826"/>
                    <a:pt x="88565" y="131826"/>
                  </a:cubicBezTo>
                  <a:cubicBezTo>
                    <a:pt x="95138" y="131826"/>
                    <a:pt x="101996" y="130302"/>
                    <a:pt x="109235" y="127159"/>
                  </a:cubicBezTo>
                  <a:cubicBezTo>
                    <a:pt x="113711" y="125254"/>
                    <a:pt x="119141" y="121825"/>
                    <a:pt x="125427" y="116872"/>
                  </a:cubicBezTo>
                  <a:lnTo>
                    <a:pt x="191721" y="116967"/>
                  </a:lnTo>
                  <a:cubicBezTo>
                    <a:pt x="181053" y="131254"/>
                    <a:pt x="153526" y="150400"/>
                    <a:pt x="136190" y="157448"/>
                  </a:cubicBezTo>
                  <a:cubicBezTo>
                    <a:pt x="118950" y="164497"/>
                    <a:pt x="97138" y="168116"/>
                    <a:pt x="70754" y="168116"/>
                  </a:cubicBezTo>
                  <a:cubicBezTo>
                    <a:pt x="47894" y="168116"/>
                    <a:pt x="31225" y="165068"/>
                    <a:pt x="20843" y="159068"/>
                  </a:cubicBezTo>
                  <a:cubicBezTo>
                    <a:pt x="10365" y="153067"/>
                    <a:pt x="3793" y="143637"/>
                    <a:pt x="1031" y="130493"/>
                  </a:cubicBezTo>
                  <a:cubicBezTo>
                    <a:pt x="-1636" y="117348"/>
                    <a:pt x="840" y="102013"/>
                    <a:pt x="8841" y="84392"/>
                  </a:cubicBezTo>
                  <a:cubicBezTo>
                    <a:pt x="20081" y="59245"/>
                    <a:pt x="37892" y="38862"/>
                    <a:pt x="62181" y="23336"/>
                  </a:cubicBezTo>
                  <a:cubicBezTo>
                    <a:pt x="86470" y="7810"/>
                    <a:pt x="113807" y="0"/>
                    <a:pt x="144287" y="0"/>
                  </a:cubicBezTo>
                  <a:cubicBezTo>
                    <a:pt x="169052" y="0"/>
                    <a:pt x="187054" y="3429"/>
                    <a:pt x="198198" y="10382"/>
                  </a:cubicBezTo>
                  <a:cubicBezTo>
                    <a:pt x="209438" y="17335"/>
                    <a:pt x="215724" y="27337"/>
                    <a:pt x="217343" y="40577"/>
                  </a:cubicBezTo>
                  <a:cubicBezTo>
                    <a:pt x="218867" y="53721"/>
                    <a:pt x="214962" y="70866"/>
                    <a:pt x="205437" y="92107"/>
                  </a:cubicBezTo>
                  <a:lnTo>
                    <a:pt x="202389" y="98965"/>
                  </a:lnTo>
                  <a:lnTo>
                    <a:pt x="202389" y="98965"/>
                  </a:lnTo>
                  <a:close/>
                </a:path>
              </a:pathLst>
            </a:custGeom>
            <a:solidFill>
              <a:srgbClr val="00B1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6880358" y="3455383"/>
              <a:ext cx="217640" cy="168116"/>
            </a:xfrm>
            <a:custGeom>
              <a:avLst/>
              <a:gdLst>
                <a:gd name="connsiteX0" fmla="*/ 148234 w 217640"/>
                <a:gd name="connsiteY0" fmla="*/ 69628 h 168116"/>
                <a:gd name="connsiteX1" fmla="*/ 149377 w 217640"/>
                <a:gd name="connsiteY1" fmla="*/ 44005 h 168116"/>
                <a:gd name="connsiteX2" fmla="*/ 130708 w 217640"/>
                <a:gd name="connsiteY2" fmla="*/ 36290 h 168116"/>
                <a:gd name="connsiteX3" fmla="*/ 100133 w 217640"/>
                <a:gd name="connsiteY3" fmla="*/ 47911 h 168116"/>
                <a:gd name="connsiteX4" fmla="*/ 82702 w 217640"/>
                <a:gd name="connsiteY4" fmla="*/ 69628 h 168116"/>
                <a:gd name="connsiteX5" fmla="*/ 148234 w 217640"/>
                <a:gd name="connsiteY5" fmla="*/ 69628 h 168116"/>
                <a:gd name="connsiteX6" fmla="*/ 148234 w 217640"/>
                <a:gd name="connsiteY6" fmla="*/ 69628 h 168116"/>
                <a:gd name="connsiteX7" fmla="*/ 202336 w 217640"/>
                <a:gd name="connsiteY7" fmla="*/ 98965 h 168116"/>
                <a:gd name="connsiteX8" fmla="*/ 69462 w 217640"/>
                <a:gd name="connsiteY8" fmla="*/ 98965 h 168116"/>
                <a:gd name="connsiteX9" fmla="*/ 68129 w 217640"/>
                <a:gd name="connsiteY9" fmla="*/ 121253 h 168116"/>
                <a:gd name="connsiteX10" fmla="*/ 88512 w 217640"/>
                <a:gd name="connsiteY10" fmla="*/ 131826 h 168116"/>
                <a:gd name="connsiteX11" fmla="*/ 109182 w 217640"/>
                <a:gd name="connsiteY11" fmla="*/ 127159 h 168116"/>
                <a:gd name="connsiteX12" fmla="*/ 125469 w 217640"/>
                <a:gd name="connsiteY12" fmla="*/ 116872 h 168116"/>
                <a:gd name="connsiteX13" fmla="*/ 191763 w 217640"/>
                <a:gd name="connsiteY13" fmla="*/ 116967 h 168116"/>
                <a:gd name="connsiteX14" fmla="*/ 136233 w 217640"/>
                <a:gd name="connsiteY14" fmla="*/ 157448 h 168116"/>
                <a:gd name="connsiteX15" fmla="*/ 70796 w 217640"/>
                <a:gd name="connsiteY15" fmla="*/ 168116 h 168116"/>
                <a:gd name="connsiteX16" fmla="*/ 20790 w 217640"/>
                <a:gd name="connsiteY16" fmla="*/ 159068 h 168116"/>
                <a:gd name="connsiteX17" fmla="*/ 1073 w 217640"/>
                <a:gd name="connsiteY17" fmla="*/ 130493 h 168116"/>
                <a:gd name="connsiteX18" fmla="*/ 8788 w 217640"/>
                <a:gd name="connsiteY18" fmla="*/ 84392 h 168116"/>
                <a:gd name="connsiteX19" fmla="*/ 62128 w 217640"/>
                <a:gd name="connsiteY19" fmla="*/ 23336 h 168116"/>
                <a:gd name="connsiteX20" fmla="*/ 144234 w 217640"/>
                <a:gd name="connsiteY20" fmla="*/ 0 h 168116"/>
                <a:gd name="connsiteX21" fmla="*/ 198145 w 217640"/>
                <a:gd name="connsiteY21" fmla="*/ 10382 h 168116"/>
                <a:gd name="connsiteX22" fmla="*/ 217290 w 217640"/>
                <a:gd name="connsiteY22" fmla="*/ 40577 h 168116"/>
                <a:gd name="connsiteX23" fmla="*/ 205479 w 217640"/>
                <a:gd name="connsiteY23" fmla="*/ 92107 h 168116"/>
                <a:gd name="connsiteX24" fmla="*/ 202336 w 217640"/>
                <a:gd name="connsiteY24" fmla="*/ 98965 h 168116"/>
                <a:gd name="connsiteX25" fmla="*/ 202336 w 217640"/>
                <a:gd name="connsiteY25" fmla="*/ 98965 h 16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7640" h="168116">
                  <a:moveTo>
                    <a:pt x="148234" y="69628"/>
                  </a:moveTo>
                  <a:cubicBezTo>
                    <a:pt x="152330" y="57721"/>
                    <a:pt x="152711" y="49149"/>
                    <a:pt x="149377" y="44005"/>
                  </a:cubicBezTo>
                  <a:cubicBezTo>
                    <a:pt x="146043" y="38862"/>
                    <a:pt x="139947" y="36290"/>
                    <a:pt x="130708" y="36290"/>
                  </a:cubicBezTo>
                  <a:cubicBezTo>
                    <a:pt x="120135" y="36290"/>
                    <a:pt x="109944" y="40195"/>
                    <a:pt x="100133" y="47911"/>
                  </a:cubicBezTo>
                  <a:cubicBezTo>
                    <a:pt x="93942" y="52768"/>
                    <a:pt x="88131" y="60007"/>
                    <a:pt x="82702" y="69628"/>
                  </a:cubicBezTo>
                  <a:lnTo>
                    <a:pt x="148234" y="69628"/>
                  </a:lnTo>
                  <a:lnTo>
                    <a:pt x="148234" y="69628"/>
                  </a:lnTo>
                  <a:close/>
                  <a:moveTo>
                    <a:pt x="202336" y="98965"/>
                  </a:moveTo>
                  <a:lnTo>
                    <a:pt x="69462" y="98965"/>
                  </a:lnTo>
                  <a:cubicBezTo>
                    <a:pt x="66129" y="108966"/>
                    <a:pt x="65748" y="116396"/>
                    <a:pt x="68129" y="121253"/>
                  </a:cubicBezTo>
                  <a:cubicBezTo>
                    <a:pt x="71367" y="128302"/>
                    <a:pt x="78130" y="131826"/>
                    <a:pt x="88512" y="131826"/>
                  </a:cubicBezTo>
                  <a:cubicBezTo>
                    <a:pt x="94989" y="131826"/>
                    <a:pt x="101943" y="130302"/>
                    <a:pt x="109182" y="127159"/>
                  </a:cubicBezTo>
                  <a:cubicBezTo>
                    <a:pt x="113658" y="125254"/>
                    <a:pt x="119088" y="121825"/>
                    <a:pt x="125469" y="116872"/>
                  </a:cubicBezTo>
                  <a:lnTo>
                    <a:pt x="191763" y="116967"/>
                  </a:lnTo>
                  <a:cubicBezTo>
                    <a:pt x="181095" y="131254"/>
                    <a:pt x="153473" y="150400"/>
                    <a:pt x="136233" y="157448"/>
                  </a:cubicBezTo>
                  <a:cubicBezTo>
                    <a:pt x="118897" y="164497"/>
                    <a:pt x="97085" y="168116"/>
                    <a:pt x="70796" y="168116"/>
                  </a:cubicBezTo>
                  <a:cubicBezTo>
                    <a:pt x="47936" y="168116"/>
                    <a:pt x="31267" y="165068"/>
                    <a:pt x="20790" y="159068"/>
                  </a:cubicBezTo>
                  <a:cubicBezTo>
                    <a:pt x="10407" y="153067"/>
                    <a:pt x="3740" y="143637"/>
                    <a:pt x="1073" y="130493"/>
                  </a:cubicBezTo>
                  <a:cubicBezTo>
                    <a:pt x="-1689" y="117348"/>
                    <a:pt x="882" y="102013"/>
                    <a:pt x="8788" y="84392"/>
                  </a:cubicBezTo>
                  <a:cubicBezTo>
                    <a:pt x="20123" y="59245"/>
                    <a:pt x="37839" y="38862"/>
                    <a:pt x="62128" y="23336"/>
                  </a:cubicBezTo>
                  <a:cubicBezTo>
                    <a:pt x="86417" y="7810"/>
                    <a:pt x="113754" y="0"/>
                    <a:pt x="144234" y="0"/>
                  </a:cubicBezTo>
                  <a:cubicBezTo>
                    <a:pt x="168999" y="0"/>
                    <a:pt x="186906" y="3429"/>
                    <a:pt x="198145" y="10382"/>
                  </a:cubicBezTo>
                  <a:cubicBezTo>
                    <a:pt x="209385" y="17335"/>
                    <a:pt x="215671" y="27337"/>
                    <a:pt x="217290" y="40577"/>
                  </a:cubicBezTo>
                  <a:cubicBezTo>
                    <a:pt x="218910" y="53721"/>
                    <a:pt x="214909" y="70866"/>
                    <a:pt x="205479" y="92107"/>
                  </a:cubicBezTo>
                  <a:lnTo>
                    <a:pt x="202336" y="98965"/>
                  </a:lnTo>
                  <a:lnTo>
                    <a:pt x="202336" y="98965"/>
                  </a:lnTo>
                  <a:close/>
                </a:path>
              </a:pathLst>
            </a:custGeom>
            <a:solidFill>
              <a:srgbClr val="00B1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/>
            <p:cNvSpPr/>
            <p:nvPr/>
          </p:nvSpPr>
          <p:spPr>
            <a:xfrm>
              <a:off x="6721030" y="3455476"/>
              <a:ext cx="219551" cy="164690"/>
            </a:xfrm>
            <a:custGeom>
              <a:avLst/>
              <a:gdLst>
                <a:gd name="connsiteX0" fmla="*/ 72295 w 219551"/>
                <a:gd name="connsiteY0" fmla="*/ 3432 h 164690"/>
                <a:gd name="connsiteX1" fmla="*/ 138017 w 219551"/>
                <a:gd name="connsiteY1" fmla="*/ 3432 h 164690"/>
                <a:gd name="connsiteX2" fmla="*/ 126206 w 219551"/>
                <a:gd name="connsiteY2" fmla="*/ 29816 h 164690"/>
                <a:gd name="connsiteX3" fmla="*/ 156305 w 219551"/>
                <a:gd name="connsiteY3" fmla="*/ 6385 h 164690"/>
                <a:gd name="connsiteX4" fmla="*/ 184023 w 219551"/>
                <a:gd name="connsiteY4" fmla="*/ 3 h 164690"/>
                <a:gd name="connsiteX5" fmla="*/ 219551 w 219551"/>
                <a:gd name="connsiteY5" fmla="*/ 10671 h 164690"/>
                <a:gd name="connsiteX6" fmla="*/ 193453 w 219551"/>
                <a:gd name="connsiteY6" fmla="*/ 28673 h 164690"/>
                <a:gd name="connsiteX7" fmla="*/ 172688 w 219551"/>
                <a:gd name="connsiteY7" fmla="*/ 52295 h 164690"/>
                <a:gd name="connsiteX8" fmla="*/ 155162 w 219551"/>
                <a:gd name="connsiteY8" fmla="*/ 47818 h 164690"/>
                <a:gd name="connsiteX9" fmla="*/ 129350 w 219551"/>
                <a:gd name="connsiteY9" fmla="*/ 57820 h 164690"/>
                <a:gd name="connsiteX10" fmla="*/ 94869 w 219551"/>
                <a:gd name="connsiteY10" fmla="*/ 110588 h 164690"/>
                <a:gd name="connsiteX11" fmla="*/ 70580 w 219551"/>
                <a:gd name="connsiteY11" fmla="*/ 164690 h 164690"/>
                <a:gd name="connsiteX12" fmla="*/ 0 w 219551"/>
                <a:gd name="connsiteY12" fmla="*/ 164690 h 164690"/>
                <a:gd name="connsiteX13" fmla="*/ 72295 w 219551"/>
                <a:gd name="connsiteY13" fmla="*/ 3432 h 164690"/>
                <a:gd name="connsiteX14" fmla="*/ 72295 w 219551"/>
                <a:gd name="connsiteY14" fmla="*/ 3432 h 16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551" h="164690">
                  <a:moveTo>
                    <a:pt x="72295" y="3432"/>
                  </a:moveTo>
                  <a:lnTo>
                    <a:pt x="138017" y="3432"/>
                  </a:lnTo>
                  <a:lnTo>
                    <a:pt x="126206" y="29816"/>
                  </a:lnTo>
                  <a:cubicBezTo>
                    <a:pt x="137636" y="18481"/>
                    <a:pt x="147638" y="10576"/>
                    <a:pt x="156305" y="6385"/>
                  </a:cubicBezTo>
                  <a:cubicBezTo>
                    <a:pt x="164878" y="2098"/>
                    <a:pt x="174117" y="-92"/>
                    <a:pt x="184023" y="3"/>
                  </a:cubicBezTo>
                  <a:cubicBezTo>
                    <a:pt x="196215" y="3"/>
                    <a:pt x="207931" y="3146"/>
                    <a:pt x="219551" y="10671"/>
                  </a:cubicBezTo>
                  <a:cubicBezTo>
                    <a:pt x="219551" y="10671"/>
                    <a:pt x="204597" y="18386"/>
                    <a:pt x="193453" y="28673"/>
                  </a:cubicBezTo>
                  <a:cubicBezTo>
                    <a:pt x="177546" y="43246"/>
                    <a:pt x="172688" y="52295"/>
                    <a:pt x="172688" y="52295"/>
                  </a:cubicBezTo>
                  <a:cubicBezTo>
                    <a:pt x="165830" y="49247"/>
                    <a:pt x="160020" y="47818"/>
                    <a:pt x="155162" y="47818"/>
                  </a:cubicBezTo>
                  <a:cubicBezTo>
                    <a:pt x="146018" y="47818"/>
                    <a:pt x="137446" y="51152"/>
                    <a:pt x="129350" y="57820"/>
                  </a:cubicBezTo>
                  <a:cubicBezTo>
                    <a:pt x="117920" y="67249"/>
                    <a:pt x="106394" y="84871"/>
                    <a:pt x="94869" y="110588"/>
                  </a:cubicBezTo>
                  <a:lnTo>
                    <a:pt x="70580" y="164690"/>
                  </a:lnTo>
                  <a:lnTo>
                    <a:pt x="0" y="164690"/>
                  </a:lnTo>
                  <a:lnTo>
                    <a:pt x="72295" y="3432"/>
                  </a:lnTo>
                  <a:lnTo>
                    <a:pt x="72295" y="3432"/>
                  </a:lnTo>
                  <a:close/>
                </a:path>
              </a:pathLst>
            </a:custGeom>
            <a:solidFill>
              <a:srgbClr val="00B1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>
              <a:off x="6320416" y="3455479"/>
              <a:ext cx="219431" cy="168116"/>
            </a:xfrm>
            <a:custGeom>
              <a:avLst/>
              <a:gdLst>
                <a:gd name="connsiteX0" fmla="*/ 134771 w 219431"/>
                <a:gd name="connsiteY0" fmla="*/ 106108 h 168116"/>
                <a:gd name="connsiteX1" fmla="*/ 117150 w 219431"/>
                <a:gd name="connsiteY1" fmla="*/ 120206 h 168116"/>
                <a:gd name="connsiteX2" fmla="*/ 92480 w 219431"/>
                <a:gd name="connsiteY2" fmla="*/ 126302 h 168116"/>
                <a:gd name="connsiteX3" fmla="*/ 71430 w 219431"/>
                <a:gd name="connsiteY3" fmla="*/ 116014 h 168116"/>
                <a:gd name="connsiteX4" fmla="*/ 74859 w 219431"/>
                <a:gd name="connsiteY4" fmla="*/ 85915 h 168116"/>
                <a:gd name="connsiteX5" fmla="*/ 100005 w 219431"/>
                <a:gd name="connsiteY5" fmla="*/ 52768 h 168116"/>
                <a:gd name="connsiteX6" fmla="*/ 131628 w 219431"/>
                <a:gd name="connsiteY6" fmla="*/ 41719 h 168116"/>
                <a:gd name="connsiteX7" fmla="*/ 150011 w 219431"/>
                <a:gd name="connsiteY7" fmla="*/ 47149 h 168116"/>
                <a:gd name="connsiteX8" fmla="*/ 153440 w 219431"/>
                <a:gd name="connsiteY8" fmla="*/ 63151 h 168116"/>
                <a:gd name="connsiteX9" fmla="*/ 216876 w 219431"/>
                <a:gd name="connsiteY9" fmla="*/ 62960 h 168116"/>
                <a:gd name="connsiteX10" fmla="*/ 206780 w 219431"/>
                <a:gd name="connsiteY10" fmla="*/ 14002 h 168116"/>
                <a:gd name="connsiteX11" fmla="*/ 148582 w 219431"/>
                <a:gd name="connsiteY11" fmla="*/ 0 h 168116"/>
                <a:gd name="connsiteX12" fmla="*/ 95623 w 219431"/>
                <a:gd name="connsiteY12" fmla="*/ 7429 h 168116"/>
                <a:gd name="connsiteX13" fmla="*/ 65429 w 219431"/>
                <a:gd name="connsiteY13" fmla="*/ 21717 h 168116"/>
                <a:gd name="connsiteX14" fmla="*/ 37425 w 219431"/>
                <a:gd name="connsiteY14" fmla="*/ 43434 h 168116"/>
                <a:gd name="connsiteX15" fmla="*/ 9708 w 219431"/>
                <a:gd name="connsiteY15" fmla="*/ 84773 h 168116"/>
                <a:gd name="connsiteX16" fmla="*/ 87 w 219431"/>
                <a:gd name="connsiteY16" fmla="*/ 122873 h 168116"/>
                <a:gd name="connsiteX17" fmla="*/ 9422 w 219431"/>
                <a:gd name="connsiteY17" fmla="*/ 147923 h 168116"/>
                <a:gd name="connsiteX18" fmla="*/ 33996 w 219431"/>
                <a:gd name="connsiteY18" fmla="*/ 163354 h 168116"/>
                <a:gd name="connsiteX19" fmla="*/ 77621 w 219431"/>
                <a:gd name="connsiteY19" fmla="*/ 168116 h 168116"/>
                <a:gd name="connsiteX20" fmla="*/ 127818 w 219431"/>
                <a:gd name="connsiteY20" fmla="*/ 160687 h 168116"/>
                <a:gd name="connsiteX21" fmla="*/ 167537 w 219431"/>
                <a:gd name="connsiteY21" fmla="*/ 139827 h 168116"/>
                <a:gd name="connsiteX22" fmla="*/ 198969 w 219431"/>
                <a:gd name="connsiteY22" fmla="*/ 106204 h 168116"/>
                <a:gd name="connsiteX23" fmla="*/ 134771 w 219431"/>
                <a:gd name="connsiteY23" fmla="*/ 106204 h 168116"/>
                <a:gd name="connsiteX24" fmla="*/ 134771 w 219431"/>
                <a:gd name="connsiteY24" fmla="*/ 106108 h 16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431" h="168116">
                  <a:moveTo>
                    <a:pt x="134771" y="106108"/>
                  </a:moveTo>
                  <a:cubicBezTo>
                    <a:pt x="129246" y="112205"/>
                    <a:pt x="123341" y="116872"/>
                    <a:pt x="117150" y="120206"/>
                  </a:cubicBezTo>
                  <a:cubicBezTo>
                    <a:pt x="109434" y="124301"/>
                    <a:pt x="101243" y="126302"/>
                    <a:pt x="92480" y="126302"/>
                  </a:cubicBezTo>
                  <a:cubicBezTo>
                    <a:pt x="82098" y="126302"/>
                    <a:pt x="75049" y="122873"/>
                    <a:pt x="71430" y="116014"/>
                  </a:cubicBezTo>
                  <a:cubicBezTo>
                    <a:pt x="67715" y="109157"/>
                    <a:pt x="68858" y="99060"/>
                    <a:pt x="74859" y="85915"/>
                  </a:cubicBezTo>
                  <a:cubicBezTo>
                    <a:pt x="81526" y="71056"/>
                    <a:pt x="89908" y="60007"/>
                    <a:pt x="100005" y="52768"/>
                  </a:cubicBezTo>
                  <a:cubicBezTo>
                    <a:pt x="110101" y="45434"/>
                    <a:pt x="120579" y="41719"/>
                    <a:pt x="131628" y="41719"/>
                  </a:cubicBezTo>
                  <a:cubicBezTo>
                    <a:pt x="140391" y="41719"/>
                    <a:pt x="146391" y="43529"/>
                    <a:pt x="150011" y="47149"/>
                  </a:cubicBezTo>
                  <a:cubicBezTo>
                    <a:pt x="153535" y="50768"/>
                    <a:pt x="154678" y="56102"/>
                    <a:pt x="153440" y="63151"/>
                  </a:cubicBezTo>
                  <a:cubicBezTo>
                    <a:pt x="153440" y="63151"/>
                    <a:pt x="215733" y="63151"/>
                    <a:pt x="216876" y="62960"/>
                  </a:cubicBezTo>
                  <a:cubicBezTo>
                    <a:pt x="223068" y="44291"/>
                    <a:pt x="217353" y="23336"/>
                    <a:pt x="206780" y="14002"/>
                  </a:cubicBezTo>
                  <a:cubicBezTo>
                    <a:pt x="196112" y="4667"/>
                    <a:pt x="176776" y="0"/>
                    <a:pt x="148582" y="0"/>
                  </a:cubicBezTo>
                  <a:cubicBezTo>
                    <a:pt x="128389" y="0"/>
                    <a:pt x="110768" y="2477"/>
                    <a:pt x="95623" y="7429"/>
                  </a:cubicBezTo>
                  <a:cubicBezTo>
                    <a:pt x="86098" y="10573"/>
                    <a:pt x="76002" y="15240"/>
                    <a:pt x="65429" y="21717"/>
                  </a:cubicBezTo>
                  <a:cubicBezTo>
                    <a:pt x="54761" y="28099"/>
                    <a:pt x="45522" y="35338"/>
                    <a:pt x="37425" y="43434"/>
                  </a:cubicBezTo>
                  <a:cubicBezTo>
                    <a:pt x="26376" y="54388"/>
                    <a:pt x="17137" y="68199"/>
                    <a:pt x="9708" y="84773"/>
                  </a:cubicBezTo>
                  <a:cubicBezTo>
                    <a:pt x="2564" y="100584"/>
                    <a:pt x="-579" y="113348"/>
                    <a:pt x="87" y="122873"/>
                  </a:cubicBezTo>
                  <a:cubicBezTo>
                    <a:pt x="754" y="132493"/>
                    <a:pt x="3897" y="140780"/>
                    <a:pt x="9422" y="147923"/>
                  </a:cubicBezTo>
                  <a:cubicBezTo>
                    <a:pt x="15042" y="155067"/>
                    <a:pt x="23138" y="160210"/>
                    <a:pt x="33996" y="163354"/>
                  </a:cubicBezTo>
                  <a:cubicBezTo>
                    <a:pt x="44760" y="166497"/>
                    <a:pt x="59238" y="168116"/>
                    <a:pt x="77621" y="168116"/>
                  </a:cubicBezTo>
                  <a:cubicBezTo>
                    <a:pt x="96576" y="168116"/>
                    <a:pt x="113340" y="165640"/>
                    <a:pt x="127818" y="160687"/>
                  </a:cubicBezTo>
                  <a:cubicBezTo>
                    <a:pt x="142391" y="155734"/>
                    <a:pt x="155631" y="148781"/>
                    <a:pt x="167537" y="139827"/>
                  </a:cubicBezTo>
                  <a:cubicBezTo>
                    <a:pt x="178110" y="131826"/>
                    <a:pt x="191635" y="118872"/>
                    <a:pt x="198969" y="106204"/>
                  </a:cubicBezTo>
                  <a:lnTo>
                    <a:pt x="134771" y="106204"/>
                  </a:lnTo>
                  <a:lnTo>
                    <a:pt x="134771" y="106108"/>
                  </a:lnTo>
                  <a:close/>
                </a:path>
              </a:pathLst>
            </a:custGeom>
            <a:solidFill>
              <a:srgbClr val="00B1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>
            <a:xfrm>
              <a:off x="5633374" y="3393756"/>
              <a:ext cx="268722" cy="230409"/>
            </a:xfrm>
            <a:custGeom>
              <a:avLst/>
              <a:gdLst>
                <a:gd name="connsiteX0" fmla="*/ 238598 w 268722"/>
                <a:gd name="connsiteY0" fmla="*/ 120968 h 230409"/>
                <a:gd name="connsiteX1" fmla="*/ 217452 w 268722"/>
                <a:gd name="connsiteY1" fmla="*/ 96298 h 230409"/>
                <a:gd name="connsiteX2" fmla="*/ 153063 w 268722"/>
                <a:gd name="connsiteY2" fmla="*/ 76581 h 230409"/>
                <a:gd name="connsiteX3" fmla="*/ 130584 w 268722"/>
                <a:gd name="connsiteY3" fmla="*/ 68294 h 230409"/>
                <a:gd name="connsiteX4" fmla="*/ 129251 w 268722"/>
                <a:gd name="connsiteY4" fmla="*/ 58674 h 230409"/>
                <a:gd name="connsiteX5" fmla="*/ 141729 w 268722"/>
                <a:gd name="connsiteY5" fmla="*/ 46292 h 230409"/>
                <a:gd name="connsiteX6" fmla="*/ 164493 w 268722"/>
                <a:gd name="connsiteY6" fmla="*/ 41243 h 230409"/>
                <a:gd name="connsiteX7" fmla="*/ 187353 w 268722"/>
                <a:gd name="connsiteY7" fmla="*/ 48101 h 230409"/>
                <a:gd name="connsiteX8" fmla="*/ 190497 w 268722"/>
                <a:gd name="connsiteY8" fmla="*/ 65913 h 230409"/>
                <a:gd name="connsiteX9" fmla="*/ 264887 w 268722"/>
                <a:gd name="connsiteY9" fmla="*/ 65913 h 230409"/>
                <a:gd name="connsiteX10" fmla="*/ 257267 w 268722"/>
                <a:gd name="connsiteY10" fmla="*/ 15811 h 230409"/>
                <a:gd name="connsiteX11" fmla="*/ 190687 w 268722"/>
                <a:gd name="connsiteY11" fmla="*/ 0 h 230409"/>
                <a:gd name="connsiteX12" fmla="*/ 124774 w 268722"/>
                <a:gd name="connsiteY12" fmla="*/ 8668 h 230409"/>
                <a:gd name="connsiteX13" fmla="*/ 80102 w 268722"/>
                <a:gd name="connsiteY13" fmla="*/ 32671 h 230409"/>
                <a:gd name="connsiteX14" fmla="*/ 54289 w 268722"/>
                <a:gd name="connsiteY14" fmla="*/ 65056 h 230409"/>
                <a:gd name="connsiteX15" fmla="*/ 57051 w 268722"/>
                <a:gd name="connsiteY15" fmla="*/ 108109 h 230409"/>
                <a:gd name="connsiteX16" fmla="*/ 118107 w 268722"/>
                <a:gd name="connsiteY16" fmla="*/ 135160 h 230409"/>
                <a:gd name="connsiteX17" fmla="*/ 152301 w 268722"/>
                <a:gd name="connsiteY17" fmla="*/ 148114 h 230409"/>
                <a:gd name="connsiteX18" fmla="*/ 154016 w 268722"/>
                <a:gd name="connsiteY18" fmla="*/ 163640 h 230409"/>
                <a:gd name="connsiteX19" fmla="*/ 137633 w 268722"/>
                <a:gd name="connsiteY19" fmla="*/ 179737 h 230409"/>
                <a:gd name="connsiteX20" fmla="*/ 108582 w 268722"/>
                <a:gd name="connsiteY20" fmla="*/ 186690 h 230409"/>
                <a:gd name="connsiteX21" fmla="*/ 80007 w 268722"/>
                <a:gd name="connsiteY21" fmla="*/ 173165 h 230409"/>
                <a:gd name="connsiteX22" fmla="*/ 80007 w 268722"/>
                <a:gd name="connsiteY22" fmla="*/ 153067 h 230409"/>
                <a:gd name="connsiteX23" fmla="*/ 5235 w 268722"/>
                <a:gd name="connsiteY23" fmla="*/ 153067 h 230409"/>
                <a:gd name="connsiteX24" fmla="*/ 8379 w 268722"/>
                <a:gd name="connsiteY24" fmla="*/ 208598 h 230409"/>
                <a:gd name="connsiteX25" fmla="*/ 87817 w 268722"/>
                <a:gd name="connsiteY25" fmla="*/ 230410 h 230409"/>
                <a:gd name="connsiteX26" fmla="*/ 152873 w 268722"/>
                <a:gd name="connsiteY26" fmla="*/ 221075 h 230409"/>
                <a:gd name="connsiteX27" fmla="*/ 202689 w 268722"/>
                <a:gd name="connsiteY27" fmla="*/ 193643 h 230409"/>
                <a:gd name="connsiteX28" fmla="*/ 233835 w 268722"/>
                <a:gd name="connsiteY28" fmla="*/ 154115 h 230409"/>
                <a:gd name="connsiteX29" fmla="*/ 238598 w 268722"/>
                <a:gd name="connsiteY29" fmla="*/ 120968 h 230409"/>
                <a:gd name="connsiteX30" fmla="*/ 238598 w 268722"/>
                <a:gd name="connsiteY30" fmla="*/ 120968 h 2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8722" h="230409">
                  <a:moveTo>
                    <a:pt x="238598" y="120968"/>
                  </a:moveTo>
                  <a:cubicBezTo>
                    <a:pt x="236312" y="111157"/>
                    <a:pt x="229359" y="102870"/>
                    <a:pt x="217452" y="96298"/>
                  </a:cubicBezTo>
                  <a:cubicBezTo>
                    <a:pt x="205737" y="89630"/>
                    <a:pt x="184210" y="83058"/>
                    <a:pt x="153063" y="76581"/>
                  </a:cubicBezTo>
                  <a:cubicBezTo>
                    <a:pt x="140395" y="74009"/>
                    <a:pt x="132966" y="71342"/>
                    <a:pt x="130584" y="68294"/>
                  </a:cubicBezTo>
                  <a:cubicBezTo>
                    <a:pt x="128108" y="65437"/>
                    <a:pt x="127727" y="62294"/>
                    <a:pt x="129251" y="58674"/>
                  </a:cubicBezTo>
                  <a:cubicBezTo>
                    <a:pt x="131442" y="53816"/>
                    <a:pt x="135633" y="49721"/>
                    <a:pt x="141729" y="46292"/>
                  </a:cubicBezTo>
                  <a:cubicBezTo>
                    <a:pt x="147825" y="42863"/>
                    <a:pt x="155445" y="41243"/>
                    <a:pt x="164493" y="41243"/>
                  </a:cubicBezTo>
                  <a:cubicBezTo>
                    <a:pt x="175542" y="41243"/>
                    <a:pt x="183067" y="43529"/>
                    <a:pt x="187353" y="48101"/>
                  </a:cubicBezTo>
                  <a:cubicBezTo>
                    <a:pt x="190973" y="52007"/>
                    <a:pt x="191925" y="58007"/>
                    <a:pt x="190497" y="65913"/>
                  </a:cubicBezTo>
                  <a:lnTo>
                    <a:pt x="264887" y="65913"/>
                  </a:lnTo>
                  <a:cubicBezTo>
                    <a:pt x="271840" y="43053"/>
                    <a:pt x="269364" y="26289"/>
                    <a:pt x="257267" y="15811"/>
                  </a:cubicBezTo>
                  <a:cubicBezTo>
                    <a:pt x="245075" y="5239"/>
                    <a:pt x="222882" y="0"/>
                    <a:pt x="190687" y="0"/>
                  </a:cubicBezTo>
                  <a:cubicBezTo>
                    <a:pt x="164398" y="0"/>
                    <a:pt x="142491" y="2953"/>
                    <a:pt x="124774" y="8668"/>
                  </a:cubicBezTo>
                  <a:cubicBezTo>
                    <a:pt x="107058" y="14478"/>
                    <a:pt x="92199" y="22479"/>
                    <a:pt x="80102" y="32671"/>
                  </a:cubicBezTo>
                  <a:cubicBezTo>
                    <a:pt x="68005" y="42767"/>
                    <a:pt x="59433" y="53626"/>
                    <a:pt x="54289" y="65056"/>
                  </a:cubicBezTo>
                  <a:cubicBezTo>
                    <a:pt x="46479" y="82487"/>
                    <a:pt x="47336" y="96869"/>
                    <a:pt x="57051" y="108109"/>
                  </a:cubicBezTo>
                  <a:cubicBezTo>
                    <a:pt x="66576" y="119348"/>
                    <a:pt x="86960" y="128302"/>
                    <a:pt x="118107" y="135160"/>
                  </a:cubicBezTo>
                  <a:cubicBezTo>
                    <a:pt x="137157" y="139256"/>
                    <a:pt x="148682" y="143542"/>
                    <a:pt x="152301" y="148114"/>
                  </a:cubicBezTo>
                  <a:cubicBezTo>
                    <a:pt x="156016" y="152686"/>
                    <a:pt x="156588" y="157829"/>
                    <a:pt x="154016" y="163640"/>
                  </a:cubicBezTo>
                  <a:cubicBezTo>
                    <a:pt x="151254" y="169736"/>
                    <a:pt x="145824" y="175070"/>
                    <a:pt x="137633" y="179737"/>
                  </a:cubicBezTo>
                  <a:cubicBezTo>
                    <a:pt x="129537" y="184309"/>
                    <a:pt x="119821" y="186690"/>
                    <a:pt x="108582" y="186690"/>
                  </a:cubicBezTo>
                  <a:cubicBezTo>
                    <a:pt x="93532" y="186690"/>
                    <a:pt x="84007" y="182213"/>
                    <a:pt x="80007" y="173165"/>
                  </a:cubicBezTo>
                  <a:cubicBezTo>
                    <a:pt x="77816" y="168402"/>
                    <a:pt x="77911" y="161639"/>
                    <a:pt x="80007" y="153067"/>
                  </a:cubicBezTo>
                  <a:lnTo>
                    <a:pt x="5235" y="153067"/>
                  </a:lnTo>
                  <a:cubicBezTo>
                    <a:pt x="-2670" y="175546"/>
                    <a:pt x="-1623" y="194024"/>
                    <a:pt x="8379" y="208598"/>
                  </a:cubicBezTo>
                  <a:cubicBezTo>
                    <a:pt x="18380" y="223171"/>
                    <a:pt x="44859" y="230410"/>
                    <a:pt x="87817" y="230410"/>
                  </a:cubicBezTo>
                  <a:cubicBezTo>
                    <a:pt x="112296" y="230410"/>
                    <a:pt x="133918" y="227267"/>
                    <a:pt x="152873" y="221075"/>
                  </a:cubicBezTo>
                  <a:cubicBezTo>
                    <a:pt x="171732" y="214884"/>
                    <a:pt x="188401" y="205740"/>
                    <a:pt x="202689" y="193643"/>
                  </a:cubicBezTo>
                  <a:cubicBezTo>
                    <a:pt x="217071" y="181547"/>
                    <a:pt x="227454" y="168402"/>
                    <a:pt x="233835" y="154115"/>
                  </a:cubicBezTo>
                  <a:cubicBezTo>
                    <a:pt x="239360" y="141827"/>
                    <a:pt x="240979" y="130778"/>
                    <a:pt x="238598" y="120968"/>
                  </a:cubicBezTo>
                  <a:lnTo>
                    <a:pt x="238598" y="120968"/>
                  </a:lnTo>
                  <a:close/>
                </a:path>
              </a:pathLst>
            </a:custGeom>
            <a:solidFill>
              <a:srgbClr val="00B1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5975699" y="3454621"/>
              <a:ext cx="352498" cy="165544"/>
            </a:xfrm>
            <a:custGeom>
              <a:avLst/>
              <a:gdLst>
                <a:gd name="connsiteX0" fmla="*/ 351663 w 352498"/>
                <a:gd name="connsiteY0" fmla="*/ 26575 h 165544"/>
                <a:gd name="connsiteX1" fmla="*/ 304038 w 352498"/>
                <a:gd name="connsiteY1" fmla="*/ 0 h 165544"/>
                <a:gd name="connsiteX2" fmla="*/ 235553 w 352498"/>
                <a:gd name="connsiteY2" fmla="*/ 23908 h 165544"/>
                <a:gd name="connsiteX3" fmla="*/ 188500 w 352498"/>
                <a:gd name="connsiteY3" fmla="*/ 0 h 165544"/>
                <a:gd name="connsiteX4" fmla="*/ 131540 w 352498"/>
                <a:gd name="connsiteY4" fmla="*/ 15716 h 165544"/>
                <a:gd name="connsiteX5" fmla="*/ 136684 w 352498"/>
                <a:gd name="connsiteY5" fmla="*/ 4286 h 165544"/>
                <a:gd name="connsiteX6" fmla="*/ 72485 w 352498"/>
                <a:gd name="connsiteY6" fmla="*/ 4286 h 165544"/>
                <a:gd name="connsiteX7" fmla="*/ 0 w 352498"/>
                <a:gd name="connsiteY7" fmla="*/ 165544 h 165544"/>
                <a:gd name="connsiteX8" fmla="*/ 67627 w 352498"/>
                <a:gd name="connsiteY8" fmla="*/ 165544 h 165544"/>
                <a:gd name="connsiteX9" fmla="*/ 109728 w 352498"/>
                <a:gd name="connsiteY9" fmla="*/ 71914 h 165544"/>
                <a:gd name="connsiteX10" fmla="*/ 146304 w 352498"/>
                <a:gd name="connsiteY10" fmla="*/ 48768 h 165544"/>
                <a:gd name="connsiteX11" fmla="*/ 162115 w 352498"/>
                <a:gd name="connsiteY11" fmla="*/ 71914 h 165544"/>
                <a:gd name="connsiteX12" fmla="*/ 120110 w 352498"/>
                <a:gd name="connsiteY12" fmla="*/ 165544 h 165544"/>
                <a:gd name="connsiteX13" fmla="*/ 179737 w 352498"/>
                <a:gd name="connsiteY13" fmla="*/ 165544 h 165544"/>
                <a:gd name="connsiteX14" fmla="*/ 221837 w 352498"/>
                <a:gd name="connsiteY14" fmla="*/ 71914 h 165544"/>
                <a:gd name="connsiteX15" fmla="*/ 258413 w 352498"/>
                <a:gd name="connsiteY15" fmla="*/ 48768 h 165544"/>
                <a:gd name="connsiteX16" fmla="*/ 274320 w 352498"/>
                <a:gd name="connsiteY16" fmla="*/ 71914 h 165544"/>
                <a:gd name="connsiteX17" fmla="*/ 232219 w 352498"/>
                <a:gd name="connsiteY17" fmla="*/ 165544 h 165544"/>
                <a:gd name="connsiteX18" fmla="*/ 299371 w 352498"/>
                <a:gd name="connsiteY18" fmla="*/ 165544 h 165544"/>
                <a:gd name="connsiteX19" fmla="*/ 344233 w 352498"/>
                <a:gd name="connsiteY19" fmla="*/ 65627 h 165544"/>
                <a:gd name="connsiteX20" fmla="*/ 351663 w 352498"/>
                <a:gd name="connsiteY20" fmla="*/ 26575 h 165544"/>
                <a:gd name="connsiteX21" fmla="*/ 351663 w 352498"/>
                <a:gd name="connsiteY21" fmla="*/ 26575 h 1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2498" h="165544">
                  <a:moveTo>
                    <a:pt x="351663" y="26575"/>
                  </a:moveTo>
                  <a:cubicBezTo>
                    <a:pt x="349282" y="11049"/>
                    <a:pt x="331184" y="0"/>
                    <a:pt x="304038" y="0"/>
                  </a:cubicBezTo>
                  <a:cubicBezTo>
                    <a:pt x="278511" y="0"/>
                    <a:pt x="252127" y="9811"/>
                    <a:pt x="235553" y="23908"/>
                  </a:cubicBezTo>
                  <a:cubicBezTo>
                    <a:pt x="231553" y="9715"/>
                    <a:pt x="214027" y="0"/>
                    <a:pt x="188500" y="0"/>
                  </a:cubicBezTo>
                  <a:cubicBezTo>
                    <a:pt x="168307" y="0"/>
                    <a:pt x="147542" y="6096"/>
                    <a:pt x="131540" y="15716"/>
                  </a:cubicBezTo>
                  <a:lnTo>
                    <a:pt x="136684" y="4286"/>
                  </a:lnTo>
                  <a:lnTo>
                    <a:pt x="72485" y="4286"/>
                  </a:lnTo>
                  <a:lnTo>
                    <a:pt x="0" y="165544"/>
                  </a:lnTo>
                  <a:lnTo>
                    <a:pt x="67627" y="165544"/>
                  </a:lnTo>
                  <a:lnTo>
                    <a:pt x="109728" y="71914"/>
                  </a:lnTo>
                  <a:cubicBezTo>
                    <a:pt x="115538" y="59150"/>
                    <a:pt x="131826" y="48768"/>
                    <a:pt x="146304" y="48768"/>
                  </a:cubicBezTo>
                  <a:cubicBezTo>
                    <a:pt x="160877" y="48768"/>
                    <a:pt x="167926" y="59150"/>
                    <a:pt x="162115" y="71914"/>
                  </a:cubicBezTo>
                  <a:lnTo>
                    <a:pt x="120110" y="165544"/>
                  </a:lnTo>
                  <a:lnTo>
                    <a:pt x="179737" y="165544"/>
                  </a:lnTo>
                  <a:lnTo>
                    <a:pt x="221837" y="71914"/>
                  </a:lnTo>
                  <a:cubicBezTo>
                    <a:pt x="227552" y="59150"/>
                    <a:pt x="243935" y="48768"/>
                    <a:pt x="258413" y="48768"/>
                  </a:cubicBezTo>
                  <a:cubicBezTo>
                    <a:pt x="272891" y="48768"/>
                    <a:pt x="280035" y="59150"/>
                    <a:pt x="274320" y="71914"/>
                  </a:cubicBezTo>
                  <a:lnTo>
                    <a:pt x="232219" y="165544"/>
                  </a:lnTo>
                  <a:lnTo>
                    <a:pt x="299371" y="165544"/>
                  </a:lnTo>
                  <a:cubicBezTo>
                    <a:pt x="305181" y="152686"/>
                    <a:pt x="344233" y="65627"/>
                    <a:pt x="344233" y="65627"/>
                  </a:cubicBezTo>
                  <a:cubicBezTo>
                    <a:pt x="352139" y="48196"/>
                    <a:pt x="353758" y="35719"/>
                    <a:pt x="351663" y="26575"/>
                  </a:cubicBezTo>
                  <a:lnTo>
                    <a:pt x="351663" y="26575"/>
                  </a:lnTo>
                  <a:close/>
                </a:path>
              </a:pathLst>
            </a:custGeom>
            <a:solidFill>
              <a:srgbClr val="00B1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6156579" y="3257073"/>
              <a:ext cx="273272" cy="159353"/>
            </a:xfrm>
            <a:custGeom>
              <a:avLst/>
              <a:gdLst>
                <a:gd name="connsiteX0" fmla="*/ 191453 w 273272"/>
                <a:gd name="connsiteY0" fmla="*/ 0 h 159353"/>
                <a:gd name="connsiteX1" fmla="*/ 160401 w 273272"/>
                <a:gd name="connsiteY1" fmla="*/ 0 h 159353"/>
                <a:gd name="connsiteX2" fmla="*/ 154400 w 273272"/>
                <a:gd name="connsiteY2" fmla="*/ 13049 h 159353"/>
                <a:gd name="connsiteX3" fmla="*/ 131445 w 273272"/>
                <a:gd name="connsiteY3" fmla="*/ 13049 h 159353"/>
                <a:gd name="connsiteX4" fmla="*/ 143161 w 273272"/>
                <a:gd name="connsiteY4" fmla="*/ 857 h 159353"/>
                <a:gd name="connsiteX5" fmla="*/ 107728 w 273272"/>
                <a:gd name="connsiteY5" fmla="*/ 857 h 159353"/>
                <a:gd name="connsiteX6" fmla="*/ 90583 w 273272"/>
                <a:gd name="connsiteY6" fmla="*/ 17336 h 159353"/>
                <a:gd name="connsiteX7" fmla="*/ 83439 w 273272"/>
                <a:gd name="connsiteY7" fmla="*/ 23622 h 159353"/>
                <a:gd name="connsiteX8" fmla="*/ 78010 w 273272"/>
                <a:gd name="connsiteY8" fmla="*/ 26480 h 159353"/>
                <a:gd name="connsiteX9" fmla="*/ 69342 w 273272"/>
                <a:gd name="connsiteY9" fmla="*/ 27146 h 159353"/>
                <a:gd name="connsiteX10" fmla="*/ 62579 w 273272"/>
                <a:gd name="connsiteY10" fmla="*/ 27146 h 159353"/>
                <a:gd name="connsiteX11" fmla="*/ 52102 w 273272"/>
                <a:gd name="connsiteY11" fmla="*/ 50578 h 159353"/>
                <a:gd name="connsiteX12" fmla="*/ 70199 w 273272"/>
                <a:gd name="connsiteY12" fmla="*/ 50578 h 159353"/>
                <a:gd name="connsiteX13" fmla="*/ 82201 w 273272"/>
                <a:gd name="connsiteY13" fmla="*/ 49721 h 159353"/>
                <a:gd name="connsiteX14" fmla="*/ 93440 w 273272"/>
                <a:gd name="connsiteY14" fmla="*/ 46006 h 159353"/>
                <a:gd name="connsiteX15" fmla="*/ 107537 w 273272"/>
                <a:gd name="connsiteY15" fmla="*/ 37052 h 159353"/>
                <a:gd name="connsiteX16" fmla="*/ 143637 w 273272"/>
                <a:gd name="connsiteY16" fmla="*/ 37052 h 159353"/>
                <a:gd name="connsiteX17" fmla="*/ 130873 w 273272"/>
                <a:gd name="connsiteY17" fmla="*/ 65437 h 159353"/>
                <a:gd name="connsiteX18" fmla="*/ 45339 w 273272"/>
                <a:gd name="connsiteY18" fmla="*/ 65437 h 159353"/>
                <a:gd name="connsiteX19" fmla="*/ 34671 w 273272"/>
                <a:gd name="connsiteY19" fmla="*/ 88964 h 159353"/>
                <a:gd name="connsiteX20" fmla="*/ 88583 w 273272"/>
                <a:gd name="connsiteY20" fmla="*/ 88964 h 159353"/>
                <a:gd name="connsiteX21" fmla="*/ 53626 w 273272"/>
                <a:gd name="connsiteY21" fmla="*/ 130874 h 159353"/>
                <a:gd name="connsiteX22" fmla="*/ 49149 w 273272"/>
                <a:gd name="connsiteY22" fmla="*/ 134588 h 159353"/>
                <a:gd name="connsiteX23" fmla="*/ 39243 w 273272"/>
                <a:gd name="connsiteY23" fmla="*/ 135350 h 159353"/>
                <a:gd name="connsiteX24" fmla="*/ 11525 w 273272"/>
                <a:gd name="connsiteY24" fmla="*/ 135350 h 159353"/>
                <a:gd name="connsiteX25" fmla="*/ 0 w 273272"/>
                <a:gd name="connsiteY25" fmla="*/ 159353 h 159353"/>
                <a:gd name="connsiteX26" fmla="*/ 36004 w 273272"/>
                <a:gd name="connsiteY26" fmla="*/ 159353 h 159353"/>
                <a:gd name="connsiteX27" fmla="*/ 50483 w 273272"/>
                <a:gd name="connsiteY27" fmla="*/ 158877 h 159353"/>
                <a:gd name="connsiteX28" fmla="*/ 63341 w 273272"/>
                <a:gd name="connsiteY28" fmla="*/ 155543 h 159353"/>
                <a:gd name="connsiteX29" fmla="*/ 74200 w 273272"/>
                <a:gd name="connsiteY29" fmla="*/ 148209 h 159353"/>
                <a:gd name="connsiteX30" fmla="*/ 83915 w 273272"/>
                <a:gd name="connsiteY30" fmla="*/ 137636 h 159353"/>
                <a:gd name="connsiteX31" fmla="*/ 124587 w 273272"/>
                <a:gd name="connsiteY31" fmla="*/ 88964 h 159353"/>
                <a:gd name="connsiteX32" fmla="*/ 154114 w 273272"/>
                <a:gd name="connsiteY32" fmla="*/ 88964 h 159353"/>
                <a:gd name="connsiteX33" fmla="*/ 133921 w 273272"/>
                <a:gd name="connsiteY33" fmla="*/ 134207 h 159353"/>
                <a:gd name="connsiteX34" fmla="*/ 131350 w 273272"/>
                <a:gd name="connsiteY34" fmla="*/ 144018 h 159353"/>
                <a:gd name="connsiteX35" fmla="*/ 134588 w 273272"/>
                <a:gd name="connsiteY35" fmla="*/ 153067 h 159353"/>
                <a:gd name="connsiteX36" fmla="*/ 143637 w 273272"/>
                <a:gd name="connsiteY36" fmla="*/ 158306 h 159353"/>
                <a:gd name="connsiteX37" fmla="*/ 157448 w 273272"/>
                <a:gd name="connsiteY37" fmla="*/ 159163 h 159353"/>
                <a:gd name="connsiteX38" fmla="*/ 203740 w 273272"/>
                <a:gd name="connsiteY38" fmla="*/ 159163 h 159353"/>
                <a:gd name="connsiteX39" fmla="*/ 214503 w 273272"/>
                <a:gd name="connsiteY39" fmla="*/ 135446 h 159353"/>
                <a:gd name="connsiteX40" fmla="*/ 178784 w 273272"/>
                <a:gd name="connsiteY40" fmla="*/ 135446 h 159353"/>
                <a:gd name="connsiteX41" fmla="*/ 176784 w 273272"/>
                <a:gd name="connsiteY41" fmla="*/ 135541 h 159353"/>
                <a:gd name="connsiteX42" fmla="*/ 170212 w 273272"/>
                <a:gd name="connsiteY42" fmla="*/ 134398 h 159353"/>
                <a:gd name="connsiteX43" fmla="*/ 169640 w 273272"/>
                <a:gd name="connsiteY43" fmla="*/ 132398 h 159353"/>
                <a:gd name="connsiteX44" fmla="*/ 170212 w 273272"/>
                <a:gd name="connsiteY44" fmla="*/ 129635 h 159353"/>
                <a:gd name="connsiteX45" fmla="*/ 188214 w 273272"/>
                <a:gd name="connsiteY45" fmla="*/ 89059 h 159353"/>
                <a:gd name="connsiteX46" fmla="*/ 239268 w 273272"/>
                <a:gd name="connsiteY46" fmla="*/ 89059 h 159353"/>
                <a:gd name="connsiteX47" fmla="*/ 249841 w 273272"/>
                <a:gd name="connsiteY47" fmla="*/ 65532 h 159353"/>
                <a:gd name="connsiteX48" fmla="*/ 164687 w 273272"/>
                <a:gd name="connsiteY48" fmla="*/ 65532 h 159353"/>
                <a:gd name="connsiteX49" fmla="*/ 177641 w 273272"/>
                <a:gd name="connsiteY49" fmla="*/ 37148 h 159353"/>
                <a:gd name="connsiteX50" fmla="*/ 262509 w 273272"/>
                <a:gd name="connsiteY50" fmla="*/ 37148 h 159353"/>
                <a:gd name="connsiteX51" fmla="*/ 273272 w 273272"/>
                <a:gd name="connsiteY51" fmla="*/ 13240 h 159353"/>
                <a:gd name="connsiteX52" fmla="*/ 188500 w 273272"/>
                <a:gd name="connsiteY52" fmla="*/ 13240 h 159353"/>
                <a:gd name="connsiteX53" fmla="*/ 194310 w 273272"/>
                <a:gd name="connsiteY53" fmla="*/ 190 h 159353"/>
                <a:gd name="connsiteX54" fmla="*/ 191453 w 273272"/>
                <a:gd name="connsiteY54" fmla="*/ 190 h 159353"/>
                <a:gd name="connsiteX55" fmla="*/ 191453 w 273272"/>
                <a:gd name="connsiteY55" fmla="*/ 0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3272" h="159353">
                  <a:moveTo>
                    <a:pt x="191453" y="0"/>
                  </a:moveTo>
                  <a:lnTo>
                    <a:pt x="160401" y="0"/>
                  </a:lnTo>
                  <a:cubicBezTo>
                    <a:pt x="160401" y="0"/>
                    <a:pt x="155162" y="11430"/>
                    <a:pt x="154400" y="13049"/>
                  </a:cubicBezTo>
                  <a:cubicBezTo>
                    <a:pt x="152686" y="13049"/>
                    <a:pt x="137065" y="13049"/>
                    <a:pt x="131445" y="13049"/>
                  </a:cubicBezTo>
                  <a:cubicBezTo>
                    <a:pt x="134684" y="9716"/>
                    <a:pt x="143161" y="857"/>
                    <a:pt x="143161" y="857"/>
                  </a:cubicBezTo>
                  <a:lnTo>
                    <a:pt x="107728" y="857"/>
                  </a:lnTo>
                  <a:lnTo>
                    <a:pt x="90583" y="17336"/>
                  </a:lnTo>
                  <a:lnTo>
                    <a:pt x="83439" y="23622"/>
                  </a:lnTo>
                  <a:cubicBezTo>
                    <a:pt x="81534" y="25051"/>
                    <a:pt x="79724" y="26003"/>
                    <a:pt x="78010" y="26480"/>
                  </a:cubicBezTo>
                  <a:cubicBezTo>
                    <a:pt x="76200" y="26861"/>
                    <a:pt x="73247" y="27146"/>
                    <a:pt x="69342" y="27146"/>
                  </a:cubicBezTo>
                  <a:lnTo>
                    <a:pt x="62579" y="27146"/>
                  </a:lnTo>
                  <a:lnTo>
                    <a:pt x="52102" y="50578"/>
                  </a:lnTo>
                  <a:lnTo>
                    <a:pt x="70199" y="50578"/>
                  </a:lnTo>
                  <a:cubicBezTo>
                    <a:pt x="74676" y="50578"/>
                    <a:pt x="78677" y="50292"/>
                    <a:pt x="82201" y="49721"/>
                  </a:cubicBezTo>
                  <a:cubicBezTo>
                    <a:pt x="86011" y="49149"/>
                    <a:pt x="89725" y="47911"/>
                    <a:pt x="93440" y="46006"/>
                  </a:cubicBezTo>
                  <a:cubicBezTo>
                    <a:pt x="97060" y="44196"/>
                    <a:pt x="101727" y="41243"/>
                    <a:pt x="107537" y="37052"/>
                  </a:cubicBezTo>
                  <a:cubicBezTo>
                    <a:pt x="108490" y="37052"/>
                    <a:pt x="138970" y="37052"/>
                    <a:pt x="143637" y="37052"/>
                  </a:cubicBezTo>
                  <a:cubicBezTo>
                    <a:pt x="141637" y="41053"/>
                    <a:pt x="131636" y="63722"/>
                    <a:pt x="130873" y="65437"/>
                  </a:cubicBezTo>
                  <a:cubicBezTo>
                    <a:pt x="128778" y="65437"/>
                    <a:pt x="45339" y="65437"/>
                    <a:pt x="45339" y="65437"/>
                  </a:cubicBezTo>
                  <a:lnTo>
                    <a:pt x="34671" y="88964"/>
                  </a:lnTo>
                  <a:cubicBezTo>
                    <a:pt x="34671" y="88964"/>
                    <a:pt x="82106" y="88964"/>
                    <a:pt x="88583" y="88964"/>
                  </a:cubicBezTo>
                  <a:cubicBezTo>
                    <a:pt x="84392" y="94012"/>
                    <a:pt x="53626" y="130874"/>
                    <a:pt x="53626" y="130874"/>
                  </a:cubicBezTo>
                  <a:cubicBezTo>
                    <a:pt x="52006" y="132683"/>
                    <a:pt x="50578" y="133922"/>
                    <a:pt x="49149" y="134588"/>
                  </a:cubicBezTo>
                  <a:cubicBezTo>
                    <a:pt x="48387" y="134874"/>
                    <a:pt x="46006" y="135350"/>
                    <a:pt x="39243" y="135350"/>
                  </a:cubicBezTo>
                  <a:lnTo>
                    <a:pt x="11525" y="135350"/>
                  </a:lnTo>
                  <a:lnTo>
                    <a:pt x="0" y="159353"/>
                  </a:lnTo>
                  <a:lnTo>
                    <a:pt x="36004" y="159353"/>
                  </a:lnTo>
                  <a:lnTo>
                    <a:pt x="50483" y="158877"/>
                  </a:lnTo>
                  <a:cubicBezTo>
                    <a:pt x="54864" y="158591"/>
                    <a:pt x="59150" y="157353"/>
                    <a:pt x="63341" y="155543"/>
                  </a:cubicBezTo>
                  <a:cubicBezTo>
                    <a:pt x="67437" y="153734"/>
                    <a:pt x="71152" y="151257"/>
                    <a:pt x="74200" y="148209"/>
                  </a:cubicBezTo>
                  <a:lnTo>
                    <a:pt x="83915" y="137636"/>
                  </a:lnTo>
                  <a:cubicBezTo>
                    <a:pt x="83915" y="137636"/>
                    <a:pt x="120015" y="94583"/>
                    <a:pt x="124587" y="88964"/>
                  </a:cubicBezTo>
                  <a:cubicBezTo>
                    <a:pt x="126016" y="88964"/>
                    <a:pt x="149352" y="88964"/>
                    <a:pt x="154114" y="88964"/>
                  </a:cubicBezTo>
                  <a:cubicBezTo>
                    <a:pt x="151638" y="93536"/>
                    <a:pt x="133921" y="134207"/>
                    <a:pt x="133921" y="134207"/>
                  </a:cubicBezTo>
                  <a:cubicBezTo>
                    <a:pt x="133731" y="134493"/>
                    <a:pt x="131350" y="138875"/>
                    <a:pt x="131350" y="144018"/>
                  </a:cubicBezTo>
                  <a:cubicBezTo>
                    <a:pt x="131350" y="146971"/>
                    <a:pt x="132112" y="150209"/>
                    <a:pt x="134588" y="153067"/>
                  </a:cubicBezTo>
                  <a:cubicBezTo>
                    <a:pt x="136112" y="155829"/>
                    <a:pt x="139160" y="157544"/>
                    <a:pt x="143637" y="158306"/>
                  </a:cubicBezTo>
                  <a:cubicBezTo>
                    <a:pt x="147733" y="158972"/>
                    <a:pt x="152305" y="159163"/>
                    <a:pt x="157448" y="159163"/>
                  </a:cubicBezTo>
                  <a:lnTo>
                    <a:pt x="203740" y="159163"/>
                  </a:lnTo>
                  <a:lnTo>
                    <a:pt x="214503" y="135446"/>
                  </a:lnTo>
                  <a:lnTo>
                    <a:pt x="178784" y="135446"/>
                  </a:lnTo>
                  <a:lnTo>
                    <a:pt x="176784" y="135541"/>
                  </a:lnTo>
                  <a:cubicBezTo>
                    <a:pt x="174308" y="135636"/>
                    <a:pt x="171355" y="135731"/>
                    <a:pt x="170212" y="134398"/>
                  </a:cubicBezTo>
                  <a:cubicBezTo>
                    <a:pt x="169831" y="133922"/>
                    <a:pt x="169640" y="133160"/>
                    <a:pt x="169640" y="132398"/>
                  </a:cubicBezTo>
                  <a:cubicBezTo>
                    <a:pt x="169640" y="131540"/>
                    <a:pt x="169926" y="130492"/>
                    <a:pt x="170212" y="129635"/>
                  </a:cubicBezTo>
                  <a:cubicBezTo>
                    <a:pt x="170497" y="129159"/>
                    <a:pt x="187357" y="90678"/>
                    <a:pt x="188214" y="89059"/>
                  </a:cubicBezTo>
                  <a:cubicBezTo>
                    <a:pt x="190214" y="89059"/>
                    <a:pt x="239268" y="89059"/>
                    <a:pt x="239268" y="89059"/>
                  </a:cubicBezTo>
                  <a:lnTo>
                    <a:pt x="249841" y="65532"/>
                  </a:lnTo>
                  <a:cubicBezTo>
                    <a:pt x="249841" y="65532"/>
                    <a:pt x="169831" y="65532"/>
                    <a:pt x="164687" y="65532"/>
                  </a:cubicBezTo>
                  <a:cubicBezTo>
                    <a:pt x="166688" y="61532"/>
                    <a:pt x="176784" y="38862"/>
                    <a:pt x="177641" y="37148"/>
                  </a:cubicBezTo>
                  <a:cubicBezTo>
                    <a:pt x="179737" y="37148"/>
                    <a:pt x="262509" y="37148"/>
                    <a:pt x="262509" y="37148"/>
                  </a:cubicBezTo>
                  <a:lnTo>
                    <a:pt x="273272" y="13240"/>
                  </a:lnTo>
                  <a:cubicBezTo>
                    <a:pt x="273272" y="13240"/>
                    <a:pt x="193548" y="13240"/>
                    <a:pt x="188500" y="13240"/>
                  </a:cubicBezTo>
                  <a:cubicBezTo>
                    <a:pt x="190024" y="10001"/>
                    <a:pt x="194310" y="190"/>
                    <a:pt x="194310" y="190"/>
                  </a:cubicBezTo>
                  <a:lnTo>
                    <a:pt x="191453" y="190"/>
                  </a:lnTo>
                  <a:lnTo>
                    <a:pt x="191453" y="0"/>
                  </a:lnTo>
                  <a:close/>
                </a:path>
              </a:pathLst>
            </a:custGeom>
            <a:solidFill>
              <a:srgbClr val="5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6382512" y="3331749"/>
              <a:ext cx="246411" cy="88106"/>
            </a:xfrm>
            <a:custGeom>
              <a:avLst/>
              <a:gdLst>
                <a:gd name="connsiteX0" fmla="*/ 196691 w 246411"/>
                <a:gd name="connsiteY0" fmla="*/ 40862 h 88106"/>
                <a:gd name="connsiteX1" fmla="*/ 192500 w 246411"/>
                <a:gd name="connsiteY1" fmla="*/ 45148 h 88106"/>
                <a:gd name="connsiteX2" fmla="*/ 184118 w 246411"/>
                <a:gd name="connsiteY2" fmla="*/ 46577 h 88106"/>
                <a:gd name="connsiteX3" fmla="*/ 141637 w 246411"/>
                <a:gd name="connsiteY3" fmla="*/ 46577 h 88106"/>
                <a:gd name="connsiteX4" fmla="*/ 153162 w 246411"/>
                <a:gd name="connsiteY4" fmla="*/ 21146 h 88106"/>
                <a:gd name="connsiteX5" fmla="*/ 205835 w 246411"/>
                <a:gd name="connsiteY5" fmla="*/ 21146 h 88106"/>
                <a:gd name="connsiteX6" fmla="*/ 196691 w 246411"/>
                <a:gd name="connsiteY6" fmla="*/ 40862 h 88106"/>
                <a:gd name="connsiteX7" fmla="*/ 196691 w 246411"/>
                <a:gd name="connsiteY7" fmla="*/ 40862 h 88106"/>
                <a:gd name="connsiteX8" fmla="*/ 108299 w 246411"/>
                <a:gd name="connsiteY8" fmla="*/ 46577 h 88106"/>
                <a:gd name="connsiteX9" fmla="*/ 59817 w 246411"/>
                <a:gd name="connsiteY9" fmla="*/ 46577 h 88106"/>
                <a:gd name="connsiteX10" fmla="*/ 71247 w 246411"/>
                <a:gd name="connsiteY10" fmla="*/ 21146 h 88106"/>
                <a:gd name="connsiteX11" fmla="*/ 119920 w 246411"/>
                <a:gd name="connsiteY11" fmla="*/ 21146 h 88106"/>
                <a:gd name="connsiteX12" fmla="*/ 108299 w 246411"/>
                <a:gd name="connsiteY12" fmla="*/ 46577 h 88106"/>
                <a:gd name="connsiteX13" fmla="*/ 108299 w 246411"/>
                <a:gd name="connsiteY13" fmla="*/ 46577 h 88106"/>
                <a:gd name="connsiteX14" fmla="*/ 243745 w 246411"/>
                <a:gd name="connsiteY14" fmla="*/ 0 h 88106"/>
                <a:gd name="connsiteX15" fmla="*/ 47816 w 246411"/>
                <a:gd name="connsiteY15" fmla="*/ 0 h 88106"/>
                <a:gd name="connsiteX16" fmla="*/ 20098 w 246411"/>
                <a:gd name="connsiteY16" fmla="*/ 61532 h 88106"/>
                <a:gd name="connsiteX17" fmla="*/ 16669 w 246411"/>
                <a:gd name="connsiteY17" fmla="*/ 67056 h 88106"/>
                <a:gd name="connsiteX18" fmla="*/ 14573 w 246411"/>
                <a:gd name="connsiteY18" fmla="*/ 67818 h 88106"/>
                <a:gd name="connsiteX19" fmla="*/ 9334 w 246411"/>
                <a:gd name="connsiteY19" fmla="*/ 67818 h 88106"/>
                <a:gd name="connsiteX20" fmla="*/ 0 w 246411"/>
                <a:gd name="connsiteY20" fmla="*/ 88106 h 88106"/>
                <a:gd name="connsiteX21" fmla="*/ 17145 w 246411"/>
                <a:gd name="connsiteY21" fmla="*/ 88106 h 88106"/>
                <a:gd name="connsiteX22" fmla="*/ 36290 w 246411"/>
                <a:gd name="connsiteY22" fmla="*/ 84963 h 88106"/>
                <a:gd name="connsiteX23" fmla="*/ 44387 w 246411"/>
                <a:gd name="connsiteY23" fmla="*/ 78676 h 88106"/>
                <a:gd name="connsiteX24" fmla="*/ 48863 w 246411"/>
                <a:gd name="connsiteY24" fmla="*/ 71152 h 88106"/>
                <a:gd name="connsiteX25" fmla="*/ 50863 w 246411"/>
                <a:gd name="connsiteY25" fmla="*/ 67056 h 88106"/>
                <a:gd name="connsiteX26" fmla="*/ 182975 w 246411"/>
                <a:gd name="connsiteY26" fmla="*/ 67056 h 88106"/>
                <a:gd name="connsiteX27" fmla="*/ 200787 w 246411"/>
                <a:gd name="connsiteY27" fmla="*/ 65627 h 88106"/>
                <a:gd name="connsiteX28" fmla="*/ 214503 w 246411"/>
                <a:gd name="connsiteY28" fmla="*/ 60198 h 88106"/>
                <a:gd name="connsiteX29" fmla="*/ 225266 w 246411"/>
                <a:gd name="connsiteY29" fmla="*/ 46291 h 88106"/>
                <a:gd name="connsiteX30" fmla="*/ 246412 w 246411"/>
                <a:gd name="connsiteY30" fmla="*/ 95 h 88106"/>
                <a:gd name="connsiteX31" fmla="*/ 243745 w 246411"/>
                <a:gd name="connsiteY31" fmla="*/ 95 h 88106"/>
                <a:gd name="connsiteX32" fmla="*/ 243745 w 246411"/>
                <a:gd name="connsiteY32" fmla="*/ 0 h 8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6411" h="88106">
                  <a:moveTo>
                    <a:pt x="196691" y="40862"/>
                  </a:moveTo>
                  <a:cubicBezTo>
                    <a:pt x="195643" y="42863"/>
                    <a:pt x="194310" y="44291"/>
                    <a:pt x="192500" y="45148"/>
                  </a:cubicBezTo>
                  <a:cubicBezTo>
                    <a:pt x="190691" y="46101"/>
                    <a:pt x="187833" y="46577"/>
                    <a:pt x="184118" y="46577"/>
                  </a:cubicBezTo>
                  <a:cubicBezTo>
                    <a:pt x="184118" y="46577"/>
                    <a:pt x="146590" y="46577"/>
                    <a:pt x="141637" y="46577"/>
                  </a:cubicBezTo>
                  <a:cubicBezTo>
                    <a:pt x="143732" y="42577"/>
                    <a:pt x="152400" y="22765"/>
                    <a:pt x="153162" y="21146"/>
                  </a:cubicBezTo>
                  <a:cubicBezTo>
                    <a:pt x="155067" y="21146"/>
                    <a:pt x="201073" y="21146"/>
                    <a:pt x="205835" y="21146"/>
                  </a:cubicBezTo>
                  <a:cubicBezTo>
                    <a:pt x="203930" y="25051"/>
                    <a:pt x="196691" y="40862"/>
                    <a:pt x="196691" y="40862"/>
                  </a:cubicBezTo>
                  <a:lnTo>
                    <a:pt x="196691" y="40862"/>
                  </a:lnTo>
                  <a:close/>
                  <a:moveTo>
                    <a:pt x="108299" y="46577"/>
                  </a:moveTo>
                  <a:cubicBezTo>
                    <a:pt x="106394" y="46577"/>
                    <a:pt x="64675" y="46577"/>
                    <a:pt x="59817" y="46577"/>
                  </a:cubicBezTo>
                  <a:cubicBezTo>
                    <a:pt x="61817" y="42577"/>
                    <a:pt x="70390" y="22765"/>
                    <a:pt x="71247" y="21146"/>
                  </a:cubicBezTo>
                  <a:cubicBezTo>
                    <a:pt x="73152" y="21146"/>
                    <a:pt x="115157" y="21146"/>
                    <a:pt x="119920" y="21146"/>
                  </a:cubicBezTo>
                  <a:cubicBezTo>
                    <a:pt x="118015" y="25146"/>
                    <a:pt x="109156" y="44958"/>
                    <a:pt x="108299" y="46577"/>
                  </a:cubicBezTo>
                  <a:lnTo>
                    <a:pt x="108299" y="46577"/>
                  </a:lnTo>
                  <a:close/>
                  <a:moveTo>
                    <a:pt x="243745" y="0"/>
                  </a:moveTo>
                  <a:lnTo>
                    <a:pt x="47816" y="0"/>
                  </a:lnTo>
                  <a:lnTo>
                    <a:pt x="20098" y="61532"/>
                  </a:lnTo>
                  <a:cubicBezTo>
                    <a:pt x="17812" y="66103"/>
                    <a:pt x="16859" y="66961"/>
                    <a:pt x="16669" y="67056"/>
                  </a:cubicBezTo>
                  <a:cubicBezTo>
                    <a:pt x="16002" y="67532"/>
                    <a:pt x="15240" y="67818"/>
                    <a:pt x="14573" y="67818"/>
                  </a:cubicBezTo>
                  <a:lnTo>
                    <a:pt x="9334" y="67818"/>
                  </a:lnTo>
                  <a:lnTo>
                    <a:pt x="0" y="88106"/>
                  </a:lnTo>
                  <a:lnTo>
                    <a:pt x="17145" y="88106"/>
                  </a:lnTo>
                  <a:cubicBezTo>
                    <a:pt x="25432" y="88106"/>
                    <a:pt x="32385" y="86963"/>
                    <a:pt x="36290" y="84963"/>
                  </a:cubicBezTo>
                  <a:cubicBezTo>
                    <a:pt x="40291" y="82772"/>
                    <a:pt x="42863" y="80677"/>
                    <a:pt x="44387" y="78676"/>
                  </a:cubicBezTo>
                  <a:cubicBezTo>
                    <a:pt x="45910" y="76676"/>
                    <a:pt x="47434" y="74200"/>
                    <a:pt x="48863" y="71152"/>
                  </a:cubicBezTo>
                  <a:cubicBezTo>
                    <a:pt x="48863" y="71152"/>
                    <a:pt x="50292" y="68294"/>
                    <a:pt x="50863" y="67056"/>
                  </a:cubicBezTo>
                  <a:cubicBezTo>
                    <a:pt x="52959" y="67056"/>
                    <a:pt x="182975" y="67056"/>
                    <a:pt x="182975" y="67056"/>
                  </a:cubicBezTo>
                  <a:cubicBezTo>
                    <a:pt x="189738" y="67056"/>
                    <a:pt x="195834" y="66580"/>
                    <a:pt x="200787" y="65627"/>
                  </a:cubicBezTo>
                  <a:cubicBezTo>
                    <a:pt x="205930" y="64770"/>
                    <a:pt x="210502" y="62865"/>
                    <a:pt x="214503" y="60198"/>
                  </a:cubicBezTo>
                  <a:cubicBezTo>
                    <a:pt x="218504" y="57340"/>
                    <a:pt x="222123" y="52673"/>
                    <a:pt x="225266" y="46291"/>
                  </a:cubicBezTo>
                  <a:lnTo>
                    <a:pt x="246412" y="95"/>
                  </a:lnTo>
                  <a:lnTo>
                    <a:pt x="243745" y="95"/>
                  </a:lnTo>
                  <a:lnTo>
                    <a:pt x="243745" y="0"/>
                  </a:lnTo>
                  <a:close/>
                </a:path>
              </a:pathLst>
            </a:custGeom>
            <a:solidFill>
              <a:srgbClr val="5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6430137" y="3258883"/>
              <a:ext cx="233457" cy="60959"/>
            </a:xfrm>
            <a:custGeom>
              <a:avLst/>
              <a:gdLst>
                <a:gd name="connsiteX0" fmla="*/ 144971 w 233457"/>
                <a:gd name="connsiteY0" fmla="*/ 0 h 60959"/>
                <a:gd name="connsiteX1" fmla="*/ 111633 w 233457"/>
                <a:gd name="connsiteY1" fmla="*/ 0 h 60959"/>
                <a:gd name="connsiteX2" fmla="*/ 109538 w 233457"/>
                <a:gd name="connsiteY2" fmla="*/ 4572 h 60959"/>
                <a:gd name="connsiteX3" fmla="*/ 25241 w 233457"/>
                <a:gd name="connsiteY3" fmla="*/ 4572 h 60959"/>
                <a:gd name="connsiteX4" fmla="*/ 15526 w 233457"/>
                <a:gd name="connsiteY4" fmla="*/ 26194 h 60959"/>
                <a:gd name="connsiteX5" fmla="*/ 99822 w 233457"/>
                <a:gd name="connsiteY5" fmla="*/ 26194 h 60959"/>
                <a:gd name="connsiteX6" fmla="*/ 94107 w 233457"/>
                <a:gd name="connsiteY6" fmla="*/ 38957 h 60959"/>
                <a:gd name="connsiteX7" fmla="*/ 9716 w 233457"/>
                <a:gd name="connsiteY7" fmla="*/ 38957 h 60959"/>
                <a:gd name="connsiteX8" fmla="*/ 0 w 233457"/>
                <a:gd name="connsiteY8" fmla="*/ 60960 h 60959"/>
                <a:gd name="connsiteX9" fmla="*/ 207931 w 233457"/>
                <a:gd name="connsiteY9" fmla="*/ 60960 h 60959"/>
                <a:gd name="connsiteX10" fmla="*/ 217742 w 233457"/>
                <a:gd name="connsiteY10" fmla="*/ 38957 h 60959"/>
                <a:gd name="connsiteX11" fmla="*/ 130302 w 233457"/>
                <a:gd name="connsiteY11" fmla="*/ 38957 h 60959"/>
                <a:gd name="connsiteX12" fmla="*/ 135922 w 233457"/>
                <a:gd name="connsiteY12" fmla="*/ 26194 h 60959"/>
                <a:gd name="connsiteX13" fmla="*/ 223742 w 233457"/>
                <a:gd name="connsiteY13" fmla="*/ 26194 h 60959"/>
                <a:gd name="connsiteX14" fmla="*/ 233458 w 233457"/>
                <a:gd name="connsiteY14" fmla="*/ 4572 h 60959"/>
                <a:gd name="connsiteX15" fmla="*/ 145733 w 233457"/>
                <a:gd name="connsiteY15" fmla="*/ 4572 h 60959"/>
                <a:gd name="connsiteX16" fmla="*/ 147638 w 233457"/>
                <a:gd name="connsiteY16" fmla="*/ 0 h 60959"/>
                <a:gd name="connsiteX17" fmla="*/ 144971 w 233457"/>
                <a:gd name="connsiteY17" fmla="*/ 0 h 60959"/>
                <a:gd name="connsiteX18" fmla="*/ 144971 w 233457"/>
                <a:gd name="connsiteY18" fmla="*/ 0 h 6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457" h="60959">
                  <a:moveTo>
                    <a:pt x="144971" y="0"/>
                  </a:moveTo>
                  <a:lnTo>
                    <a:pt x="111633" y="0"/>
                  </a:lnTo>
                  <a:cubicBezTo>
                    <a:pt x="111633" y="0"/>
                    <a:pt x="110109" y="3429"/>
                    <a:pt x="109538" y="4572"/>
                  </a:cubicBezTo>
                  <a:cubicBezTo>
                    <a:pt x="107347" y="4572"/>
                    <a:pt x="25241" y="4572"/>
                    <a:pt x="25241" y="4572"/>
                  </a:cubicBezTo>
                  <a:lnTo>
                    <a:pt x="15526" y="26194"/>
                  </a:lnTo>
                  <a:cubicBezTo>
                    <a:pt x="15526" y="26194"/>
                    <a:pt x="94583" y="26194"/>
                    <a:pt x="99822" y="26194"/>
                  </a:cubicBezTo>
                  <a:cubicBezTo>
                    <a:pt x="98108" y="29527"/>
                    <a:pt x="94774" y="37624"/>
                    <a:pt x="94107" y="38957"/>
                  </a:cubicBezTo>
                  <a:cubicBezTo>
                    <a:pt x="92107" y="38957"/>
                    <a:pt x="9716" y="38957"/>
                    <a:pt x="9716" y="38957"/>
                  </a:cubicBezTo>
                  <a:lnTo>
                    <a:pt x="0" y="60960"/>
                  </a:lnTo>
                  <a:lnTo>
                    <a:pt x="207931" y="60960"/>
                  </a:lnTo>
                  <a:lnTo>
                    <a:pt x="217742" y="38957"/>
                  </a:lnTo>
                  <a:cubicBezTo>
                    <a:pt x="217742" y="38957"/>
                    <a:pt x="135446" y="38957"/>
                    <a:pt x="130302" y="38957"/>
                  </a:cubicBezTo>
                  <a:cubicBezTo>
                    <a:pt x="132017" y="35624"/>
                    <a:pt x="135160" y="27622"/>
                    <a:pt x="135922" y="26194"/>
                  </a:cubicBezTo>
                  <a:cubicBezTo>
                    <a:pt x="137922" y="26194"/>
                    <a:pt x="223742" y="26194"/>
                    <a:pt x="223742" y="26194"/>
                  </a:cubicBezTo>
                  <a:lnTo>
                    <a:pt x="233458" y="4572"/>
                  </a:lnTo>
                  <a:cubicBezTo>
                    <a:pt x="233458" y="4572"/>
                    <a:pt x="150781" y="4572"/>
                    <a:pt x="145733" y="4572"/>
                  </a:cubicBezTo>
                  <a:cubicBezTo>
                    <a:pt x="146209" y="3524"/>
                    <a:pt x="147638" y="0"/>
                    <a:pt x="147638" y="0"/>
                  </a:cubicBezTo>
                  <a:lnTo>
                    <a:pt x="144971" y="0"/>
                  </a:lnTo>
                  <a:lnTo>
                    <a:pt x="144971" y="0"/>
                  </a:lnTo>
                  <a:close/>
                </a:path>
              </a:pathLst>
            </a:custGeom>
            <a:solidFill>
              <a:srgbClr val="5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6625304" y="3300792"/>
              <a:ext cx="119157" cy="90297"/>
            </a:xfrm>
            <a:custGeom>
              <a:avLst/>
              <a:gdLst>
                <a:gd name="connsiteX0" fmla="*/ 101346 w 119157"/>
                <a:gd name="connsiteY0" fmla="*/ 0 h 90297"/>
                <a:gd name="connsiteX1" fmla="*/ 70866 w 119157"/>
                <a:gd name="connsiteY1" fmla="*/ 0 h 90297"/>
                <a:gd name="connsiteX2" fmla="*/ 26003 w 119157"/>
                <a:gd name="connsiteY2" fmla="*/ 34385 h 90297"/>
                <a:gd name="connsiteX3" fmla="*/ 15811 w 119157"/>
                <a:gd name="connsiteY3" fmla="*/ 56960 h 90297"/>
                <a:gd name="connsiteX4" fmla="*/ 32099 w 119157"/>
                <a:gd name="connsiteY4" fmla="*/ 56960 h 90297"/>
                <a:gd name="connsiteX5" fmla="*/ 8287 w 119157"/>
                <a:gd name="connsiteY5" fmla="*/ 72200 h 90297"/>
                <a:gd name="connsiteX6" fmla="*/ 0 w 119157"/>
                <a:gd name="connsiteY6" fmla="*/ 90297 h 90297"/>
                <a:gd name="connsiteX7" fmla="*/ 82677 w 119157"/>
                <a:gd name="connsiteY7" fmla="*/ 90297 h 90297"/>
                <a:gd name="connsiteX8" fmla="*/ 93154 w 119157"/>
                <a:gd name="connsiteY8" fmla="*/ 68580 h 90297"/>
                <a:gd name="connsiteX9" fmla="*/ 53721 w 119157"/>
                <a:gd name="connsiteY9" fmla="*/ 68580 h 90297"/>
                <a:gd name="connsiteX10" fmla="*/ 119158 w 119157"/>
                <a:gd name="connsiteY10" fmla="*/ 23527 h 90297"/>
                <a:gd name="connsiteX11" fmla="*/ 81248 w 119157"/>
                <a:gd name="connsiteY11" fmla="*/ 23527 h 90297"/>
                <a:gd name="connsiteX12" fmla="*/ 63722 w 119157"/>
                <a:gd name="connsiteY12" fmla="*/ 35338 h 90297"/>
                <a:gd name="connsiteX13" fmla="*/ 60769 w 119157"/>
                <a:gd name="connsiteY13" fmla="*/ 35338 h 90297"/>
                <a:gd name="connsiteX14" fmla="*/ 106394 w 119157"/>
                <a:gd name="connsiteY14" fmla="*/ 0 h 90297"/>
                <a:gd name="connsiteX15" fmla="*/ 101346 w 119157"/>
                <a:gd name="connsiteY15" fmla="*/ 0 h 90297"/>
                <a:gd name="connsiteX16" fmla="*/ 101346 w 119157"/>
                <a:gd name="connsiteY16" fmla="*/ 0 h 9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157" h="90297">
                  <a:moveTo>
                    <a:pt x="101346" y="0"/>
                  </a:moveTo>
                  <a:lnTo>
                    <a:pt x="70866" y="0"/>
                  </a:lnTo>
                  <a:lnTo>
                    <a:pt x="26003" y="34385"/>
                  </a:lnTo>
                  <a:lnTo>
                    <a:pt x="15811" y="56960"/>
                  </a:lnTo>
                  <a:cubicBezTo>
                    <a:pt x="15811" y="56960"/>
                    <a:pt x="26098" y="56960"/>
                    <a:pt x="32099" y="56960"/>
                  </a:cubicBezTo>
                  <a:cubicBezTo>
                    <a:pt x="25336" y="61246"/>
                    <a:pt x="8287" y="72200"/>
                    <a:pt x="8287" y="72200"/>
                  </a:cubicBezTo>
                  <a:lnTo>
                    <a:pt x="0" y="90297"/>
                  </a:lnTo>
                  <a:lnTo>
                    <a:pt x="82677" y="90297"/>
                  </a:lnTo>
                  <a:lnTo>
                    <a:pt x="93154" y="68580"/>
                  </a:lnTo>
                  <a:cubicBezTo>
                    <a:pt x="93154" y="68580"/>
                    <a:pt x="62008" y="68580"/>
                    <a:pt x="53721" y="68580"/>
                  </a:cubicBezTo>
                  <a:cubicBezTo>
                    <a:pt x="61531" y="63246"/>
                    <a:pt x="119158" y="23527"/>
                    <a:pt x="119158" y="23527"/>
                  </a:cubicBezTo>
                  <a:lnTo>
                    <a:pt x="81248" y="23527"/>
                  </a:lnTo>
                  <a:cubicBezTo>
                    <a:pt x="81248" y="23527"/>
                    <a:pt x="64484" y="34766"/>
                    <a:pt x="63722" y="35338"/>
                  </a:cubicBezTo>
                  <a:cubicBezTo>
                    <a:pt x="63246" y="35338"/>
                    <a:pt x="62103" y="35338"/>
                    <a:pt x="60769" y="35338"/>
                  </a:cubicBezTo>
                  <a:cubicBezTo>
                    <a:pt x="67342" y="30290"/>
                    <a:pt x="106394" y="0"/>
                    <a:pt x="106394" y="0"/>
                  </a:cubicBezTo>
                  <a:lnTo>
                    <a:pt x="101346" y="0"/>
                  </a:lnTo>
                  <a:lnTo>
                    <a:pt x="101346" y="0"/>
                  </a:lnTo>
                  <a:close/>
                </a:path>
              </a:pathLst>
            </a:custGeom>
            <a:solidFill>
              <a:srgbClr val="5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6617303" y="3396614"/>
              <a:ext cx="92297" cy="21621"/>
            </a:xfrm>
            <a:custGeom>
              <a:avLst/>
              <a:gdLst>
                <a:gd name="connsiteX0" fmla="*/ 89535 w 92297"/>
                <a:gd name="connsiteY0" fmla="*/ 0 h 21621"/>
                <a:gd name="connsiteX1" fmla="*/ 9716 w 92297"/>
                <a:gd name="connsiteY1" fmla="*/ 0 h 21621"/>
                <a:gd name="connsiteX2" fmla="*/ 0 w 92297"/>
                <a:gd name="connsiteY2" fmla="*/ 21622 h 21621"/>
                <a:gd name="connsiteX3" fmla="*/ 82772 w 92297"/>
                <a:gd name="connsiteY3" fmla="*/ 21622 h 21621"/>
                <a:gd name="connsiteX4" fmla="*/ 92297 w 92297"/>
                <a:gd name="connsiteY4" fmla="*/ 0 h 21621"/>
                <a:gd name="connsiteX5" fmla="*/ 89535 w 92297"/>
                <a:gd name="connsiteY5" fmla="*/ 0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297" h="21621">
                  <a:moveTo>
                    <a:pt x="89535" y="0"/>
                  </a:moveTo>
                  <a:lnTo>
                    <a:pt x="9716" y="0"/>
                  </a:lnTo>
                  <a:lnTo>
                    <a:pt x="0" y="21622"/>
                  </a:lnTo>
                  <a:lnTo>
                    <a:pt x="82772" y="21622"/>
                  </a:lnTo>
                  <a:lnTo>
                    <a:pt x="92297" y="0"/>
                  </a:lnTo>
                  <a:lnTo>
                    <a:pt x="89535" y="0"/>
                  </a:lnTo>
                  <a:close/>
                </a:path>
              </a:pathLst>
            </a:custGeom>
            <a:solidFill>
              <a:srgbClr val="5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90" name="任意多边形: 形状 3589"/>
            <p:cNvSpPr/>
            <p:nvPr/>
          </p:nvSpPr>
          <p:spPr>
            <a:xfrm>
              <a:off x="6735413" y="3298316"/>
              <a:ext cx="135540" cy="122396"/>
            </a:xfrm>
            <a:custGeom>
              <a:avLst/>
              <a:gdLst>
                <a:gd name="connsiteX0" fmla="*/ 74676 w 135540"/>
                <a:gd name="connsiteY0" fmla="*/ 0 h 122396"/>
                <a:gd name="connsiteX1" fmla="*/ 43625 w 135540"/>
                <a:gd name="connsiteY1" fmla="*/ 0 h 122396"/>
                <a:gd name="connsiteX2" fmla="*/ 32385 w 135540"/>
                <a:gd name="connsiteY2" fmla="*/ 12859 h 122396"/>
                <a:gd name="connsiteX3" fmla="*/ 26289 w 135540"/>
                <a:gd name="connsiteY3" fmla="*/ 18098 h 122396"/>
                <a:gd name="connsiteX4" fmla="*/ 20479 w 135540"/>
                <a:gd name="connsiteY4" fmla="*/ 19050 h 122396"/>
                <a:gd name="connsiteX5" fmla="*/ 13811 w 135540"/>
                <a:gd name="connsiteY5" fmla="*/ 19050 h 122396"/>
                <a:gd name="connsiteX6" fmla="*/ 4286 w 135540"/>
                <a:gd name="connsiteY6" fmla="*/ 40291 h 122396"/>
                <a:gd name="connsiteX7" fmla="*/ 28384 w 135540"/>
                <a:gd name="connsiteY7" fmla="*/ 40291 h 122396"/>
                <a:gd name="connsiteX8" fmla="*/ 41434 w 135540"/>
                <a:gd name="connsiteY8" fmla="*/ 38291 h 122396"/>
                <a:gd name="connsiteX9" fmla="*/ 51149 w 135540"/>
                <a:gd name="connsiteY9" fmla="*/ 31432 h 122396"/>
                <a:gd name="connsiteX10" fmla="*/ 93726 w 135540"/>
                <a:gd name="connsiteY10" fmla="*/ 31432 h 122396"/>
                <a:gd name="connsiteX11" fmla="*/ 65437 w 135540"/>
                <a:gd name="connsiteY11" fmla="*/ 94488 h 122396"/>
                <a:gd name="connsiteX12" fmla="*/ 61436 w 135540"/>
                <a:gd name="connsiteY12" fmla="*/ 99631 h 122396"/>
                <a:gd name="connsiteX13" fmla="*/ 54769 w 135540"/>
                <a:gd name="connsiteY13" fmla="*/ 100870 h 122396"/>
                <a:gd name="connsiteX14" fmla="*/ 9620 w 135540"/>
                <a:gd name="connsiteY14" fmla="*/ 100870 h 122396"/>
                <a:gd name="connsiteX15" fmla="*/ 0 w 135540"/>
                <a:gd name="connsiteY15" fmla="*/ 122396 h 122396"/>
                <a:gd name="connsiteX16" fmla="*/ 60579 w 135540"/>
                <a:gd name="connsiteY16" fmla="*/ 122396 h 122396"/>
                <a:gd name="connsiteX17" fmla="*/ 79057 w 135540"/>
                <a:gd name="connsiteY17" fmla="*/ 118872 h 122396"/>
                <a:gd name="connsiteX18" fmla="*/ 88011 w 135540"/>
                <a:gd name="connsiteY18" fmla="*/ 111442 h 122396"/>
                <a:gd name="connsiteX19" fmla="*/ 93440 w 135540"/>
                <a:gd name="connsiteY19" fmla="*/ 103061 h 122396"/>
                <a:gd name="connsiteX20" fmla="*/ 135541 w 135540"/>
                <a:gd name="connsiteY20" fmla="*/ 9811 h 122396"/>
                <a:gd name="connsiteX21" fmla="*/ 69818 w 135540"/>
                <a:gd name="connsiteY21" fmla="*/ 9811 h 122396"/>
                <a:gd name="connsiteX22" fmla="*/ 78105 w 135540"/>
                <a:gd name="connsiteY22" fmla="*/ 0 h 122396"/>
                <a:gd name="connsiteX23" fmla="*/ 74676 w 135540"/>
                <a:gd name="connsiteY23" fmla="*/ 0 h 122396"/>
                <a:gd name="connsiteX24" fmla="*/ 74676 w 135540"/>
                <a:gd name="connsiteY24" fmla="*/ 0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5540" h="122396">
                  <a:moveTo>
                    <a:pt x="74676" y="0"/>
                  </a:moveTo>
                  <a:lnTo>
                    <a:pt x="43625" y="0"/>
                  </a:lnTo>
                  <a:lnTo>
                    <a:pt x="32385" y="12859"/>
                  </a:lnTo>
                  <a:cubicBezTo>
                    <a:pt x="29146" y="16383"/>
                    <a:pt x="27337" y="17717"/>
                    <a:pt x="26289" y="18098"/>
                  </a:cubicBezTo>
                  <a:cubicBezTo>
                    <a:pt x="24860" y="18764"/>
                    <a:pt x="22860" y="19050"/>
                    <a:pt x="20479" y="19050"/>
                  </a:cubicBezTo>
                  <a:lnTo>
                    <a:pt x="13811" y="19050"/>
                  </a:lnTo>
                  <a:lnTo>
                    <a:pt x="4286" y="40291"/>
                  </a:lnTo>
                  <a:lnTo>
                    <a:pt x="28384" y="40291"/>
                  </a:lnTo>
                  <a:cubicBezTo>
                    <a:pt x="34385" y="40291"/>
                    <a:pt x="38576" y="39624"/>
                    <a:pt x="41434" y="38291"/>
                  </a:cubicBezTo>
                  <a:cubicBezTo>
                    <a:pt x="44101" y="36957"/>
                    <a:pt x="47244" y="34671"/>
                    <a:pt x="51149" y="31432"/>
                  </a:cubicBezTo>
                  <a:cubicBezTo>
                    <a:pt x="52197" y="31432"/>
                    <a:pt x="88963" y="31432"/>
                    <a:pt x="93726" y="31432"/>
                  </a:cubicBezTo>
                  <a:cubicBezTo>
                    <a:pt x="91535" y="35909"/>
                    <a:pt x="65437" y="94488"/>
                    <a:pt x="65437" y="94488"/>
                  </a:cubicBezTo>
                  <a:cubicBezTo>
                    <a:pt x="64103" y="97250"/>
                    <a:pt x="62865" y="98965"/>
                    <a:pt x="61436" y="99631"/>
                  </a:cubicBezTo>
                  <a:cubicBezTo>
                    <a:pt x="60103" y="100298"/>
                    <a:pt x="57817" y="100870"/>
                    <a:pt x="54769" y="100870"/>
                  </a:cubicBezTo>
                  <a:lnTo>
                    <a:pt x="9620" y="100870"/>
                  </a:lnTo>
                  <a:lnTo>
                    <a:pt x="0" y="122396"/>
                  </a:lnTo>
                  <a:lnTo>
                    <a:pt x="60579" y="122396"/>
                  </a:lnTo>
                  <a:cubicBezTo>
                    <a:pt x="69151" y="122396"/>
                    <a:pt x="75247" y="121253"/>
                    <a:pt x="79057" y="118872"/>
                  </a:cubicBezTo>
                  <a:cubicBezTo>
                    <a:pt x="82772" y="116586"/>
                    <a:pt x="85820" y="114110"/>
                    <a:pt x="88011" y="111442"/>
                  </a:cubicBezTo>
                  <a:cubicBezTo>
                    <a:pt x="90202" y="108871"/>
                    <a:pt x="92011" y="106013"/>
                    <a:pt x="93440" y="103061"/>
                  </a:cubicBezTo>
                  <a:lnTo>
                    <a:pt x="135541" y="9811"/>
                  </a:lnTo>
                  <a:cubicBezTo>
                    <a:pt x="135541" y="9811"/>
                    <a:pt x="76390" y="9811"/>
                    <a:pt x="69818" y="9811"/>
                  </a:cubicBezTo>
                  <a:cubicBezTo>
                    <a:pt x="72295" y="6858"/>
                    <a:pt x="78105" y="0"/>
                    <a:pt x="78105" y="0"/>
                  </a:cubicBezTo>
                  <a:lnTo>
                    <a:pt x="74676" y="0"/>
                  </a:lnTo>
                  <a:lnTo>
                    <a:pt x="74676" y="0"/>
                  </a:lnTo>
                  <a:close/>
                </a:path>
              </a:pathLst>
            </a:custGeom>
            <a:solidFill>
              <a:srgbClr val="5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91" name="任意多边形: 形状 3590"/>
            <p:cNvSpPr/>
            <p:nvPr/>
          </p:nvSpPr>
          <p:spPr>
            <a:xfrm>
              <a:off x="6737075" y="3342893"/>
              <a:ext cx="58249" cy="47624"/>
            </a:xfrm>
            <a:custGeom>
              <a:avLst/>
              <a:gdLst>
                <a:gd name="connsiteX0" fmla="*/ 35199 w 58249"/>
                <a:gd name="connsiteY0" fmla="*/ 0 h 47624"/>
                <a:gd name="connsiteX1" fmla="*/ 4910 w 58249"/>
                <a:gd name="connsiteY1" fmla="*/ 0 h 47624"/>
                <a:gd name="connsiteX2" fmla="*/ 338 w 58249"/>
                <a:gd name="connsiteY2" fmla="*/ 30099 h 47624"/>
                <a:gd name="connsiteX3" fmla="*/ 243 w 58249"/>
                <a:gd name="connsiteY3" fmla="*/ 37433 h 47624"/>
                <a:gd name="connsiteX4" fmla="*/ 3862 w 58249"/>
                <a:gd name="connsiteY4" fmla="*/ 44482 h 47624"/>
                <a:gd name="connsiteX5" fmla="*/ 18816 w 58249"/>
                <a:gd name="connsiteY5" fmla="*/ 47625 h 47624"/>
                <a:gd name="connsiteX6" fmla="*/ 48153 w 58249"/>
                <a:gd name="connsiteY6" fmla="*/ 47625 h 47624"/>
                <a:gd name="connsiteX7" fmla="*/ 58250 w 58249"/>
                <a:gd name="connsiteY7" fmla="*/ 25527 h 47624"/>
                <a:gd name="connsiteX8" fmla="*/ 39962 w 58249"/>
                <a:gd name="connsiteY8" fmla="*/ 25527 h 47624"/>
                <a:gd name="connsiteX9" fmla="*/ 33675 w 58249"/>
                <a:gd name="connsiteY9" fmla="*/ 24765 h 47624"/>
                <a:gd name="connsiteX10" fmla="*/ 33390 w 58249"/>
                <a:gd name="connsiteY10" fmla="*/ 21527 h 47624"/>
                <a:gd name="connsiteX11" fmla="*/ 37104 w 58249"/>
                <a:gd name="connsiteY11" fmla="*/ 0 h 47624"/>
                <a:gd name="connsiteX12" fmla="*/ 35199 w 58249"/>
                <a:gd name="connsiteY12" fmla="*/ 0 h 47624"/>
                <a:gd name="connsiteX13" fmla="*/ 35199 w 58249"/>
                <a:gd name="connsiteY13" fmla="*/ 0 h 4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249" h="47624">
                  <a:moveTo>
                    <a:pt x="35199" y="0"/>
                  </a:moveTo>
                  <a:lnTo>
                    <a:pt x="4910" y="0"/>
                  </a:lnTo>
                  <a:lnTo>
                    <a:pt x="338" y="30099"/>
                  </a:lnTo>
                  <a:cubicBezTo>
                    <a:pt x="-43" y="32671"/>
                    <a:pt x="-139" y="35052"/>
                    <a:pt x="243" y="37433"/>
                  </a:cubicBezTo>
                  <a:cubicBezTo>
                    <a:pt x="528" y="40005"/>
                    <a:pt x="1767" y="42386"/>
                    <a:pt x="3862" y="44482"/>
                  </a:cubicBezTo>
                  <a:cubicBezTo>
                    <a:pt x="6148" y="46577"/>
                    <a:pt x="10815" y="47625"/>
                    <a:pt x="18816" y="47625"/>
                  </a:cubicBezTo>
                  <a:lnTo>
                    <a:pt x="48153" y="47625"/>
                  </a:lnTo>
                  <a:lnTo>
                    <a:pt x="58250" y="25527"/>
                  </a:lnTo>
                  <a:lnTo>
                    <a:pt x="39962" y="25527"/>
                  </a:lnTo>
                  <a:cubicBezTo>
                    <a:pt x="34723" y="25527"/>
                    <a:pt x="33771" y="24860"/>
                    <a:pt x="33675" y="24765"/>
                  </a:cubicBezTo>
                  <a:cubicBezTo>
                    <a:pt x="33294" y="24479"/>
                    <a:pt x="33104" y="23527"/>
                    <a:pt x="33390" y="21527"/>
                  </a:cubicBezTo>
                  <a:lnTo>
                    <a:pt x="37104" y="0"/>
                  </a:lnTo>
                  <a:lnTo>
                    <a:pt x="35199" y="0"/>
                  </a:lnTo>
                  <a:lnTo>
                    <a:pt x="35199" y="0"/>
                  </a:lnTo>
                  <a:close/>
                </a:path>
              </a:pathLst>
            </a:custGeom>
            <a:solidFill>
              <a:srgbClr val="5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92" name="任意多边形: 形状 3591"/>
            <p:cNvSpPr/>
            <p:nvPr/>
          </p:nvSpPr>
          <p:spPr>
            <a:xfrm>
              <a:off x="6672738" y="3259740"/>
              <a:ext cx="214788" cy="36576"/>
            </a:xfrm>
            <a:custGeom>
              <a:avLst/>
              <a:gdLst>
                <a:gd name="connsiteX0" fmla="*/ 187928 w 214788"/>
                <a:gd name="connsiteY0" fmla="*/ 0 h 36576"/>
                <a:gd name="connsiteX1" fmla="*/ 158020 w 214788"/>
                <a:gd name="connsiteY1" fmla="*/ 0 h 36576"/>
                <a:gd name="connsiteX2" fmla="*/ 154591 w 214788"/>
                <a:gd name="connsiteY2" fmla="*/ 7429 h 36576"/>
                <a:gd name="connsiteX3" fmla="*/ 58769 w 214788"/>
                <a:gd name="connsiteY3" fmla="*/ 7429 h 36576"/>
                <a:gd name="connsiteX4" fmla="*/ 62293 w 214788"/>
                <a:gd name="connsiteY4" fmla="*/ 0 h 36576"/>
                <a:gd name="connsiteX5" fmla="*/ 29623 w 214788"/>
                <a:gd name="connsiteY5" fmla="*/ 0 h 36576"/>
                <a:gd name="connsiteX6" fmla="*/ 26098 w 214788"/>
                <a:gd name="connsiteY6" fmla="*/ 7429 h 36576"/>
                <a:gd name="connsiteX7" fmla="*/ 9906 w 214788"/>
                <a:gd name="connsiteY7" fmla="*/ 7429 h 36576"/>
                <a:gd name="connsiteX8" fmla="*/ 0 w 214788"/>
                <a:gd name="connsiteY8" fmla="*/ 29147 h 36576"/>
                <a:gd name="connsiteX9" fmla="*/ 16478 w 214788"/>
                <a:gd name="connsiteY9" fmla="*/ 29147 h 36576"/>
                <a:gd name="connsiteX10" fmla="*/ 13525 w 214788"/>
                <a:gd name="connsiteY10" fmla="*/ 36576 h 36576"/>
                <a:gd name="connsiteX11" fmla="*/ 46101 w 214788"/>
                <a:gd name="connsiteY11" fmla="*/ 36576 h 36576"/>
                <a:gd name="connsiteX12" fmla="*/ 49244 w 214788"/>
                <a:gd name="connsiteY12" fmla="*/ 29147 h 36576"/>
                <a:gd name="connsiteX13" fmla="*/ 144971 w 214788"/>
                <a:gd name="connsiteY13" fmla="*/ 29147 h 36576"/>
                <a:gd name="connsiteX14" fmla="*/ 141637 w 214788"/>
                <a:gd name="connsiteY14" fmla="*/ 36576 h 36576"/>
                <a:gd name="connsiteX15" fmla="*/ 174784 w 214788"/>
                <a:gd name="connsiteY15" fmla="*/ 36576 h 36576"/>
                <a:gd name="connsiteX16" fmla="*/ 178117 w 214788"/>
                <a:gd name="connsiteY16" fmla="*/ 29147 h 36576"/>
                <a:gd name="connsiteX17" fmla="*/ 205073 w 214788"/>
                <a:gd name="connsiteY17" fmla="*/ 29147 h 36576"/>
                <a:gd name="connsiteX18" fmla="*/ 214789 w 214788"/>
                <a:gd name="connsiteY18" fmla="*/ 7429 h 36576"/>
                <a:gd name="connsiteX19" fmla="*/ 187547 w 214788"/>
                <a:gd name="connsiteY19" fmla="*/ 7429 h 36576"/>
                <a:gd name="connsiteX20" fmla="*/ 190881 w 214788"/>
                <a:gd name="connsiteY20" fmla="*/ 0 h 36576"/>
                <a:gd name="connsiteX21" fmla="*/ 187928 w 214788"/>
                <a:gd name="connsiteY21" fmla="*/ 0 h 36576"/>
                <a:gd name="connsiteX22" fmla="*/ 187928 w 214788"/>
                <a:gd name="connsiteY22" fmla="*/ 0 h 3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4788" h="36576">
                  <a:moveTo>
                    <a:pt x="187928" y="0"/>
                  </a:moveTo>
                  <a:lnTo>
                    <a:pt x="158020" y="0"/>
                  </a:lnTo>
                  <a:cubicBezTo>
                    <a:pt x="158020" y="0"/>
                    <a:pt x="155353" y="5905"/>
                    <a:pt x="154591" y="7429"/>
                  </a:cubicBezTo>
                  <a:cubicBezTo>
                    <a:pt x="152591" y="7429"/>
                    <a:pt x="63913" y="7429"/>
                    <a:pt x="58769" y="7429"/>
                  </a:cubicBezTo>
                  <a:cubicBezTo>
                    <a:pt x="59817" y="5143"/>
                    <a:pt x="62293" y="0"/>
                    <a:pt x="62293" y="0"/>
                  </a:cubicBezTo>
                  <a:lnTo>
                    <a:pt x="29623" y="0"/>
                  </a:lnTo>
                  <a:cubicBezTo>
                    <a:pt x="29623" y="0"/>
                    <a:pt x="26765" y="5905"/>
                    <a:pt x="26098" y="7429"/>
                  </a:cubicBezTo>
                  <a:cubicBezTo>
                    <a:pt x="24289" y="7429"/>
                    <a:pt x="9906" y="7429"/>
                    <a:pt x="9906" y="7429"/>
                  </a:cubicBezTo>
                  <a:lnTo>
                    <a:pt x="0" y="29147"/>
                  </a:lnTo>
                  <a:cubicBezTo>
                    <a:pt x="0" y="29147"/>
                    <a:pt x="12763" y="29147"/>
                    <a:pt x="16478" y="29147"/>
                  </a:cubicBezTo>
                  <a:cubicBezTo>
                    <a:pt x="15430" y="31337"/>
                    <a:pt x="13525" y="36576"/>
                    <a:pt x="13525" y="36576"/>
                  </a:cubicBezTo>
                  <a:lnTo>
                    <a:pt x="46101" y="36576"/>
                  </a:lnTo>
                  <a:cubicBezTo>
                    <a:pt x="46101" y="36576"/>
                    <a:pt x="48482" y="30670"/>
                    <a:pt x="49244" y="29147"/>
                  </a:cubicBezTo>
                  <a:cubicBezTo>
                    <a:pt x="51340" y="29147"/>
                    <a:pt x="139827" y="29147"/>
                    <a:pt x="144971" y="29147"/>
                  </a:cubicBezTo>
                  <a:cubicBezTo>
                    <a:pt x="143923" y="31337"/>
                    <a:pt x="141637" y="36576"/>
                    <a:pt x="141637" y="36576"/>
                  </a:cubicBezTo>
                  <a:lnTo>
                    <a:pt x="174784" y="36576"/>
                  </a:lnTo>
                  <a:cubicBezTo>
                    <a:pt x="174784" y="36576"/>
                    <a:pt x="177451" y="30670"/>
                    <a:pt x="178117" y="29147"/>
                  </a:cubicBezTo>
                  <a:cubicBezTo>
                    <a:pt x="180118" y="29147"/>
                    <a:pt x="205073" y="29147"/>
                    <a:pt x="205073" y="29147"/>
                  </a:cubicBezTo>
                  <a:lnTo>
                    <a:pt x="214789" y="7429"/>
                  </a:lnTo>
                  <a:cubicBezTo>
                    <a:pt x="214789" y="7429"/>
                    <a:pt x="191929" y="7429"/>
                    <a:pt x="187547" y="7429"/>
                  </a:cubicBezTo>
                  <a:cubicBezTo>
                    <a:pt x="188690" y="5143"/>
                    <a:pt x="190881" y="0"/>
                    <a:pt x="190881" y="0"/>
                  </a:cubicBezTo>
                  <a:lnTo>
                    <a:pt x="187928" y="0"/>
                  </a:lnTo>
                  <a:lnTo>
                    <a:pt x="187928" y="0"/>
                  </a:lnTo>
                  <a:close/>
                </a:path>
              </a:pathLst>
            </a:custGeom>
            <a:solidFill>
              <a:srgbClr val="5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93" name="任意多边形: 形状 3592"/>
            <p:cNvSpPr/>
            <p:nvPr/>
          </p:nvSpPr>
          <p:spPr>
            <a:xfrm>
              <a:off x="6837140" y="3259359"/>
              <a:ext cx="214883" cy="158115"/>
            </a:xfrm>
            <a:custGeom>
              <a:avLst/>
              <a:gdLst>
                <a:gd name="connsiteX0" fmla="*/ 210121 w 214883"/>
                <a:gd name="connsiteY0" fmla="*/ 0 h 158115"/>
                <a:gd name="connsiteX1" fmla="*/ 181451 w 214883"/>
                <a:gd name="connsiteY1" fmla="*/ 95 h 158115"/>
                <a:gd name="connsiteX2" fmla="*/ 120967 w 214883"/>
                <a:gd name="connsiteY2" fmla="*/ 134588 h 158115"/>
                <a:gd name="connsiteX3" fmla="*/ 100679 w 214883"/>
                <a:gd name="connsiteY3" fmla="*/ 134588 h 158115"/>
                <a:gd name="connsiteX4" fmla="*/ 160877 w 214883"/>
                <a:gd name="connsiteY4" fmla="*/ 0 h 158115"/>
                <a:gd name="connsiteX5" fmla="*/ 129635 w 214883"/>
                <a:gd name="connsiteY5" fmla="*/ 0 h 158115"/>
                <a:gd name="connsiteX6" fmla="*/ 69437 w 214883"/>
                <a:gd name="connsiteY6" fmla="*/ 134588 h 158115"/>
                <a:gd name="connsiteX7" fmla="*/ 10668 w 214883"/>
                <a:gd name="connsiteY7" fmla="*/ 134588 h 158115"/>
                <a:gd name="connsiteX8" fmla="*/ 0 w 214883"/>
                <a:gd name="connsiteY8" fmla="*/ 158020 h 158115"/>
                <a:gd name="connsiteX9" fmla="*/ 204121 w 214883"/>
                <a:gd name="connsiteY9" fmla="*/ 158115 h 158115"/>
                <a:gd name="connsiteX10" fmla="*/ 214884 w 214883"/>
                <a:gd name="connsiteY10" fmla="*/ 134493 h 158115"/>
                <a:gd name="connsiteX11" fmla="*/ 152400 w 214883"/>
                <a:gd name="connsiteY11" fmla="*/ 134588 h 158115"/>
                <a:gd name="connsiteX12" fmla="*/ 212884 w 214883"/>
                <a:gd name="connsiteY12" fmla="*/ 0 h 158115"/>
                <a:gd name="connsiteX13" fmla="*/ 210121 w 214883"/>
                <a:gd name="connsiteY13" fmla="*/ 0 h 158115"/>
                <a:gd name="connsiteX14" fmla="*/ 210121 w 214883"/>
                <a:gd name="connsiteY14" fmla="*/ 0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4883" h="158115">
                  <a:moveTo>
                    <a:pt x="210121" y="0"/>
                  </a:moveTo>
                  <a:lnTo>
                    <a:pt x="181451" y="95"/>
                  </a:lnTo>
                  <a:cubicBezTo>
                    <a:pt x="181451" y="95"/>
                    <a:pt x="121825" y="132683"/>
                    <a:pt x="120967" y="134588"/>
                  </a:cubicBezTo>
                  <a:cubicBezTo>
                    <a:pt x="119158" y="134588"/>
                    <a:pt x="104680" y="134588"/>
                    <a:pt x="100679" y="134588"/>
                  </a:cubicBezTo>
                  <a:cubicBezTo>
                    <a:pt x="102775" y="129921"/>
                    <a:pt x="160877" y="0"/>
                    <a:pt x="160877" y="0"/>
                  </a:cubicBezTo>
                  <a:lnTo>
                    <a:pt x="129635" y="0"/>
                  </a:lnTo>
                  <a:cubicBezTo>
                    <a:pt x="129635" y="0"/>
                    <a:pt x="70390" y="132588"/>
                    <a:pt x="69437" y="134588"/>
                  </a:cubicBezTo>
                  <a:cubicBezTo>
                    <a:pt x="67342" y="134588"/>
                    <a:pt x="10668" y="134588"/>
                    <a:pt x="10668" y="134588"/>
                  </a:cubicBezTo>
                  <a:lnTo>
                    <a:pt x="0" y="158020"/>
                  </a:lnTo>
                  <a:lnTo>
                    <a:pt x="204121" y="158115"/>
                  </a:lnTo>
                  <a:lnTo>
                    <a:pt x="214884" y="134493"/>
                  </a:lnTo>
                  <a:cubicBezTo>
                    <a:pt x="214884" y="134493"/>
                    <a:pt x="157258" y="134588"/>
                    <a:pt x="152400" y="134588"/>
                  </a:cubicBezTo>
                  <a:cubicBezTo>
                    <a:pt x="154496" y="129921"/>
                    <a:pt x="212884" y="0"/>
                    <a:pt x="212884" y="0"/>
                  </a:cubicBezTo>
                  <a:lnTo>
                    <a:pt x="210121" y="0"/>
                  </a:lnTo>
                  <a:lnTo>
                    <a:pt x="210121" y="0"/>
                  </a:lnTo>
                  <a:close/>
                </a:path>
              </a:pathLst>
            </a:custGeom>
            <a:solidFill>
              <a:srgbClr val="5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94" name="任意多边形: 形状 3593"/>
            <p:cNvSpPr/>
            <p:nvPr/>
          </p:nvSpPr>
          <p:spPr>
            <a:xfrm>
              <a:off x="6866382" y="3269074"/>
              <a:ext cx="69341" cy="110109"/>
            </a:xfrm>
            <a:custGeom>
              <a:avLst/>
              <a:gdLst>
                <a:gd name="connsiteX0" fmla="*/ 66865 w 69341"/>
                <a:gd name="connsiteY0" fmla="*/ 95 h 110109"/>
                <a:gd name="connsiteX1" fmla="*/ 38767 w 69341"/>
                <a:gd name="connsiteY1" fmla="*/ 95 h 110109"/>
                <a:gd name="connsiteX2" fmla="*/ 1714 w 69341"/>
                <a:gd name="connsiteY2" fmla="*/ 91535 h 110109"/>
                <a:gd name="connsiteX3" fmla="*/ 0 w 69341"/>
                <a:gd name="connsiteY3" fmla="*/ 99536 h 110109"/>
                <a:gd name="connsiteX4" fmla="*/ 2381 w 69341"/>
                <a:gd name="connsiteY4" fmla="*/ 106013 h 110109"/>
                <a:gd name="connsiteX5" fmla="*/ 8668 w 69341"/>
                <a:gd name="connsiteY5" fmla="*/ 109157 h 110109"/>
                <a:gd name="connsiteX6" fmla="*/ 16764 w 69341"/>
                <a:gd name="connsiteY6" fmla="*/ 110109 h 110109"/>
                <a:gd name="connsiteX7" fmla="*/ 36290 w 69341"/>
                <a:gd name="connsiteY7" fmla="*/ 110109 h 110109"/>
                <a:gd name="connsiteX8" fmla="*/ 47339 w 69341"/>
                <a:gd name="connsiteY8" fmla="*/ 87344 h 110109"/>
                <a:gd name="connsiteX9" fmla="*/ 38481 w 69341"/>
                <a:gd name="connsiteY9" fmla="*/ 87344 h 110109"/>
                <a:gd name="connsiteX10" fmla="*/ 34957 w 69341"/>
                <a:gd name="connsiteY10" fmla="*/ 86678 h 110109"/>
                <a:gd name="connsiteX11" fmla="*/ 34957 w 69341"/>
                <a:gd name="connsiteY11" fmla="*/ 86487 h 110109"/>
                <a:gd name="connsiteX12" fmla="*/ 36671 w 69341"/>
                <a:gd name="connsiteY12" fmla="*/ 80582 h 110109"/>
                <a:gd name="connsiteX13" fmla="*/ 69342 w 69341"/>
                <a:gd name="connsiteY13" fmla="*/ 0 h 110109"/>
                <a:gd name="connsiteX14" fmla="*/ 66865 w 69341"/>
                <a:gd name="connsiteY14" fmla="*/ 0 h 110109"/>
                <a:gd name="connsiteX15" fmla="*/ 66865 w 69341"/>
                <a:gd name="connsiteY15" fmla="*/ 95 h 1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341" h="110109">
                  <a:moveTo>
                    <a:pt x="66865" y="95"/>
                  </a:moveTo>
                  <a:lnTo>
                    <a:pt x="38767" y="95"/>
                  </a:lnTo>
                  <a:lnTo>
                    <a:pt x="1714" y="91535"/>
                  </a:lnTo>
                  <a:cubicBezTo>
                    <a:pt x="571" y="94298"/>
                    <a:pt x="0" y="96965"/>
                    <a:pt x="0" y="99536"/>
                  </a:cubicBezTo>
                  <a:cubicBezTo>
                    <a:pt x="95" y="102394"/>
                    <a:pt x="952" y="104489"/>
                    <a:pt x="2381" y="106013"/>
                  </a:cubicBezTo>
                  <a:cubicBezTo>
                    <a:pt x="3810" y="107442"/>
                    <a:pt x="5905" y="108395"/>
                    <a:pt x="8668" y="109157"/>
                  </a:cubicBezTo>
                  <a:cubicBezTo>
                    <a:pt x="11239" y="109823"/>
                    <a:pt x="14002" y="110109"/>
                    <a:pt x="16764" y="110109"/>
                  </a:cubicBezTo>
                  <a:lnTo>
                    <a:pt x="36290" y="110109"/>
                  </a:lnTo>
                  <a:lnTo>
                    <a:pt x="47339" y="87344"/>
                  </a:lnTo>
                  <a:lnTo>
                    <a:pt x="38481" y="87344"/>
                  </a:lnTo>
                  <a:cubicBezTo>
                    <a:pt x="35623" y="87344"/>
                    <a:pt x="34957" y="86773"/>
                    <a:pt x="34957" y="86678"/>
                  </a:cubicBezTo>
                  <a:cubicBezTo>
                    <a:pt x="34957" y="86678"/>
                    <a:pt x="34957" y="86678"/>
                    <a:pt x="34957" y="86487"/>
                  </a:cubicBezTo>
                  <a:cubicBezTo>
                    <a:pt x="34957" y="85915"/>
                    <a:pt x="35052" y="84296"/>
                    <a:pt x="36671" y="80582"/>
                  </a:cubicBezTo>
                  <a:lnTo>
                    <a:pt x="69342" y="0"/>
                  </a:lnTo>
                  <a:lnTo>
                    <a:pt x="66865" y="0"/>
                  </a:lnTo>
                  <a:lnTo>
                    <a:pt x="66865" y="95"/>
                  </a:lnTo>
                  <a:close/>
                </a:path>
              </a:pathLst>
            </a:custGeom>
            <a:solidFill>
              <a:srgbClr val="5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95" name="任意多边形: 形状 3594"/>
            <p:cNvSpPr/>
            <p:nvPr/>
          </p:nvSpPr>
          <p:spPr>
            <a:xfrm>
              <a:off x="7007637" y="3268789"/>
              <a:ext cx="102774" cy="109918"/>
            </a:xfrm>
            <a:custGeom>
              <a:avLst/>
              <a:gdLst>
                <a:gd name="connsiteX0" fmla="*/ 99822 w 102774"/>
                <a:gd name="connsiteY0" fmla="*/ 0 h 109918"/>
                <a:gd name="connsiteX1" fmla="*/ 71818 w 102774"/>
                <a:gd name="connsiteY1" fmla="*/ 0 h 109918"/>
                <a:gd name="connsiteX2" fmla="*/ 28099 w 102774"/>
                <a:gd name="connsiteY2" fmla="*/ 78962 h 109918"/>
                <a:gd name="connsiteX3" fmla="*/ 22860 w 102774"/>
                <a:gd name="connsiteY3" fmla="*/ 86106 h 109918"/>
                <a:gd name="connsiteX4" fmla="*/ 17431 w 102774"/>
                <a:gd name="connsiteY4" fmla="*/ 87154 h 109918"/>
                <a:gd name="connsiteX5" fmla="*/ 10382 w 102774"/>
                <a:gd name="connsiteY5" fmla="*/ 87154 h 109918"/>
                <a:gd name="connsiteX6" fmla="*/ 0 w 102774"/>
                <a:gd name="connsiteY6" fmla="*/ 109919 h 109918"/>
                <a:gd name="connsiteX7" fmla="*/ 20574 w 102774"/>
                <a:gd name="connsiteY7" fmla="*/ 109919 h 109918"/>
                <a:gd name="connsiteX8" fmla="*/ 42481 w 102774"/>
                <a:gd name="connsiteY8" fmla="*/ 103442 h 109918"/>
                <a:gd name="connsiteX9" fmla="*/ 50863 w 102774"/>
                <a:gd name="connsiteY9" fmla="*/ 93059 h 109918"/>
                <a:gd name="connsiteX10" fmla="*/ 102775 w 102774"/>
                <a:gd name="connsiteY10" fmla="*/ 0 h 109918"/>
                <a:gd name="connsiteX11" fmla="*/ 99822 w 102774"/>
                <a:gd name="connsiteY11" fmla="*/ 0 h 109918"/>
                <a:gd name="connsiteX12" fmla="*/ 99822 w 102774"/>
                <a:gd name="connsiteY12" fmla="*/ 0 h 1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774" h="109918">
                  <a:moveTo>
                    <a:pt x="99822" y="0"/>
                  </a:moveTo>
                  <a:lnTo>
                    <a:pt x="71818" y="0"/>
                  </a:lnTo>
                  <a:lnTo>
                    <a:pt x="28099" y="78962"/>
                  </a:lnTo>
                  <a:cubicBezTo>
                    <a:pt x="25146" y="84201"/>
                    <a:pt x="23527" y="85630"/>
                    <a:pt x="22860" y="86106"/>
                  </a:cubicBezTo>
                  <a:cubicBezTo>
                    <a:pt x="21622" y="86868"/>
                    <a:pt x="19717" y="87154"/>
                    <a:pt x="17431" y="87154"/>
                  </a:cubicBezTo>
                  <a:lnTo>
                    <a:pt x="10382" y="87154"/>
                  </a:lnTo>
                  <a:lnTo>
                    <a:pt x="0" y="109919"/>
                  </a:lnTo>
                  <a:lnTo>
                    <a:pt x="20574" y="109919"/>
                  </a:lnTo>
                  <a:cubicBezTo>
                    <a:pt x="31051" y="109919"/>
                    <a:pt x="38195" y="107823"/>
                    <a:pt x="42481" y="103442"/>
                  </a:cubicBezTo>
                  <a:cubicBezTo>
                    <a:pt x="46577" y="99155"/>
                    <a:pt x="49339" y="95822"/>
                    <a:pt x="50863" y="93059"/>
                  </a:cubicBezTo>
                  <a:lnTo>
                    <a:pt x="102775" y="0"/>
                  </a:lnTo>
                  <a:lnTo>
                    <a:pt x="99822" y="0"/>
                  </a:lnTo>
                  <a:lnTo>
                    <a:pt x="99822" y="0"/>
                  </a:lnTo>
                  <a:close/>
                </a:path>
              </a:pathLst>
            </a:custGeom>
            <a:solidFill>
              <a:srgbClr val="5F5E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96" name="任意多边形: 形状 3595"/>
            <p:cNvSpPr/>
            <p:nvPr/>
          </p:nvSpPr>
          <p:spPr>
            <a:xfrm>
              <a:off x="5076825" y="3233751"/>
              <a:ext cx="498062" cy="386224"/>
            </a:xfrm>
            <a:custGeom>
              <a:avLst/>
              <a:gdLst>
                <a:gd name="connsiteX0" fmla="*/ 136779 w 498062"/>
                <a:gd name="connsiteY0" fmla="*/ 300023 h 386224"/>
                <a:gd name="connsiteX1" fmla="*/ 204311 w 498062"/>
                <a:gd name="connsiteY1" fmla="*/ 271639 h 386224"/>
                <a:gd name="connsiteX2" fmla="*/ 223838 w 498062"/>
                <a:gd name="connsiteY2" fmla="*/ 320978 h 386224"/>
                <a:gd name="connsiteX3" fmla="*/ 337661 w 498062"/>
                <a:gd name="connsiteY3" fmla="*/ 245445 h 386224"/>
                <a:gd name="connsiteX4" fmla="*/ 498062 w 498062"/>
                <a:gd name="connsiteY4" fmla="*/ 196296 h 386224"/>
                <a:gd name="connsiteX5" fmla="*/ 483299 w 498062"/>
                <a:gd name="connsiteY5" fmla="*/ 158862 h 386224"/>
                <a:gd name="connsiteX6" fmla="*/ 325279 w 498062"/>
                <a:gd name="connsiteY6" fmla="*/ 220204 h 386224"/>
                <a:gd name="connsiteX7" fmla="*/ 238697 w 498062"/>
                <a:gd name="connsiteY7" fmla="*/ 299166 h 386224"/>
                <a:gd name="connsiteX8" fmla="*/ 224409 w 498062"/>
                <a:gd name="connsiteY8" fmla="*/ 263161 h 386224"/>
                <a:gd name="connsiteX9" fmla="*/ 480536 w 498062"/>
                <a:gd name="connsiteY9" fmla="*/ 151909 h 386224"/>
                <a:gd name="connsiteX10" fmla="*/ 461963 w 498062"/>
                <a:gd name="connsiteY10" fmla="*/ 104951 h 386224"/>
                <a:gd name="connsiteX11" fmla="*/ 309277 w 498062"/>
                <a:gd name="connsiteY11" fmla="*/ 164863 h 386224"/>
                <a:gd name="connsiteX12" fmla="*/ 218599 w 498062"/>
                <a:gd name="connsiteY12" fmla="*/ 248493 h 386224"/>
                <a:gd name="connsiteX13" fmla="*/ 204597 w 498062"/>
                <a:gd name="connsiteY13" fmla="*/ 213060 h 386224"/>
                <a:gd name="connsiteX14" fmla="*/ 459200 w 498062"/>
                <a:gd name="connsiteY14" fmla="*/ 97998 h 386224"/>
                <a:gd name="connsiteX15" fmla="*/ 420529 w 498062"/>
                <a:gd name="connsiteY15" fmla="*/ 176 h 386224"/>
                <a:gd name="connsiteX16" fmla="*/ 201454 w 498062"/>
                <a:gd name="connsiteY16" fmla="*/ 71899 h 386224"/>
                <a:gd name="connsiteX17" fmla="*/ 0 w 498062"/>
                <a:gd name="connsiteY17" fmla="*/ 140098 h 386224"/>
                <a:gd name="connsiteX18" fmla="*/ 97250 w 498062"/>
                <a:gd name="connsiteY18" fmla="*/ 386224 h 386224"/>
                <a:gd name="connsiteX19" fmla="*/ 146304 w 498062"/>
                <a:gd name="connsiteY19" fmla="*/ 386224 h 386224"/>
                <a:gd name="connsiteX20" fmla="*/ 124778 w 498062"/>
                <a:gd name="connsiteY20" fmla="*/ 331741 h 386224"/>
                <a:gd name="connsiteX21" fmla="*/ 136779 w 498062"/>
                <a:gd name="connsiteY21" fmla="*/ 300023 h 386224"/>
                <a:gd name="connsiteX22" fmla="*/ 136779 w 498062"/>
                <a:gd name="connsiteY22" fmla="*/ 300023 h 386224"/>
                <a:gd name="connsiteX23" fmla="*/ 88392 w 498062"/>
                <a:gd name="connsiteY23" fmla="*/ 239539 h 386224"/>
                <a:gd name="connsiteX24" fmla="*/ 122682 w 498062"/>
                <a:gd name="connsiteY24" fmla="*/ 225156 h 386224"/>
                <a:gd name="connsiteX25" fmla="*/ 130302 w 498062"/>
                <a:gd name="connsiteY25" fmla="*/ 244111 h 386224"/>
                <a:gd name="connsiteX26" fmla="*/ 184404 w 498062"/>
                <a:gd name="connsiteY26" fmla="*/ 221442 h 386224"/>
                <a:gd name="connsiteX27" fmla="*/ 198406 w 498062"/>
                <a:gd name="connsiteY27" fmla="*/ 256875 h 386224"/>
                <a:gd name="connsiteX28" fmla="*/ 131921 w 498062"/>
                <a:gd name="connsiteY28" fmla="*/ 284497 h 386224"/>
                <a:gd name="connsiteX29" fmla="*/ 113062 w 498062"/>
                <a:gd name="connsiteY29" fmla="*/ 285259 h 386224"/>
                <a:gd name="connsiteX30" fmla="*/ 99727 w 498062"/>
                <a:gd name="connsiteY30" fmla="*/ 268209 h 386224"/>
                <a:gd name="connsiteX31" fmla="*/ 88392 w 498062"/>
                <a:gd name="connsiteY31" fmla="*/ 239539 h 386224"/>
                <a:gd name="connsiteX32" fmla="*/ 88392 w 498062"/>
                <a:gd name="connsiteY32" fmla="*/ 239539 h 386224"/>
                <a:gd name="connsiteX33" fmla="*/ 180499 w 498062"/>
                <a:gd name="connsiteY33" fmla="*/ 158100 h 386224"/>
                <a:gd name="connsiteX34" fmla="*/ 207169 w 498062"/>
                <a:gd name="connsiteY34" fmla="*/ 184008 h 386224"/>
                <a:gd name="connsiteX35" fmla="*/ 181166 w 498062"/>
                <a:gd name="connsiteY35" fmla="*/ 210583 h 386224"/>
                <a:gd name="connsiteX36" fmla="*/ 154496 w 498062"/>
                <a:gd name="connsiteY36" fmla="*/ 184675 h 386224"/>
                <a:gd name="connsiteX37" fmla="*/ 180499 w 498062"/>
                <a:gd name="connsiteY37" fmla="*/ 158100 h 386224"/>
                <a:gd name="connsiteX38" fmla="*/ 180499 w 498062"/>
                <a:gd name="connsiteY38" fmla="*/ 158100 h 3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8062" h="386224">
                  <a:moveTo>
                    <a:pt x="136779" y="300023"/>
                  </a:moveTo>
                  <a:cubicBezTo>
                    <a:pt x="149066" y="294689"/>
                    <a:pt x="204311" y="271639"/>
                    <a:pt x="204311" y="271639"/>
                  </a:cubicBezTo>
                  <a:lnTo>
                    <a:pt x="223838" y="320978"/>
                  </a:lnTo>
                  <a:cubicBezTo>
                    <a:pt x="277749" y="298404"/>
                    <a:pt x="289274" y="279640"/>
                    <a:pt x="337661" y="245445"/>
                  </a:cubicBezTo>
                  <a:cubicBezTo>
                    <a:pt x="385096" y="211821"/>
                    <a:pt x="439293" y="194391"/>
                    <a:pt x="498062" y="196296"/>
                  </a:cubicBezTo>
                  <a:cubicBezTo>
                    <a:pt x="496729" y="192962"/>
                    <a:pt x="483584" y="159720"/>
                    <a:pt x="483299" y="158862"/>
                  </a:cubicBezTo>
                  <a:cubicBezTo>
                    <a:pt x="403765" y="155814"/>
                    <a:pt x="354330" y="192771"/>
                    <a:pt x="325279" y="220204"/>
                  </a:cubicBezTo>
                  <a:cubicBezTo>
                    <a:pt x="296894" y="246969"/>
                    <a:pt x="277844" y="281544"/>
                    <a:pt x="238697" y="299166"/>
                  </a:cubicBezTo>
                  <a:cubicBezTo>
                    <a:pt x="238697" y="299166"/>
                    <a:pt x="227838" y="271924"/>
                    <a:pt x="224409" y="263161"/>
                  </a:cubicBezTo>
                  <a:cubicBezTo>
                    <a:pt x="292513" y="228681"/>
                    <a:pt x="341662" y="146575"/>
                    <a:pt x="480536" y="151909"/>
                  </a:cubicBezTo>
                  <a:cubicBezTo>
                    <a:pt x="480155" y="150957"/>
                    <a:pt x="463963" y="110285"/>
                    <a:pt x="461963" y="104951"/>
                  </a:cubicBezTo>
                  <a:cubicBezTo>
                    <a:pt x="393287" y="103141"/>
                    <a:pt x="340900" y="133431"/>
                    <a:pt x="309277" y="164863"/>
                  </a:cubicBezTo>
                  <a:cubicBezTo>
                    <a:pt x="279178" y="194772"/>
                    <a:pt x="259937" y="229062"/>
                    <a:pt x="218599" y="248493"/>
                  </a:cubicBezTo>
                  <a:cubicBezTo>
                    <a:pt x="217646" y="245921"/>
                    <a:pt x="207264" y="219822"/>
                    <a:pt x="204597" y="213060"/>
                  </a:cubicBezTo>
                  <a:cubicBezTo>
                    <a:pt x="285083" y="161720"/>
                    <a:pt x="330899" y="95045"/>
                    <a:pt x="459200" y="97998"/>
                  </a:cubicBezTo>
                  <a:lnTo>
                    <a:pt x="420529" y="176"/>
                  </a:lnTo>
                  <a:cubicBezTo>
                    <a:pt x="319850" y="-2872"/>
                    <a:pt x="252508" y="34180"/>
                    <a:pt x="201454" y="71899"/>
                  </a:cubicBezTo>
                  <a:cubicBezTo>
                    <a:pt x="151067" y="109047"/>
                    <a:pt x="89726" y="140098"/>
                    <a:pt x="0" y="140098"/>
                  </a:cubicBezTo>
                  <a:lnTo>
                    <a:pt x="97250" y="386224"/>
                  </a:lnTo>
                  <a:lnTo>
                    <a:pt x="146304" y="386224"/>
                  </a:lnTo>
                  <a:cubicBezTo>
                    <a:pt x="141256" y="373461"/>
                    <a:pt x="130016" y="345838"/>
                    <a:pt x="124778" y="331741"/>
                  </a:cubicBezTo>
                  <a:cubicBezTo>
                    <a:pt x="118015" y="313168"/>
                    <a:pt x="124587" y="305262"/>
                    <a:pt x="136779" y="300023"/>
                  </a:cubicBezTo>
                  <a:lnTo>
                    <a:pt x="136779" y="300023"/>
                  </a:lnTo>
                  <a:close/>
                  <a:moveTo>
                    <a:pt x="88392" y="239539"/>
                  </a:moveTo>
                  <a:lnTo>
                    <a:pt x="122682" y="225156"/>
                  </a:lnTo>
                  <a:lnTo>
                    <a:pt x="130302" y="244111"/>
                  </a:lnTo>
                  <a:lnTo>
                    <a:pt x="184404" y="221442"/>
                  </a:lnTo>
                  <a:lnTo>
                    <a:pt x="198406" y="256875"/>
                  </a:lnTo>
                  <a:lnTo>
                    <a:pt x="131921" y="284497"/>
                  </a:lnTo>
                  <a:cubicBezTo>
                    <a:pt x="131921" y="284497"/>
                    <a:pt x="121730" y="288403"/>
                    <a:pt x="113062" y="285259"/>
                  </a:cubicBezTo>
                  <a:cubicBezTo>
                    <a:pt x="105632" y="282592"/>
                    <a:pt x="102299" y="275067"/>
                    <a:pt x="99727" y="268209"/>
                  </a:cubicBezTo>
                  <a:cubicBezTo>
                    <a:pt x="95631" y="258018"/>
                    <a:pt x="91440" y="247254"/>
                    <a:pt x="88392" y="239539"/>
                  </a:cubicBezTo>
                  <a:lnTo>
                    <a:pt x="88392" y="239539"/>
                  </a:lnTo>
                  <a:close/>
                  <a:moveTo>
                    <a:pt x="180499" y="158100"/>
                  </a:moveTo>
                  <a:cubicBezTo>
                    <a:pt x="194977" y="157910"/>
                    <a:pt x="206978" y="169530"/>
                    <a:pt x="207169" y="184008"/>
                  </a:cubicBezTo>
                  <a:cubicBezTo>
                    <a:pt x="207264" y="198582"/>
                    <a:pt x="195739" y="210393"/>
                    <a:pt x="181166" y="210583"/>
                  </a:cubicBezTo>
                  <a:cubicBezTo>
                    <a:pt x="166592" y="210774"/>
                    <a:pt x="154686" y="199153"/>
                    <a:pt x="154496" y="184675"/>
                  </a:cubicBezTo>
                  <a:cubicBezTo>
                    <a:pt x="154305" y="170102"/>
                    <a:pt x="165926" y="158196"/>
                    <a:pt x="180499" y="158100"/>
                  </a:cubicBezTo>
                  <a:lnTo>
                    <a:pt x="180499" y="158100"/>
                  </a:lnTo>
                  <a:close/>
                </a:path>
              </a:pathLst>
            </a:custGeom>
            <a:solidFill>
              <a:srgbClr val="00B1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97" name="任意多边形: 形状 3596"/>
            <p:cNvSpPr/>
            <p:nvPr/>
          </p:nvSpPr>
          <p:spPr>
            <a:xfrm>
              <a:off x="5241035" y="3436619"/>
              <a:ext cx="371855" cy="183356"/>
            </a:xfrm>
            <a:custGeom>
              <a:avLst/>
              <a:gdLst>
                <a:gd name="connsiteX0" fmla="*/ 336423 w 371855"/>
                <a:gd name="connsiteY0" fmla="*/ 0 h 183356"/>
                <a:gd name="connsiteX1" fmla="*/ 174689 w 371855"/>
                <a:gd name="connsiteY1" fmla="*/ 73533 h 183356"/>
                <a:gd name="connsiteX2" fmla="*/ 62579 w 371855"/>
                <a:gd name="connsiteY2" fmla="*/ 160115 h 183356"/>
                <a:gd name="connsiteX3" fmla="*/ 29718 w 371855"/>
                <a:gd name="connsiteY3" fmla="*/ 143637 h 183356"/>
                <a:gd name="connsiteX4" fmla="*/ 20003 w 371855"/>
                <a:gd name="connsiteY4" fmla="*/ 119158 h 183356"/>
                <a:gd name="connsiteX5" fmla="*/ 0 w 371855"/>
                <a:gd name="connsiteY5" fmla="*/ 127540 h 183356"/>
                <a:gd name="connsiteX6" fmla="*/ 21908 w 371855"/>
                <a:gd name="connsiteY6" fmla="*/ 183356 h 183356"/>
                <a:gd name="connsiteX7" fmla="*/ 129445 w 371855"/>
                <a:gd name="connsiteY7" fmla="*/ 183356 h 183356"/>
                <a:gd name="connsiteX8" fmla="*/ 371856 w 371855"/>
                <a:gd name="connsiteY8" fmla="*/ 89535 h 183356"/>
                <a:gd name="connsiteX9" fmla="*/ 336423 w 371855"/>
                <a:gd name="connsiteY9" fmla="*/ 0 h 183356"/>
                <a:gd name="connsiteX10" fmla="*/ 336423 w 371855"/>
                <a:gd name="connsiteY10" fmla="*/ 0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1855" h="183356">
                  <a:moveTo>
                    <a:pt x="336423" y="0"/>
                  </a:moveTo>
                  <a:cubicBezTo>
                    <a:pt x="256794" y="0"/>
                    <a:pt x="205835" y="37624"/>
                    <a:pt x="174689" y="73533"/>
                  </a:cubicBezTo>
                  <a:cubicBezTo>
                    <a:pt x="157163" y="93726"/>
                    <a:pt x="101251" y="152400"/>
                    <a:pt x="62579" y="160115"/>
                  </a:cubicBezTo>
                  <a:cubicBezTo>
                    <a:pt x="47530" y="163163"/>
                    <a:pt x="35528" y="158020"/>
                    <a:pt x="29718" y="143637"/>
                  </a:cubicBezTo>
                  <a:cubicBezTo>
                    <a:pt x="26765" y="136208"/>
                    <a:pt x="23146" y="127064"/>
                    <a:pt x="20003" y="119158"/>
                  </a:cubicBezTo>
                  <a:lnTo>
                    <a:pt x="0" y="127540"/>
                  </a:lnTo>
                  <a:lnTo>
                    <a:pt x="21908" y="183356"/>
                  </a:lnTo>
                  <a:lnTo>
                    <a:pt x="129445" y="183356"/>
                  </a:lnTo>
                  <a:cubicBezTo>
                    <a:pt x="236887" y="78200"/>
                    <a:pt x="371856" y="89535"/>
                    <a:pt x="371856" y="89535"/>
                  </a:cubicBezTo>
                  <a:lnTo>
                    <a:pt x="336423" y="0"/>
                  </a:lnTo>
                  <a:lnTo>
                    <a:pt x="336423" y="0"/>
                  </a:lnTo>
                  <a:close/>
                </a:path>
              </a:pathLst>
            </a:custGeom>
            <a:solidFill>
              <a:srgbClr val="00B1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493" y="5565026"/>
            <a:ext cx="3348546" cy="40157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Copyright © 2024 Simcere. All rights reserved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CC318-1425-4006-BF5E-57360C52C4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Copyright © 2024 Simcere. All rights reserved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CC318-1425-4006-BF5E-57360C52C4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Copyright © 2024 Simcere. All rights reserved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CC318-1425-4006-BF5E-57360C52C4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Copyright © 2024 Simcere. All rights reserved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CC318-1425-4006-BF5E-57360C52C4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Copyright © 2024 Simcere. All rights reserved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CC318-1425-4006-BF5E-57360C52C4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Copyright © 2024 Simcere. All rights reserved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CC318-1425-4006-BF5E-57360C52C4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60350" y="0"/>
            <a:ext cx="485936" cy="762172"/>
          </a:xfrm>
          <a:prstGeom prst="rect">
            <a:avLst/>
          </a:prstGeom>
          <a:gradFill flip="none" rotWithShape="1">
            <a:gsLst>
              <a:gs pos="100000">
                <a:srgbClr val="1BA73E"/>
              </a:gs>
              <a:gs pos="14000">
                <a:srgbClr val="93D500"/>
              </a:gs>
            </a:gsLst>
            <a:lin ang="5400000" scaled="1"/>
            <a:tileRect/>
          </a:gradFill>
          <a:ln w="223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形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4290" y="456043"/>
            <a:ext cx="1479484" cy="28652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60350" y="0"/>
            <a:ext cx="485936" cy="762172"/>
          </a:xfrm>
          <a:prstGeom prst="rect">
            <a:avLst/>
          </a:prstGeom>
          <a:gradFill flip="none" rotWithShape="1">
            <a:gsLst>
              <a:gs pos="100000">
                <a:srgbClr val="1BA73E"/>
              </a:gs>
              <a:gs pos="14000">
                <a:srgbClr val="93D500"/>
              </a:gs>
            </a:gsLst>
            <a:lin ang="5400000" scaled="1"/>
            <a:tileRect/>
          </a:gradFill>
          <a:ln w="223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形 1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4290" y="456043"/>
            <a:ext cx="1479484" cy="28652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4290" y="456043"/>
            <a:ext cx="1479484" cy="28652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260350" y="0"/>
            <a:ext cx="485936" cy="762172"/>
          </a:xfrm>
          <a:prstGeom prst="rect">
            <a:avLst/>
          </a:prstGeom>
          <a:gradFill flip="none" rotWithShape="1">
            <a:gsLst>
              <a:gs pos="100000">
                <a:srgbClr val="1BA73E"/>
              </a:gs>
              <a:gs pos="14000">
                <a:srgbClr val="93D500"/>
              </a:gs>
            </a:gsLst>
            <a:lin ang="5400000" scaled="1"/>
            <a:tileRect/>
          </a:gradFill>
          <a:ln w="223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幻灯片" r:id="rId3" imgW="5080" imgH="5080" progId="TCLayout.ActiveDocument.1">
                  <p:embed/>
                </p:oleObj>
              </mc:Choice>
              <mc:Fallback>
                <p:oleObj name="think-cell 幻灯片" r:id="rId3" imgW="5080" imgH="5080" progId="TCLayout.ActiveDocument.1">
                  <p:embed/>
                  <p:pic>
                    <p:nvPicPr>
                      <p:cNvPr id="0" name="对象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 sz="2000" b="1">
                <a:latin typeface="+mj-lt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图形 37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520624"/>
              <a:gd name="connsiteX1" fmla="*/ 12192000 w 12192000"/>
              <a:gd name="connsiteY1" fmla="*/ 0 h 6520624"/>
              <a:gd name="connsiteX2" fmla="*/ 12192000 w 12192000"/>
              <a:gd name="connsiteY2" fmla="*/ 6520625 h 6520624"/>
              <a:gd name="connsiteX3" fmla="*/ 0 w 12192000"/>
              <a:gd name="connsiteY3" fmla="*/ 6520625 h 6520624"/>
              <a:gd name="connsiteX4" fmla="*/ 0 w 12192000"/>
              <a:gd name="connsiteY4" fmla="*/ 0 h 652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520624">
                <a:moveTo>
                  <a:pt x="0" y="0"/>
                </a:moveTo>
                <a:lnTo>
                  <a:pt x="12192000" y="0"/>
                </a:lnTo>
                <a:lnTo>
                  <a:pt x="12192000" y="6520625"/>
                </a:lnTo>
                <a:lnTo>
                  <a:pt x="0" y="6520625"/>
                </a:lnTo>
                <a:lnTo>
                  <a:pt x="0" y="0"/>
                </a:lnTo>
                <a:close/>
              </a:path>
            </a:pathLst>
          </a:custGeom>
          <a:solidFill>
            <a:srgbClr val="00B05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1493579" y="1155671"/>
            <a:ext cx="7614326" cy="8953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800" b="1" i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此处请填入标题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2800868"/>
            <a:ext cx="5526338" cy="10156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lang="en-US" sz="1800" b="0" i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>
              <a:lnSpc>
                <a:spcPct val="120000"/>
              </a:lnSpc>
              <a:spcBef>
                <a:spcPct val="0"/>
              </a:spcBef>
            </a:pPr>
            <a:r>
              <a:rPr lang="zh-CN" altLang="en-US" dirty="0"/>
              <a:t>此处请填入小标题</a:t>
            </a:r>
            <a:endParaRPr lang="en-US" dirty="0"/>
          </a:p>
        </p:txBody>
      </p:sp>
      <p:sp>
        <p:nvSpPr>
          <p:cNvPr id="4" name="图形 2"/>
          <p:cNvSpPr/>
          <p:nvPr/>
        </p:nvSpPr>
        <p:spPr>
          <a:xfrm>
            <a:off x="0" y="1178370"/>
            <a:ext cx="12192000" cy="5679630"/>
          </a:xfrm>
          <a:custGeom>
            <a:avLst/>
            <a:gdLst>
              <a:gd name="connsiteX0" fmla="*/ 0 w 12192000"/>
              <a:gd name="connsiteY0" fmla="*/ 4714494 h 5679630"/>
              <a:gd name="connsiteX1" fmla="*/ 5971286 w 12192000"/>
              <a:gd name="connsiteY1" fmla="*/ 3485197 h 5679630"/>
              <a:gd name="connsiteX2" fmla="*/ 6004751 w 12192000"/>
              <a:gd name="connsiteY2" fmla="*/ 3469513 h 5679630"/>
              <a:gd name="connsiteX3" fmla="*/ 12192000 w 12192000"/>
              <a:gd name="connsiteY3" fmla="*/ 0 h 5679630"/>
              <a:gd name="connsiteX4" fmla="*/ 12192000 w 12192000"/>
              <a:gd name="connsiteY4" fmla="*/ 5679631 h 5679630"/>
              <a:gd name="connsiteX5" fmla="*/ 0 w 12192000"/>
              <a:gd name="connsiteY5" fmla="*/ 5679631 h 5679630"/>
              <a:gd name="connsiteX6" fmla="*/ 0 w 12192000"/>
              <a:gd name="connsiteY6" fmla="*/ 4714494 h 5679630"/>
              <a:gd name="connsiteX7" fmla="*/ 0 w 12192000"/>
              <a:gd name="connsiteY7" fmla="*/ 4714494 h 567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5679630">
                <a:moveTo>
                  <a:pt x="0" y="4714494"/>
                </a:moveTo>
                <a:cubicBezTo>
                  <a:pt x="2217103" y="4716907"/>
                  <a:pt x="3937127" y="4432554"/>
                  <a:pt x="5971286" y="3485197"/>
                </a:cubicBezTo>
                <a:cubicBezTo>
                  <a:pt x="5982526" y="3479991"/>
                  <a:pt x="5993575" y="3474720"/>
                  <a:pt x="6004751" y="3469513"/>
                </a:cubicBezTo>
                <a:cubicBezTo>
                  <a:pt x="8174736" y="2444941"/>
                  <a:pt x="9867456" y="835279"/>
                  <a:pt x="12192000" y="0"/>
                </a:cubicBezTo>
                <a:cubicBezTo>
                  <a:pt x="12192000" y="1889062"/>
                  <a:pt x="12192000" y="3790569"/>
                  <a:pt x="12192000" y="5679631"/>
                </a:cubicBezTo>
                <a:cubicBezTo>
                  <a:pt x="8128000" y="5679631"/>
                  <a:pt x="4064000" y="5679631"/>
                  <a:pt x="0" y="5679631"/>
                </a:cubicBezTo>
                <a:lnTo>
                  <a:pt x="0" y="4714494"/>
                </a:lnTo>
                <a:lnTo>
                  <a:pt x="0" y="4714494"/>
                </a:lnTo>
                <a:close/>
              </a:path>
            </a:pathLst>
          </a:custGeom>
          <a:solidFill>
            <a:srgbClr val="8FD4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43" name="图形 41"/>
          <p:cNvGrpSpPr/>
          <p:nvPr/>
        </p:nvGrpSpPr>
        <p:grpSpPr>
          <a:xfrm>
            <a:off x="8650214" y="5581760"/>
            <a:ext cx="2893557" cy="555515"/>
            <a:chOff x="5076825" y="3233751"/>
            <a:chExt cx="2033587" cy="390415"/>
          </a:xfrm>
          <a:solidFill>
            <a:schemeClr val="bg1"/>
          </a:solidFill>
        </p:grpSpPr>
        <p:sp>
          <p:nvSpPr>
            <p:cNvPr id="44" name="任意多边形: 形状 43"/>
            <p:cNvSpPr/>
            <p:nvPr/>
          </p:nvSpPr>
          <p:spPr>
            <a:xfrm>
              <a:off x="5866352" y="3458907"/>
              <a:ext cx="142303" cy="161163"/>
            </a:xfrm>
            <a:custGeom>
              <a:avLst/>
              <a:gdLst>
                <a:gd name="connsiteX0" fmla="*/ 72295 w 142303"/>
                <a:gd name="connsiteY0" fmla="*/ 0 h 161163"/>
                <a:gd name="connsiteX1" fmla="*/ 142304 w 142303"/>
                <a:gd name="connsiteY1" fmla="*/ 0 h 161163"/>
                <a:gd name="connsiteX2" fmla="*/ 69914 w 142303"/>
                <a:gd name="connsiteY2" fmla="*/ 161163 h 161163"/>
                <a:gd name="connsiteX3" fmla="*/ 0 w 142303"/>
                <a:gd name="connsiteY3" fmla="*/ 161163 h 161163"/>
                <a:gd name="connsiteX4" fmla="*/ 72295 w 142303"/>
                <a:gd name="connsiteY4" fmla="*/ 0 h 16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03" h="161163">
                  <a:moveTo>
                    <a:pt x="72295" y="0"/>
                  </a:moveTo>
                  <a:lnTo>
                    <a:pt x="142304" y="0"/>
                  </a:lnTo>
                  <a:lnTo>
                    <a:pt x="69914" y="161163"/>
                  </a:lnTo>
                  <a:lnTo>
                    <a:pt x="0" y="161163"/>
                  </a:lnTo>
                  <a:lnTo>
                    <a:pt x="7229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5944457" y="3396709"/>
              <a:ext cx="92106" cy="49244"/>
            </a:xfrm>
            <a:custGeom>
              <a:avLst/>
              <a:gdLst>
                <a:gd name="connsiteX0" fmla="*/ 22193 w 92106"/>
                <a:gd name="connsiteY0" fmla="*/ 0 h 49244"/>
                <a:gd name="connsiteX1" fmla="*/ 92107 w 92106"/>
                <a:gd name="connsiteY1" fmla="*/ 0 h 49244"/>
                <a:gd name="connsiteX2" fmla="*/ 70009 w 92106"/>
                <a:gd name="connsiteY2" fmla="*/ 49244 h 49244"/>
                <a:gd name="connsiteX3" fmla="*/ 0 w 92106"/>
                <a:gd name="connsiteY3" fmla="*/ 49244 h 49244"/>
                <a:gd name="connsiteX4" fmla="*/ 22193 w 92106"/>
                <a:gd name="connsiteY4" fmla="*/ 0 h 4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06" h="49244">
                  <a:moveTo>
                    <a:pt x="22193" y="0"/>
                  </a:moveTo>
                  <a:lnTo>
                    <a:pt x="92107" y="0"/>
                  </a:lnTo>
                  <a:lnTo>
                    <a:pt x="70009" y="49244"/>
                  </a:lnTo>
                  <a:lnTo>
                    <a:pt x="0" y="49244"/>
                  </a:lnTo>
                  <a:lnTo>
                    <a:pt x="221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6531500" y="3455383"/>
              <a:ext cx="217663" cy="168116"/>
            </a:xfrm>
            <a:custGeom>
              <a:avLst/>
              <a:gdLst>
                <a:gd name="connsiteX0" fmla="*/ 148382 w 217663"/>
                <a:gd name="connsiteY0" fmla="*/ 69628 h 168116"/>
                <a:gd name="connsiteX1" fmla="*/ 149525 w 217663"/>
                <a:gd name="connsiteY1" fmla="*/ 44005 h 168116"/>
                <a:gd name="connsiteX2" fmla="*/ 130856 w 217663"/>
                <a:gd name="connsiteY2" fmla="*/ 36290 h 168116"/>
                <a:gd name="connsiteX3" fmla="*/ 100376 w 217663"/>
                <a:gd name="connsiteY3" fmla="*/ 47911 h 168116"/>
                <a:gd name="connsiteX4" fmla="*/ 82946 w 217663"/>
                <a:gd name="connsiteY4" fmla="*/ 69628 h 168116"/>
                <a:gd name="connsiteX5" fmla="*/ 148382 w 217663"/>
                <a:gd name="connsiteY5" fmla="*/ 69628 h 168116"/>
                <a:gd name="connsiteX6" fmla="*/ 148382 w 217663"/>
                <a:gd name="connsiteY6" fmla="*/ 69628 h 168116"/>
                <a:gd name="connsiteX7" fmla="*/ 202389 w 217663"/>
                <a:gd name="connsiteY7" fmla="*/ 98965 h 168116"/>
                <a:gd name="connsiteX8" fmla="*/ 69515 w 217663"/>
                <a:gd name="connsiteY8" fmla="*/ 98965 h 168116"/>
                <a:gd name="connsiteX9" fmla="*/ 68182 w 217663"/>
                <a:gd name="connsiteY9" fmla="*/ 121253 h 168116"/>
                <a:gd name="connsiteX10" fmla="*/ 88565 w 217663"/>
                <a:gd name="connsiteY10" fmla="*/ 131826 h 168116"/>
                <a:gd name="connsiteX11" fmla="*/ 109235 w 217663"/>
                <a:gd name="connsiteY11" fmla="*/ 127159 h 168116"/>
                <a:gd name="connsiteX12" fmla="*/ 125427 w 217663"/>
                <a:gd name="connsiteY12" fmla="*/ 116872 h 168116"/>
                <a:gd name="connsiteX13" fmla="*/ 191721 w 217663"/>
                <a:gd name="connsiteY13" fmla="*/ 116967 h 168116"/>
                <a:gd name="connsiteX14" fmla="*/ 136190 w 217663"/>
                <a:gd name="connsiteY14" fmla="*/ 157448 h 168116"/>
                <a:gd name="connsiteX15" fmla="*/ 70754 w 217663"/>
                <a:gd name="connsiteY15" fmla="*/ 168116 h 168116"/>
                <a:gd name="connsiteX16" fmla="*/ 20843 w 217663"/>
                <a:gd name="connsiteY16" fmla="*/ 159068 h 168116"/>
                <a:gd name="connsiteX17" fmla="*/ 1031 w 217663"/>
                <a:gd name="connsiteY17" fmla="*/ 130493 h 168116"/>
                <a:gd name="connsiteX18" fmla="*/ 8841 w 217663"/>
                <a:gd name="connsiteY18" fmla="*/ 84392 h 168116"/>
                <a:gd name="connsiteX19" fmla="*/ 62181 w 217663"/>
                <a:gd name="connsiteY19" fmla="*/ 23336 h 168116"/>
                <a:gd name="connsiteX20" fmla="*/ 144287 w 217663"/>
                <a:gd name="connsiteY20" fmla="*/ 0 h 168116"/>
                <a:gd name="connsiteX21" fmla="*/ 198198 w 217663"/>
                <a:gd name="connsiteY21" fmla="*/ 10382 h 168116"/>
                <a:gd name="connsiteX22" fmla="*/ 217343 w 217663"/>
                <a:gd name="connsiteY22" fmla="*/ 40577 h 168116"/>
                <a:gd name="connsiteX23" fmla="*/ 205437 w 217663"/>
                <a:gd name="connsiteY23" fmla="*/ 92107 h 168116"/>
                <a:gd name="connsiteX24" fmla="*/ 202389 w 217663"/>
                <a:gd name="connsiteY24" fmla="*/ 98965 h 168116"/>
                <a:gd name="connsiteX25" fmla="*/ 202389 w 217663"/>
                <a:gd name="connsiteY25" fmla="*/ 98965 h 16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7663" h="168116">
                  <a:moveTo>
                    <a:pt x="148382" y="69628"/>
                  </a:moveTo>
                  <a:cubicBezTo>
                    <a:pt x="152383" y="57721"/>
                    <a:pt x="152764" y="49149"/>
                    <a:pt x="149525" y="44005"/>
                  </a:cubicBezTo>
                  <a:cubicBezTo>
                    <a:pt x="146192" y="38862"/>
                    <a:pt x="140000" y="36290"/>
                    <a:pt x="130856" y="36290"/>
                  </a:cubicBezTo>
                  <a:cubicBezTo>
                    <a:pt x="120284" y="36290"/>
                    <a:pt x="110092" y="40195"/>
                    <a:pt x="100376" y="47911"/>
                  </a:cubicBezTo>
                  <a:cubicBezTo>
                    <a:pt x="94185" y="52768"/>
                    <a:pt x="88375" y="60007"/>
                    <a:pt x="82946" y="69628"/>
                  </a:cubicBezTo>
                  <a:lnTo>
                    <a:pt x="148382" y="69628"/>
                  </a:lnTo>
                  <a:lnTo>
                    <a:pt x="148382" y="69628"/>
                  </a:lnTo>
                  <a:close/>
                  <a:moveTo>
                    <a:pt x="202389" y="98965"/>
                  </a:moveTo>
                  <a:lnTo>
                    <a:pt x="69515" y="98965"/>
                  </a:lnTo>
                  <a:cubicBezTo>
                    <a:pt x="66277" y="108966"/>
                    <a:pt x="65801" y="116396"/>
                    <a:pt x="68182" y="121253"/>
                  </a:cubicBezTo>
                  <a:cubicBezTo>
                    <a:pt x="71420" y="128302"/>
                    <a:pt x="78278" y="131826"/>
                    <a:pt x="88565" y="131826"/>
                  </a:cubicBezTo>
                  <a:cubicBezTo>
                    <a:pt x="95138" y="131826"/>
                    <a:pt x="101996" y="130302"/>
                    <a:pt x="109235" y="127159"/>
                  </a:cubicBezTo>
                  <a:cubicBezTo>
                    <a:pt x="113711" y="125254"/>
                    <a:pt x="119141" y="121825"/>
                    <a:pt x="125427" y="116872"/>
                  </a:cubicBezTo>
                  <a:lnTo>
                    <a:pt x="191721" y="116967"/>
                  </a:lnTo>
                  <a:cubicBezTo>
                    <a:pt x="181053" y="131254"/>
                    <a:pt x="153526" y="150400"/>
                    <a:pt x="136190" y="157448"/>
                  </a:cubicBezTo>
                  <a:cubicBezTo>
                    <a:pt x="118950" y="164497"/>
                    <a:pt x="97138" y="168116"/>
                    <a:pt x="70754" y="168116"/>
                  </a:cubicBezTo>
                  <a:cubicBezTo>
                    <a:pt x="47894" y="168116"/>
                    <a:pt x="31225" y="165068"/>
                    <a:pt x="20843" y="159068"/>
                  </a:cubicBezTo>
                  <a:cubicBezTo>
                    <a:pt x="10365" y="153067"/>
                    <a:pt x="3793" y="143637"/>
                    <a:pt x="1031" y="130493"/>
                  </a:cubicBezTo>
                  <a:cubicBezTo>
                    <a:pt x="-1636" y="117348"/>
                    <a:pt x="840" y="102013"/>
                    <a:pt x="8841" y="84392"/>
                  </a:cubicBezTo>
                  <a:cubicBezTo>
                    <a:pt x="20081" y="59245"/>
                    <a:pt x="37892" y="38862"/>
                    <a:pt x="62181" y="23336"/>
                  </a:cubicBezTo>
                  <a:cubicBezTo>
                    <a:pt x="86470" y="7810"/>
                    <a:pt x="113807" y="0"/>
                    <a:pt x="144287" y="0"/>
                  </a:cubicBezTo>
                  <a:cubicBezTo>
                    <a:pt x="169052" y="0"/>
                    <a:pt x="187054" y="3429"/>
                    <a:pt x="198198" y="10382"/>
                  </a:cubicBezTo>
                  <a:cubicBezTo>
                    <a:pt x="209438" y="17335"/>
                    <a:pt x="215724" y="27337"/>
                    <a:pt x="217343" y="40577"/>
                  </a:cubicBezTo>
                  <a:cubicBezTo>
                    <a:pt x="218867" y="53721"/>
                    <a:pt x="214962" y="70866"/>
                    <a:pt x="205437" y="92107"/>
                  </a:cubicBezTo>
                  <a:lnTo>
                    <a:pt x="202389" y="98965"/>
                  </a:lnTo>
                  <a:lnTo>
                    <a:pt x="202389" y="989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6880358" y="3455383"/>
              <a:ext cx="217640" cy="168116"/>
            </a:xfrm>
            <a:custGeom>
              <a:avLst/>
              <a:gdLst>
                <a:gd name="connsiteX0" fmla="*/ 148234 w 217640"/>
                <a:gd name="connsiteY0" fmla="*/ 69628 h 168116"/>
                <a:gd name="connsiteX1" fmla="*/ 149377 w 217640"/>
                <a:gd name="connsiteY1" fmla="*/ 44005 h 168116"/>
                <a:gd name="connsiteX2" fmla="*/ 130708 w 217640"/>
                <a:gd name="connsiteY2" fmla="*/ 36290 h 168116"/>
                <a:gd name="connsiteX3" fmla="*/ 100133 w 217640"/>
                <a:gd name="connsiteY3" fmla="*/ 47911 h 168116"/>
                <a:gd name="connsiteX4" fmla="*/ 82702 w 217640"/>
                <a:gd name="connsiteY4" fmla="*/ 69628 h 168116"/>
                <a:gd name="connsiteX5" fmla="*/ 148234 w 217640"/>
                <a:gd name="connsiteY5" fmla="*/ 69628 h 168116"/>
                <a:gd name="connsiteX6" fmla="*/ 148234 w 217640"/>
                <a:gd name="connsiteY6" fmla="*/ 69628 h 168116"/>
                <a:gd name="connsiteX7" fmla="*/ 202336 w 217640"/>
                <a:gd name="connsiteY7" fmla="*/ 98965 h 168116"/>
                <a:gd name="connsiteX8" fmla="*/ 69462 w 217640"/>
                <a:gd name="connsiteY8" fmla="*/ 98965 h 168116"/>
                <a:gd name="connsiteX9" fmla="*/ 68129 w 217640"/>
                <a:gd name="connsiteY9" fmla="*/ 121253 h 168116"/>
                <a:gd name="connsiteX10" fmla="*/ 88512 w 217640"/>
                <a:gd name="connsiteY10" fmla="*/ 131826 h 168116"/>
                <a:gd name="connsiteX11" fmla="*/ 109182 w 217640"/>
                <a:gd name="connsiteY11" fmla="*/ 127159 h 168116"/>
                <a:gd name="connsiteX12" fmla="*/ 125469 w 217640"/>
                <a:gd name="connsiteY12" fmla="*/ 116872 h 168116"/>
                <a:gd name="connsiteX13" fmla="*/ 191763 w 217640"/>
                <a:gd name="connsiteY13" fmla="*/ 116967 h 168116"/>
                <a:gd name="connsiteX14" fmla="*/ 136233 w 217640"/>
                <a:gd name="connsiteY14" fmla="*/ 157448 h 168116"/>
                <a:gd name="connsiteX15" fmla="*/ 70796 w 217640"/>
                <a:gd name="connsiteY15" fmla="*/ 168116 h 168116"/>
                <a:gd name="connsiteX16" fmla="*/ 20790 w 217640"/>
                <a:gd name="connsiteY16" fmla="*/ 159068 h 168116"/>
                <a:gd name="connsiteX17" fmla="*/ 1073 w 217640"/>
                <a:gd name="connsiteY17" fmla="*/ 130493 h 168116"/>
                <a:gd name="connsiteX18" fmla="*/ 8788 w 217640"/>
                <a:gd name="connsiteY18" fmla="*/ 84392 h 168116"/>
                <a:gd name="connsiteX19" fmla="*/ 62128 w 217640"/>
                <a:gd name="connsiteY19" fmla="*/ 23336 h 168116"/>
                <a:gd name="connsiteX20" fmla="*/ 144234 w 217640"/>
                <a:gd name="connsiteY20" fmla="*/ 0 h 168116"/>
                <a:gd name="connsiteX21" fmla="*/ 198145 w 217640"/>
                <a:gd name="connsiteY21" fmla="*/ 10382 h 168116"/>
                <a:gd name="connsiteX22" fmla="*/ 217290 w 217640"/>
                <a:gd name="connsiteY22" fmla="*/ 40577 h 168116"/>
                <a:gd name="connsiteX23" fmla="*/ 205479 w 217640"/>
                <a:gd name="connsiteY23" fmla="*/ 92107 h 168116"/>
                <a:gd name="connsiteX24" fmla="*/ 202336 w 217640"/>
                <a:gd name="connsiteY24" fmla="*/ 98965 h 168116"/>
                <a:gd name="connsiteX25" fmla="*/ 202336 w 217640"/>
                <a:gd name="connsiteY25" fmla="*/ 98965 h 16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7640" h="168116">
                  <a:moveTo>
                    <a:pt x="148234" y="69628"/>
                  </a:moveTo>
                  <a:cubicBezTo>
                    <a:pt x="152330" y="57721"/>
                    <a:pt x="152711" y="49149"/>
                    <a:pt x="149377" y="44005"/>
                  </a:cubicBezTo>
                  <a:cubicBezTo>
                    <a:pt x="146043" y="38862"/>
                    <a:pt x="139947" y="36290"/>
                    <a:pt x="130708" y="36290"/>
                  </a:cubicBezTo>
                  <a:cubicBezTo>
                    <a:pt x="120135" y="36290"/>
                    <a:pt x="109944" y="40195"/>
                    <a:pt x="100133" y="47911"/>
                  </a:cubicBezTo>
                  <a:cubicBezTo>
                    <a:pt x="93942" y="52768"/>
                    <a:pt x="88131" y="60007"/>
                    <a:pt x="82702" y="69628"/>
                  </a:cubicBezTo>
                  <a:lnTo>
                    <a:pt x="148234" y="69628"/>
                  </a:lnTo>
                  <a:lnTo>
                    <a:pt x="148234" y="69628"/>
                  </a:lnTo>
                  <a:close/>
                  <a:moveTo>
                    <a:pt x="202336" y="98965"/>
                  </a:moveTo>
                  <a:lnTo>
                    <a:pt x="69462" y="98965"/>
                  </a:lnTo>
                  <a:cubicBezTo>
                    <a:pt x="66129" y="108966"/>
                    <a:pt x="65748" y="116396"/>
                    <a:pt x="68129" y="121253"/>
                  </a:cubicBezTo>
                  <a:cubicBezTo>
                    <a:pt x="71367" y="128302"/>
                    <a:pt x="78130" y="131826"/>
                    <a:pt x="88512" y="131826"/>
                  </a:cubicBezTo>
                  <a:cubicBezTo>
                    <a:pt x="94989" y="131826"/>
                    <a:pt x="101943" y="130302"/>
                    <a:pt x="109182" y="127159"/>
                  </a:cubicBezTo>
                  <a:cubicBezTo>
                    <a:pt x="113658" y="125254"/>
                    <a:pt x="119088" y="121825"/>
                    <a:pt x="125469" y="116872"/>
                  </a:cubicBezTo>
                  <a:lnTo>
                    <a:pt x="191763" y="116967"/>
                  </a:lnTo>
                  <a:cubicBezTo>
                    <a:pt x="181095" y="131254"/>
                    <a:pt x="153473" y="150400"/>
                    <a:pt x="136233" y="157448"/>
                  </a:cubicBezTo>
                  <a:cubicBezTo>
                    <a:pt x="118897" y="164497"/>
                    <a:pt x="97085" y="168116"/>
                    <a:pt x="70796" y="168116"/>
                  </a:cubicBezTo>
                  <a:cubicBezTo>
                    <a:pt x="47936" y="168116"/>
                    <a:pt x="31267" y="165068"/>
                    <a:pt x="20790" y="159068"/>
                  </a:cubicBezTo>
                  <a:cubicBezTo>
                    <a:pt x="10407" y="153067"/>
                    <a:pt x="3740" y="143637"/>
                    <a:pt x="1073" y="130493"/>
                  </a:cubicBezTo>
                  <a:cubicBezTo>
                    <a:pt x="-1689" y="117348"/>
                    <a:pt x="882" y="102013"/>
                    <a:pt x="8788" y="84392"/>
                  </a:cubicBezTo>
                  <a:cubicBezTo>
                    <a:pt x="20123" y="59245"/>
                    <a:pt x="37839" y="38862"/>
                    <a:pt x="62128" y="23336"/>
                  </a:cubicBezTo>
                  <a:cubicBezTo>
                    <a:pt x="86417" y="7810"/>
                    <a:pt x="113754" y="0"/>
                    <a:pt x="144234" y="0"/>
                  </a:cubicBezTo>
                  <a:cubicBezTo>
                    <a:pt x="168999" y="0"/>
                    <a:pt x="186906" y="3429"/>
                    <a:pt x="198145" y="10382"/>
                  </a:cubicBezTo>
                  <a:cubicBezTo>
                    <a:pt x="209385" y="17335"/>
                    <a:pt x="215671" y="27337"/>
                    <a:pt x="217290" y="40577"/>
                  </a:cubicBezTo>
                  <a:cubicBezTo>
                    <a:pt x="218910" y="53721"/>
                    <a:pt x="214909" y="70866"/>
                    <a:pt x="205479" y="92107"/>
                  </a:cubicBezTo>
                  <a:lnTo>
                    <a:pt x="202336" y="98965"/>
                  </a:lnTo>
                  <a:lnTo>
                    <a:pt x="202336" y="989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6721030" y="3455476"/>
              <a:ext cx="219551" cy="164690"/>
            </a:xfrm>
            <a:custGeom>
              <a:avLst/>
              <a:gdLst>
                <a:gd name="connsiteX0" fmla="*/ 72295 w 219551"/>
                <a:gd name="connsiteY0" fmla="*/ 3432 h 164690"/>
                <a:gd name="connsiteX1" fmla="*/ 138017 w 219551"/>
                <a:gd name="connsiteY1" fmla="*/ 3432 h 164690"/>
                <a:gd name="connsiteX2" fmla="*/ 126206 w 219551"/>
                <a:gd name="connsiteY2" fmla="*/ 29816 h 164690"/>
                <a:gd name="connsiteX3" fmla="*/ 156305 w 219551"/>
                <a:gd name="connsiteY3" fmla="*/ 6385 h 164690"/>
                <a:gd name="connsiteX4" fmla="*/ 184023 w 219551"/>
                <a:gd name="connsiteY4" fmla="*/ 3 h 164690"/>
                <a:gd name="connsiteX5" fmla="*/ 219551 w 219551"/>
                <a:gd name="connsiteY5" fmla="*/ 10671 h 164690"/>
                <a:gd name="connsiteX6" fmla="*/ 193453 w 219551"/>
                <a:gd name="connsiteY6" fmla="*/ 28673 h 164690"/>
                <a:gd name="connsiteX7" fmla="*/ 172688 w 219551"/>
                <a:gd name="connsiteY7" fmla="*/ 52295 h 164690"/>
                <a:gd name="connsiteX8" fmla="*/ 155162 w 219551"/>
                <a:gd name="connsiteY8" fmla="*/ 47818 h 164690"/>
                <a:gd name="connsiteX9" fmla="*/ 129350 w 219551"/>
                <a:gd name="connsiteY9" fmla="*/ 57820 h 164690"/>
                <a:gd name="connsiteX10" fmla="*/ 94869 w 219551"/>
                <a:gd name="connsiteY10" fmla="*/ 110588 h 164690"/>
                <a:gd name="connsiteX11" fmla="*/ 70580 w 219551"/>
                <a:gd name="connsiteY11" fmla="*/ 164690 h 164690"/>
                <a:gd name="connsiteX12" fmla="*/ 0 w 219551"/>
                <a:gd name="connsiteY12" fmla="*/ 164690 h 164690"/>
                <a:gd name="connsiteX13" fmla="*/ 72295 w 219551"/>
                <a:gd name="connsiteY13" fmla="*/ 3432 h 164690"/>
                <a:gd name="connsiteX14" fmla="*/ 72295 w 219551"/>
                <a:gd name="connsiteY14" fmla="*/ 3432 h 16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551" h="164690">
                  <a:moveTo>
                    <a:pt x="72295" y="3432"/>
                  </a:moveTo>
                  <a:lnTo>
                    <a:pt x="138017" y="3432"/>
                  </a:lnTo>
                  <a:lnTo>
                    <a:pt x="126206" y="29816"/>
                  </a:lnTo>
                  <a:cubicBezTo>
                    <a:pt x="137636" y="18481"/>
                    <a:pt x="147638" y="10576"/>
                    <a:pt x="156305" y="6385"/>
                  </a:cubicBezTo>
                  <a:cubicBezTo>
                    <a:pt x="164878" y="2098"/>
                    <a:pt x="174117" y="-92"/>
                    <a:pt x="184023" y="3"/>
                  </a:cubicBezTo>
                  <a:cubicBezTo>
                    <a:pt x="196215" y="3"/>
                    <a:pt x="207931" y="3146"/>
                    <a:pt x="219551" y="10671"/>
                  </a:cubicBezTo>
                  <a:cubicBezTo>
                    <a:pt x="219551" y="10671"/>
                    <a:pt x="204597" y="18386"/>
                    <a:pt x="193453" y="28673"/>
                  </a:cubicBezTo>
                  <a:cubicBezTo>
                    <a:pt x="177546" y="43246"/>
                    <a:pt x="172688" y="52295"/>
                    <a:pt x="172688" y="52295"/>
                  </a:cubicBezTo>
                  <a:cubicBezTo>
                    <a:pt x="165830" y="49247"/>
                    <a:pt x="160020" y="47818"/>
                    <a:pt x="155162" y="47818"/>
                  </a:cubicBezTo>
                  <a:cubicBezTo>
                    <a:pt x="146018" y="47818"/>
                    <a:pt x="137446" y="51152"/>
                    <a:pt x="129350" y="57820"/>
                  </a:cubicBezTo>
                  <a:cubicBezTo>
                    <a:pt x="117920" y="67249"/>
                    <a:pt x="106394" y="84871"/>
                    <a:pt x="94869" y="110588"/>
                  </a:cubicBezTo>
                  <a:lnTo>
                    <a:pt x="70580" y="164690"/>
                  </a:lnTo>
                  <a:lnTo>
                    <a:pt x="0" y="164690"/>
                  </a:lnTo>
                  <a:lnTo>
                    <a:pt x="72295" y="3432"/>
                  </a:lnTo>
                  <a:lnTo>
                    <a:pt x="72295" y="3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6320416" y="3455479"/>
              <a:ext cx="219431" cy="168116"/>
            </a:xfrm>
            <a:custGeom>
              <a:avLst/>
              <a:gdLst>
                <a:gd name="connsiteX0" fmla="*/ 134771 w 219431"/>
                <a:gd name="connsiteY0" fmla="*/ 106108 h 168116"/>
                <a:gd name="connsiteX1" fmla="*/ 117150 w 219431"/>
                <a:gd name="connsiteY1" fmla="*/ 120206 h 168116"/>
                <a:gd name="connsiteX2" fmla="*/ 92480 w 219431"/>
                <a:gd name="connsiteY2" fmla="*/ 126302 h 168116"/>
                <a:gd name="connsiteX3" fmla="*/ 71430 w 219431"/>
                <a:gd name="connsiteY3" fmla="*/ 116014 h 168116"/>
                <a:gd name="connsiteX4" fmla="*/ 74859 w 219431"/>
                <a:gd name="connsiteY4" fmla="*/ 85915 h 168116"/>
                <a:gd name="connsiteX5" fmla="*/ 100005 w 219431"/>
                <a:gd name="connsiteY5" fmla="*/ 52768 h 168116"/>
                <a:gd name="connsiteX6" fmla="*/ 131628 w 219431"/>
                <a:gd name="connsiteY6" fmla="*/ 41719 h 168116"/>
                <a:gd name="connsiteX7" fmla="*/ 150011 w 219431"/>
                <a:gd name="connsiteY7" fmla="*/ 47149 h 168116"/>
                <a:gd name="connsiteX8" fmla="*/ 153440 w 219431"/>
                <a:gd name="connsiteY8" fmla="*/ 63151 h 168116"/>
                <a:gd name="connsiteX9" fmla="*/ 216876 w 219431"/>
                <a:gd name="connsiteY9" fmla="*/ 62960 h 168116"/>
                <a:gd name="connsiteX10" fmla="*/ 206780 w 219431"/>
                <a:gd name="connsiteY10" fmla="*/ 14002 h 168116"/>
                <a:gd name="connsiteX11" fmla="*/ 148582 w 219431"/>
                <a:gd name="connsiteY11" fmla="*/ 0 h 168116"/>
                <a:gd name="connsiteX12" fmla="*/ 95623 w 219431"/>
                <a:gd name="connsiteY12" fmla="*/ 7429 h 168116"/>
                <a:gd name="connsiteX13" fmla="*/ 65429 w 219431"/>
                <a:gd name="connsiteY13" fmla="*/ 21717 h 168116"/>
                <a:gd name="connsiteX14" fmla="*/ 37425 w 219431"/>
                <a:gd name="connsiteY14" fmla="*/ 43434 h 168116"/>
                <a:gd name="connsiteX15" fmla="*/ 9708 w 219431"/>
                <a:gd name="connsiteY15" fmla="*/ 84773 h 168116"/>
                <a:gd name="connsiteX16" fmla="*/ 87 w 219431"/>
                <a:gd name="connsiteY16" fmla="*/ 122873 h 168116"/>
                <a:gd name="connsiteX17" fmla="*/ 9422 w 219431"/>
                <a:gd name="connsiteY17" fmla="*/ 147923 h 168116"/>
                <a:gd name="connsiteX18" fmla="*/ 33996 w 219431"/>
                <a:gd name="connsiteY18" fmla="*/ 163354 h 168116"/>
                <a:gd name="connsiteX19" fmla="*/ 77621 w 219431"/>
                <a:gd name="connsiteY19" fmla="*/ 168116 h 168116"/>
                <a:gd name="connsiteX20" fmla="*/ 127818 w 219431"/>
                <a:gd name="connsiteY20" fmla="*/ 160687 h 168116"/>
                <a:gd name="connsiteX21" fmla="*/ 167537 w 219431"/>
                <a:gd name="connsiteY21" fmla="*/ 139827 h 168116"/>
                <a:gd name="connsiteX22" fmla="*/ 198969 w 219431"/>
                <a:gd name="connsiteY22" fmla="*/ 106204 h 168116"/>
                <a:gd name="connsiteX23" fmla="*/ 134771 w 219431"/>
                <a:gd name="connsiteY23" fmla="*/ 106204 h 168116"/>
                <a:gd name="connsiteX24" fmla="*/ 134771 w 219431"/>
                <a:gd name="connsiteY24" fmla="*/ 106108 h 16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431" h="168116">
                  <a:moveTo>
                    <a:pt x="134771" y="106108"/>
                  </a:moveTo>
                  <a:cubicBezTo>
                    <a:pt x="129246" y="112205"/>
                    <a:pt x="123341" y="116872"/>
                    <a:pt x="117150" y="120206"/>
                  </a:cubicBezTo>
                  <a:cubicBezTo>
                    <a:pt x="109434" y="124301"/>
                    <a:pt x="101243" y="126302"/>
                    <a:pt x="92480" y="126302"/>
                  </a:cubicBezTo>
                  <a:cubicBezTo>
                    <a:pt x="82098" y="126302"/>
                    <a:pt x="75049" y="122873"/>
                    <a:pt x="71430" y="116014"/>
                  </a:cubicBezTo>
                  <a:cubicBezTo>
                    <a:pt x="67715" y="109157"/>
                    <a:pt x="68858" y="99060"/>
                    <a:pt x="74859" y="85915"/>
                  </a:cubicBezTo>
                  <a:cubicBezTo>
                    <a:pt x="81526" y="71056"/>
                    <a:pt x="89908" y="60007"/>
                    <a:pt x="100005" y="52768"/>
                  </a:cubicBezTo>
                  <a:cubicBezTo>
                    <a:pt x="110101" y="45434"/>
                    <a:pt x="120579" y="41719"/>
                    <a:pt x="131628" y="41719"/>
                  </a:cubicBezTo>
                  <a:cubicBezTo>
                    <a:pt x="140391" y="41719"/>
                    <a:pt x="146391" y="43529"/>
                    <a:pt x="150011" y="47149"/>
                  </a:cubicBezTo>
                  <a:cubicBezTo>
                    <a:pt x="153535" y="50768"/>
                    <a:pt x="154678" y="56102"/>
                    <a:pt x="153440" y="63151"/>
                  </a:cubicBezTo>
                  <a:cubicBezTo>
                    <a:pt x="153440" y="63151"/>
                    <a:pt x="215733" y="63151"/>
                    <a:pt x="216876" y="62960"/>
                  </a:cubicBezTo>
                  <a:cubicBezTo>
                    <a:pt x="223068" y="44291"/>
                    <a:pt x="217353" y="23336"/>
                    <a:pt x="206780" y="14002"/>
                  </a:cubicBezTo>
                  <a:cubicBezTo>
                    <a:pt x="196112" y="4667"/>
                    <a:pt x="176776" y="0"/>
                    <a:pt x="148582" y="0"/>
                  </a:cubicBezTo>
                  <a:cubicBezTo>
                    <a:pt x="128389" y="0"/>
                    <a:pt x="110768" y="2477"/>
                    <a:pt x="95623" y="7429"/>
                  </a:cubicBezTo>
                  <a:cubicBezTo>
                    <a:pt x="86098" y="10573"/>
                    <a:pt x="76002" y="15240"/>
                    <a:pt x="65429" y="21717"/>
                  </a:cubicBezTo>
                  <a:cubicBezTo>
                    <a:pt x="54761" y="28099"/>
                    <a:pt x="45522" y="35338"/>
                    <a:pt x="37425" y="43434"/>
                  </a:cubicBezTo>
                  <a:cubicBezTo>
                    <a:pt x="26376" y="54388"/>
                    <a:pt x="17137" y="68199"/>
                    <a:pt x="9708" y="84773"/>
                  </a:cubicBezTo>
                  <a:cubicBezTo>
                    <a:pt x="2564" y="100584"/>
                    <a:pt x="-579" y="113348"/>
                    <a:pt x="87" y="122873"/>
                  </a:cubicBezTo>
                  <a:cubicBezTo>
                    <a:pt x="754" y="132493"/>
                    <a:pt x="3897" y="140780"/>
                    <a:pt x="9422" y="147923"/>
                  </a:cubicBezTo>
                  <a:cubicBezTo>
                    <a:pt x="15042" y="155067"/>
                    <a:pt x="23138" y="160210"/>
                    <a:pt x="33996" y="163354"/>
                  </a:cubicBezTo>
                  <a:cubicBezTo>
                    <a:pt x="44760" y="166497"/>
                    <a:pt x="59238" y="168116"/>
                    <a:pt x="77621" y="168116"/>
                  </a:cubicBezTo>
                  <a:cubicBezTo>
                    <a:pt x="96576" y="168116"/>
                    <a:pt x="113340" y="165640"/>
                    <a:pt x="127818" y="160687"/>
                  </a:cubicBezTo>
                  <a:cubicBezTo>
                    <a:pt x="142391" y="155734"/>
                    <a:pt x="155631" y="148781"/>
                    <a:pt x="167537" y="139827"/>
                  </a:cubicBezTo>
                  <a:cubicBezTo>
                    <a:pt x="178110" y="131826"/>
                    <a:pt x="191635" y="118872"/>
                    <a:pt x="198969" y="106204"/>
                  </a:cubicBezTo>
                  <a:lnTo>
                    <a:pt x="134771" y="106204"/>
                  </a:lnTo>
                  <a:lnTo>
                    <a:pt x="134771" y="1061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5633374" y="3393756"/>
              <a:ext cx="268722" cy="230409"/>
            </a:xfrm>
            <a:custGeom>
              <a:avLst/>
              <a:gdLst>
                <a:gd name="connsiteX0" fmla="*/ 238598 w 268722"/>
                <a:gd name="connsiteY0" fmla="*/ 120968 h 230409"/>
                <a:gd name="connsiteX1" fmla="*/ 217452 w 268722"/>
                <a:gd name="connsiteY1" fmla="*/ 96298 h 230409"/>
                <a:gd name="connsiteX2" fmla="*/ 153063 w 268722"/>
                <a:gd name="connsiteY2" fmla="*/ 76581 h 230409"/>
                <a:gd name="connsiteX3" fmla="*/ 130584 w 268722"/>
                <a:gd name="connsiteY3" fmla="*/ 68294 h 230409"/>
                <a:gd name="connsiteX4" fmla="*/ 129251 w 268722"/>
                <a:gd name="connsiteY4" fmla="*/ 58674 h 230409"/>
                <a:gd name="connsiteX5" fmla="*/ 141729 w 268722"/>
                <a:gd name="connsiteY5" fmla="*/ 46292 h 230409"/>
                <a:gd name="connsiteX6" fmla="*/ 164493 w 268722"/>
                <a:gd name="connsiteY6" fmla="*/ 41243 h 230409"/>
                <a:gd name="connsiteX7" fmla="*/ 187353 w 268722"/>
                <a:gd name="connsiteY7" fmla="*/ 48101 h 230409"/>
                <a:gd name="connsiteX8" fmla="*/ 190497 w 268722"/>
                <a:gd name="connsiteY8" fmla="*/ 65913 h 230409"/>
                <a:gd name="connsiteX9" fmla="*/ 264887 w 268722"/>
                <a:gd name="connsiteY9" fmla="*/ 65913 h 230409"/>
                <a:gd name="connsiteX10" fmla="*/ 257267 w 268722"/>
                <a:gd name="connsiteY10" fmla="*/ 15811 h 230409"/>
                <a:gd name="connsiteX11" fmla="*/ 190687 w 268722"/>
                <a:gd name="connsiteY11" fmla="*/ 0 h 230409"/>
                <a:gd name="connsiteX12" fmla="*/ 124774 w 268722"/>
                <a:gd name="connsiteY12" fmla="*/ 8668 h 230409"/>
                <a:gd name="connsiteX13" fmla="*/ 80102 w 268722"/>
                <a:gd name="connsiteY13" fmla="*/ 32671 h 230409"/>
                <a:gd name="connsiteX14" fmla="*/ 54289 w 268722"/>
                <a:gd name="connsiteY14" fmla="*/ 65056 h 230409"/>
                <a:gd name="connsiteX15" fmla="*/ 57051 w 268722"/>
                <a:gd name="connsiteY15" fmla="*/ 108109 h 230409"/>
                <a:gd name="connsiteX16" fmla="*/ 118107 w 268722"/>
                <a:gd name="connsiteY16" fmla="*/ 135160 h 230409"/>
                <a:gd name="connsiteX17" fmla="*/ 152301 w 268722"/>
                <a:gd name="connsiteY17" fmla="*/ 148114 h 230409"/>
                <a:gd name="connsiteX18" fmla="*/ 154016 w 268722"/>
                <a:gd name="connsiteY18" fmla="*/ 163640 h 230409"/>
                <a:gd name="connsiteX19" fmla="*/ 137633 w 268722"/>
                <a:gd name="connsiteY19" fmla="*/ 179737 h 230409"/>
                <a:gd name="connsiteX20" fmla="*/ 108582 w 268722"/>
                <a:gd name="connsiteY20" fmla="*/ 186690 h 230409"/>
                <a:gd name="connsiteX21" fmla="*/ 80007 w 268722"/>
                <a:gd name="connsiteY21" fmla="*/ 173165 h 230409"/>
                <a:gd name="connsiteX22" fmla="*/ 80007 w 268722"/>
                <a:gd name="connsiteY22" fmla="*/ 153067 h 230409"/>
                <a:gd name="connsiteX23" fmla="*/ 5235 w 268722"/>
                <a:gd name="connsiteY23" fmla="*/ 153067 h 230409"/>
                <a:gd name="connsiteX24" fmla="*/ 8379 w 268722"/>
                <a:gd name="connsiteY24" fmla="*/ 208598 h 230409"/>
                <a:gd name="connsiteX25" fmla="*/ 87817 w 268722"/>
                <a:gd name="connsiteY25" fmla="*/ 230410 h 230409"/>
                <a:gd name="connsiteX26" fmla="*/ 152873 w 268722"/>
                <a:gd name="connsiteY26" fmla="*/ 221075 h 230409"/>
                <a:gd name="connsiteX27" fmla="*/ 202689 w 268722"/>
                <a:gd name="connsiteY27" fmla="*/ 193643 h 230409"/>
                <a:gd name="connsiteX28" fmla="*/ 233835 w 268722"/>
                <a:gd name="connsiteY28" fmla="*/ 154115 h 230409"/>
                <a:gd name="connsiteX29" fmla="*/ 238598 w 268722"/>
                <a:gd name="connsiteY29" fmla="*/ 120968 h 230409"/>
                <a:gd name="connsiteX30" fmla="*/ 238598 w 268722"/>
                <a:gd name="connsiteY30" fmla="*/ 120968 h 2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8722" h="230409">
                  <a:moveTo>
                    <a:pt x="238598" y="120968"/>
                  </a:moveTo>
                  <a:cubicBezTo>
                    <a:pt x="236312" y="111157"/>
                    <a:pt x="229359" y="102870"/>
                    <a:pt x="217452" y="96298"/>
                  </a:cubicBezTo>
                  <a:cubicBezTo>
                    <a:pt x="205737" y="89630"/>
                    <a:pt x="184210" y="83058"/>
                    <a:pt x="153063" y="76581"/>
                  </a:cubicBezTo>
                  <a:cubicBezTo>
                    <a:pt x="140395" y="74009"/>
                    <a:pt x="132966" y="71342"/>
                    <a:pt x="130584" y="68294"/>
                  </a:cubicBezTo>
                  <a:cubicBezTo>
                    <a:pt x="128108" y="65437"/>
                    <a:pt x="127727" y="62294"/>
                    <a:pt x="129251" y="58674"/>
                  </a:cubicBezTo>
                  <a:cubicBezTo>
                    <a:pt x="131442" y="53816"/>
                    <a:pt x="135633" y="49721"/>
                    <a:pt x="141729" y="46292"/>
                  </a:cubicBezTo>
                  <a:cubicBezTo>
                    <a:pt x="147825" y="42863"/>
                    <a:pt x="155445" y="41243"/>
                    <a:pt x="164493" y="41243"/>
                  </a:cubicBezTo>
                  <a:cubicBezTo>
                    <a:pt x="175542" y="41243"/>
                    <a:pt x="183067" y="43529"/>
                    <a:pt x="187353" y="48101"/>
                  </a:cubicBezTo>
                  <a:cubicBezTo>
                    <a:pt x="190973" y="52007"/>
                    <a:pt x="191925" y="58007"/>
                    <a:pt x="190497" y="65913"/>
                  </a:cubicBezTo>
                  <a:lnTo>
                    <a:pt x="264887" y="65913"/>
                  </a:lnTo>
                  <a:cubicBezTo>
                    <a:pt x="271840" y="43053"/>
                    <a:pt x="269364" y="26289"/>
                    <a:pt x="257267" y="15811"/>
                  </a:cubicBezTo>
                  <a:cubicBezTo>
                    <a:pt x="245075" y="5239"/>
                    <a:pt x="222882" y="0"/>
                    <a:pt x="190687" y="0"/>
                  </a:cubicBezTo>
                  <a:cubicBezTo>
                    <a:pt x="164398" y="0"/>
                    <a:pt x="142491" y="2953"/>
                    <a:pt x="124774" y="8668"/>
                  </a:cubicBezTo>
                  <a:cubicBezTo>
                    <a:pt x="107058" y="14478"/>
                    <a:pt x="92199" y="22479"/>
                    <a:pt x="80102" y="32671"/>
                  </a:cubicBezTo>
                  <a:cubicBezTo>
                    <a:pt x="68005" y="42767"/>
                    <a:pt x="59433" y="53626"/>
                    <a:pt x="54289" y="65056"/>
                  </a:cubicBezTo>
                  <a:cubicBezTo>
                    <a:pt x="46479" y="82487"/>
                    <a:pt x="47336" y="96869"/>
                    <a:pt x="57051" y="108109"/>
                  </a:cubicBezTo>
                  <a:cubicBezTo>
                    <a:pt x="66576" y="119348"/>
                    <a:pt x="86960" y="128302"/>
                    <a:pt x="118107" y="135160"/>
                  </a:cubicBezTo>
                  <a:cubicBezTo>
                    <a:pt x="137157" y="139256"/>
                    <a:pt x="148682" y="143542"/>
                    <a:pt x="152301" y="148114"/>
                  </a:cubicBezTo>
                  <a:cubicBezTo>
                    <a:pt x="156016" y="152686"/>
                    <a:pt x="156588" y="157829"/>
                    <a:pt x="154016" y="163640"/>
                  </a:cubicBezTo>
                  <a:cubicBezTo>
                    <a:pt x="151254" y="169736"/>
                    <a:pt x="145824" y="175070"/>
                    <a:pt x="137633" y="179737"/>
                  </a:cubicBezTo>
                  <a:cubicBezTo>
                    <a:pt x="129537" y="184309"/>
                    <a:pt x="119821" y="186690"/>
                    <a:pt x="108582" y="186690"/>
                  </a:cubicBezTo>
                  <a:cubicBezTo>
                    <a:pt x="93532" y="186690"/>
                    <a:pt x="84007" y="182213"/>
                    <a:pt x="80007" y="173165"/>
                  </a:cubicBezTo>
                  <a:cubicBezTo>
                    <a:pt x="77816" y="168402"/>
                    <a:pt x="77911" y="161639"/>
                    <a:pt x="80007" y="153067"/>
                  </a:cubicBezTo>
                  <a:lnTo>
                    <a:pt x="5235" y="153067"/>
                  </a:lnTo>
                  <a:cubicBezTo>
                    <a:pt x="-2670" y="175546"/>
                    <a:pt x="-1623" y="194024"/>
                    <a:pt x="8379" y="208598"/>
                  </a:cubicBezTo>
                  <a:cubicBezTo>
                    <a:pt x="18380" y="223171"/>
                    <a:pt x="44859" y="230410"/>
                    <a:pt x="87817" y="230410"/>
                  </a:cubicBezTo>
                  <a:cubicBezTo>
                    <a:pt x="112296" y="230410"/>
                    <a:pt x="133918" y="227267"/>
                    <a:pt x="152873" y="221075"/>
                  </a:cubicBezTo>
                  <a:cubicBezTo>
                    <a:pt x="171732" y="214884"/>
                    <a:pt x="188401" y="205740"/>
                    <a:pt x="202689" y="193643"/>
                  </a:cubicBezTo>
                  <a:cubicBezTo>
                    <a:pt x="217071" y="181547"/>
                    <a:pt x="227454" y="168402"/>
                    <a:pt x="233835" y="154115"/>
                  </a:cubicBezTo>
                  <a:cubicBezTo>
                    <a:pt x="239360" y="141827"/>
                    <a:pt x="240979" y="130778"/>
                    <a:pt x="238598" y="120968"/>
                  </a:cubicBezTo>
                  <a:lnTo>
                    <a:pt x="238598" y="1209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>
            <a:xfrm>
              <a:off x="5975699" y="3454621"/>
              <a:ext cx="352498" cy="165544"/>
            </a:xfrm>
            <a:custGeom>
              <a:avLst/>
              <a:gdLst>
                <a:gd name="connsiteX0" fmla="*/ 351663 w 352498"/>
                <a:gd name="connsiteY0" fmla="*/ 26575 h 165544"/>
                <a:gd name="connsiteX1" fmla="*/ 304038 w 352498"/>
                <a:gd name="connsiteY1" fmla="*/ 0 h 165544"/>
                <a:gd name="connsiteX2" fmla="*/ 235553 w 352498"/>
                <a:gd name="connsiteY2" fmla="*/ 23908 h 165544"/>
                <a:gd name="connsiteX3" fmla="*/ 188500 w 352498"/>
                <a:gd name="connsiteY3" fmla="*/ 0 h 165544"/>
                <a:gd name="connsiteX4" fmla="*/ 131540 w 352498"/>
                <a:gd name="connsiteY4" fmla="*/ 15716 h 165544"/>
                <a:gd name="connsiteX5" fmla="*/ 136684 w 352498"/>
                <a:gd name="connsiteY5" fmla="*/ 4286 h 165544"/>
                <a:gd name="connsiteX6" fmla="*/ 72485 w 352498"/>
                <a:gd name="connsiteY6" fmla="*/ 4286 h 165544"/>
                <a:gd name="connsiteX7" fmla="*/ 0 w 352498"/>
                <a:gd name="connsiteY7" fmla="*/ 165544 h 165544"/>
                <a:gd name="connsiteX8" fmla="*/ 67627 w 352498"/>
                <a:gd name="connsiteY8" fmla="*/ 165544 h 165544"/>
                <a:gd name="connsiteX9" fmla="*/ 109728 w 352498"/>
                <a:gd name="connsiteY9" fmla="*/ 71914 h 165544"/>
                <a:gd name="connsiteX10" fmla="*/ 146304 w 352498"/>
                <a:gd name="connsiteY10" fmla="*/ 48768 h 165544"/>
                <a:gd name="connsiteX11" fmla="*/ 162115 w 352498"/>
                <a:gd name="connsiteY11" fmla="*/ 71914 h 165544"/>
                <a:gd name="connsiteX12" fmla="*/ 120110 w 352498"/>
                <a:gd name="connsiteY12" fmla="*/ 165544 h 165544"/>
                <a:gd name="connsiteX13" fmla="*/ 179737 w 352498"/>
                <a:gd name="connsiteY13" fmla="*/ 165544 h 165544"/>
                <a:gd name="connsiteX14" fmla="*/ 221837 w 352498"/>
                <a:gd name="connsiteY14" fmla="*/ 71914 h 165544"/>
                <a:gd name="connsiteX15" fmla="*/ 258413 w 352498"/>
                <a:gd name="connsiteY15" fmla="*/ 48768 h 165544"/>
                <a:gd name="connsiteX16" fmla="*/ 274320 w 352498"/>
                <a:gd name="connsiteY16" fmla="*/ 71914 h 165544"/>
                <a:gd name="connsiteX17" fmla="*/ 232219 w 352498"/>
                <a:gd name="connsiteY17" fmla="*/ 165544 h 165544"/>
                <a:gd name="connsiteX18" fmla="*/ 299371 w 352498"/>
                <a:gd name="connsiteY18" fmla="*/ 165544 h 165544"/>
                <a:gd name="connsiteX19" fmla="*/ 344233 w 352498"/>
                <a:gd name="connsiteY19" fmla="*/ 65627 h 165544"/>
                <a:gd name="connsiteX20" fmla="*/ 351663 w 352498"/>
                <a:gd name="connsiteY20" fmla="*/ 26575 h 165544"/>
                <a:gd name="connsiteX21" fmla="*/ 351663 w 352498"/>
                <a:gd name="connsiteY21" fmla="*/ 26575 h 1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2498" h="165544">
                  <a:moveTo>
                    <a:pt x="351663" y="26575"/>
                  </a:moveTo>
                  <a:cubicBezTo>
                    <a:pt x="349282" y="11049"/>
                    <a:pt x="331184" y="0"/>
                    <a:pt x="304038" y="0"/>
                  </a:cubicBezTo>
                  <a:cubicBezTo>
                    <a:pt x="278511" y="0"/>
                    <a:pt x="252127" y="9811"/>
                    <a:pt x="235553" y="23908"/>
                  </a:cubicBezTo>
                  <a:cubicBezTo>
                    <a:pt x="231553" y="9715"/>
                    <a:pt x="214027" y="0"/>
                    <a:pt x="188500" y="0"/>
                  </a:cubicBezTo>
                  <a:cubicBezTo>
                    <a:pt x="168307" y="0"/>
                    <a:pt x="147542" y="6096"/>
                    <a:pt x="131540" y="15716"/>
                  </a:cubicBezTo>
                  <a:lnTo>
                    <a:pt x="136684" y="4286"/>
                  </a:lnTo>
                  <a:lnTo>
                    <a:pt x="72485" y="4286"/>
                  </a:lnTo>
                  <a:lnTo>
                    <a:pt x="0" y="165544"/>
                  </a:lnTo>
                  <a:lnTo>
                    <a:pt x="67627" y="165544"/>
                  </a:lnTo>
                  <a:lnTo>
                    <a:pt x="109728" y="71914"/>
                  </a:lnTo>
                  <a:cubicBezTo>
                    <a:pt x="115538" y="59150"/>
                    <a:pt x="131826" y="48768"/>
                    <a:pt x="146304" y="48768"/>
                  </a:cubicBezTo>
                  <a:cubicBezTo>
                    <a:pt x="160877" y="48768"/>
                    <a:pt x="167926" y="59150"/>
                    <a:pt x="162115" y="71914"/>
                  </a:cubicBezTo>
                  <a:lnTo>
                    <a:pt x="120110" y="165544"/>
                  </a:lnTo>
                  <a:lnTo>
                    <a:pt x="179737" y="165544"/>
                  </a:lnTo>
                  <a:lnTo>
                    <a:pt x="221837" y="71914"/>
                  </a:lnTo>
                  <a:cubicBezTo>
                    <a:pt x="227552" y="59150"/>
                    <a:pt x="243935" y="48768"/>
                    <a:pt x="258413" y="48768"/>
                  </a:cubicBezTo>
                  <a:cubicBezTo>
                    <a:pt x="272891" y="48768"/>
                    <a:pt x="280035" y="59150"/>
                    <a:pt x="274320" y="71914"/>
                  </a:cubicBezTo>
                  <a:lnTo>
                    <a:pt x="232219" y="165544"/>
                  </a:lnTo>
                  <a:lnTo>
                    <a:pt x="299371" y="165544"/>
                  </a:lnTo>
                  <a:cubicBezTo>
                    <a:pt x="305181" y="152686"/>
                    <a:pt x="344233" y="65627"/>
                    <a:pt x="344233" y="65627"/>
                  </a:cubicBezTo>
                  <a:cubicBezTo>
                    <a:pt x="352139" y="48196"/>
                    <a:pt x="353758" y="35719"/>
                    <a:pt x="351663" y="26575"/>
                  </a:cubicBezTo>
                  <a:lnTo>
                    <a:pt x="351663" y="265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/>
            <p:cNvSpPr/>
            <p:nvPr/>
          </p:nvSpPr>
          <p:spPr>
            <a:xfrm>
              <a:off x="6156579" y="3257073"/>
              <a:ext cx="273272" cy="159353"/>
            </a:xfrm>
            <a:custGeom>
              <a:avLst/>
              <a:gdLst>
                <a:gd name="connsiteX0" fmla="*/ 191453 w 273272"/>
                <a:gd name="connsiteY0" fmla="*/ 0 h 159353"/>
                <a:gd name="connsiteX1" fmla="*/ 160401 w 273272"/>
                <a:gd name="connsiteY1" fmla="*/ 0 h 159353"/>
                <a:gd name="connsiteX2" fmla="*/ 154400 w 273272"/>
                <a:gd name="connsiteY2" fmla="*/ 13049 h 159353"/>
                <a:gd name="connsiteX3" fmla="*/ 131445 w 273272"/>
                <a:gd name="connsiteY3" fmla="*/ 13049 h 159353"/>
                <a:gd name="connsiteX4" fmla="*/ 143161 w 273272"/>
                <a:gd name="connsiteY4" fmla="*/ 857 h 159353"/>
                <a:gd name="connsiteX5" fmla="*/ 107728 w 273272"/>
                <a:gd name="connsiteY5" fmla="*/ 857 h 159353"/>
                <a:gd name="connsiteX6" fmla="*/ 90583 w 273272"/>
                <a:gd name="connsiteY6" fmla="*/ 17336 h 159353"/>
                <a:gd name="connsiteX7" fmla="*/ 83439 w 273272"/>
                <a:gd name="connsiteY7" fmla="*/ 23622 h 159353"/>
                <a:gd name="connsiteX8" fmla="*/ 78010 w 273272"/>
                <a:gd name="connsiteY8" fmla="*/ 26480 h 159353"/>
                <a:gd name="connsiteX9" fmla="*/ 69342 w 273272"/>
                <a:gd name="connsiteY9" fmla="*/ 27146 h 159353"/>
                <a:gd name="connsiteX10" fmla="*/ 62579 w 273272"/>
                <a:gd name="connsiteY10" fmla="*/ 27146 h 159353"/>
                <a:gd name="connsiteX11" fmla="*/ 52102 w 273272"/>
                <a:gd name="connsiteY11" fmla="*/ 50578 h 159353"/>
                <a:gd name="connsiteX12" fmla="*/ 70199 w 273272"/>
                <a:gd name="connsiteY12" fmla="*/ 50578 h 159353"/>
                <a:gd name="connsiteX13" fmla="*/ 82201 w 273272"/>
                <a:gd name="connsiteY13" fmla="*/ 49721 h 159353"/>
                <a:gd name="connsiteX14" fmla="*/ 93440 w 273272"/>
                <a:gd name="connsiteY14" fmla="*/ 46006 h 159353"/>
                <a:gd name="connsiteX15" fmla="*/ 107537 w 273272"/>
                <a:gd name="connsiteY15" fmla="*/ 37052 h 159353"/>
                <a:gd name="connsiteX16" fmla="*/ 143637 w 273272"/>
                <a:gd name="connsiteY16" fmla="*/ 37052 h 159353"/>
                <a:gd name="connsiteX17" fmla="*/ 130873 w 273272"/>
                <a:gd name="connsiteY17" fmla="*/ 65437 h 159353"/>
                <a:gd name="connsiteX18" fmla="*/ 45339 w 273272"/>
                <a:gd name="connsiteY18" fmla="*/ 65437 h 159353"/>
                <a:gd name="connsiteX19" fmla="*/ 34671 w 273272"/>
                <a:gd name="connsiteY19" fmla="*/ 88964 h 159353"/>
                <a:gd name="connsiteX20" fmla="*/ 88583 w 273272"/>
                <a:gd name="connsiteY20" fmla="*/ 88964 h 159353"/>
                <a:gd name="connsiteX21" fmla="*/ 53626 w 273272"/>
                <a:gd name="connsiteY21" fmla="*/ 130874 h 159353"/>
                <a:gd name="connsiteX22" fmla="*/ 49149 w 273272"/>
                <a:gd name="connsiteY22" fmla="*/ 134588 h 159353"/>
                <a:gd name="connsiteX23" fmla="*/ 39243 w 273272"/>
                <a:gd name="connsiteY23" fmla="*/ 135350 h 159353"/>
                <a:gd name="connsiteX24" fmla="*/ 11525 w 273272"/>
                <a:gd name="connsiteY24" fmla="*/ 135350 h 159353"/>
                <a:gd name="connsiteX25" fmla="*/ 0 w 273272"/>
                <a:gd name="connsiteY25" fmla="*/ 159353 h 159353"/>
                <a:gd name="connsiteX26" fmla="*/ 36004 w 273272"/>
                <a:gd name="connsiteY26" fmla="*/ 159353 h 159353"/>
                <a:gd name="connsiteX27" fmla="*/ 50483 w 273272"/>
                <a:gd name="connsiteY27" fmla="*/ 158877 h 159353"/>
                <a:gd name="connsiteX28" fmla="*/ 63341 w 273272"/>
                <a:gd name="connsiteY28" fmla="*/ 155543 h 159353"/>
                <a:gd name="connsiteX29" fmla="*/ 74200 w 273272"/>
                <a:gd name="connsiteY29" fmla="*/ 148209 h 159353"/>
                <a:gd name="connsiteX30" fmla="*/ 83915 w 273272"/>
                <a:gd name="connsiteY30" fmla="*/ 137636 h 159353"/>
                <a:gd name="connsiteX31" fmla="*/ 124587 w 273272"/>
                <a:gd name="connsiteY31" fmla="*/ 88964 h 159353"/>
                <a:gd name="connsiteX32" fmla="*/ 154114 w 273272"/>
                <a:gd name="connsiteY32" fmla="*/ 88964 h 159353"/>
                <a:gd name="connsiteX33" fmla="*/ 133921 w 273272"/>
                <a:gd name="connsiteY33" fmla="*/ 134207 h 159353"/>
                <a:gd name="connsiteX34" fmla="*/ 131350 w 273272"/>
                <a:gd name="connsiteY34" fmla="*/ 144018 h 159353"/>
                <a:gd name="connsiteX35" fmla="*/ 134588 w 273272"/>
                <a:gd name="connsiteY35" fmla="*/ 153067 h 159353"/>
                <a:gd name="connsiteX36" fmla="*/ 143637 w 273272"/>
                <a:gd name="connsiteY36" fmla="*/ 158306 h 159353"/>
                <a:gd name="connsiteX37" fmla="*/ 157448 w 273272"/>
                <a:gd name="connsiteY37" fmla="*/ 159163 h 159353"/>
                <a:gd name="connsiteX38" fmla="*/ 203740 w 273272"/>
                <a:gd name="connsiteY38" fmla="*/ 159163 h 159353"/>
                <a:gd name="connsiteX39" fmla="*/ 214503 w 273272"/>
                <a:gd name="connsiteY39" fmla="*/ 135446 h 159353"/>
                <a:gd name="connsiteX40" fmla="*/ 178784 w 273272"/>
                <a:gd name="connsiteY40" fmla="*/ 135446 h 159353"/>
                <a:gd name="connsiteX41" fmla="*/ 176784 w 273272"/>
                <a:gd name="connsiteY41" fmla="*/ 135541 h 159353"/>
                <a:gd name="connsiteX42" fmla="*/ 170212 w 273272"/>
                <a:gd name="connsiteY42" fmla="*/ 134398 h 159353"/>
                <a:gd name="connsiteX43" fmla="*/ 169640 w 273272"/>
                <a:gd name="connsiteY43" fmla="*/ 132398 h 159353"/>
                <a:gd name="connsiteX44" fmla="*/ 170212 w 273272"/>
                <a:gd name="connsiteY44" fmla="*/ 129635 h 159353"/>
                <a:gd name="connsiteX45" fmla="*/ 188214 w 273272"/>
                <a:gd name="connsiteY45" fmla="*/ 89059 h 159353"/>
                <a:gd name="connsiteX46" fmla="*/ 239268 w 273272"/>
                <a:gd name="connsiteY46" fmla="*/ 89059 h 159353"/>
                <a:gd name="connsiteX47" fmla="*/ 249841 w 273272"/>
                <a:gd name="connsiteY47" fmla="*/ 65532 h 159353"/>
                <a:gd name="connsiteX48" fmla="*/ 164687 w 273272"/>
                <a:gd name="connsiteY48" fmla="*/ 65532 h 159353"/>
                <a:gd name="connsiteX49" fmla="*/ 177641 w 273272"/>
                <a:gd name="connsiteY49" fmla="*/ 37148 h 159353"/>
                <a:gd name="connsiteX50" fmla="*/ 262509 w 273272"/>
                <a:gd name="connsiteY50" fmla="*/ 37148 h 159353"/>
                <a:gd name="connsiteX51" fmla="*/ 273272 w 273272"/>
                <a:gd name="connsiteY51" fmla="*/ 13240 h 159353"/>
                <a:gd name="connsiteX52" fmla="*/ 188500 w 273272"/>
                <a:gd name="connsiteY52" fmla="*/ 13240 h 159353"/>
                <a:gd name="connsiteX53" fmla="*/ 194310 w 273272"/>
                <a:gd name="connsiteY53" fmla="*/ 190 h 159353"/>
                <a:gd name="connsiteX54" fmla="*/ 191453 w 273272"/>
                <a:gd name="connsiteY54" fmla="*/ 190 h 159353"/>
                <a:gd name="connsiteX55" fmla="*/ 191453 w 273272"/>
                <a:gd name="connsiteY55" fmla="*/ 0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3272" h="159353">
                  <a:moveTo>
                    <a:pt x="191453" y="0"/>
                  </a:moveTo>
                  <a:lnTo>
                    <a:pt x="160401" y="0"/>
                  </a:lnTo>
                  <a:cubicBezTo>
                    <a:pt x="160401" y="0"/>
                    <a:pt x="155162" y="11430"/>
                    <a:pt x="154400" y="13049"/>
                  </a:cubicBezTo>
                  <a:cubicBezTo>
                    <a:pt x="152686" y="13049"/>
                    <a:pt x="137065" y="13049"/>
                    <a:pt x="131445" y="13049"/>
                  </a:cubicBezTo>
                  <a:cubicBezTo>
                    <a:pt x="134684" y="9716"/>
                    <a:pt x="143161" y="857"/>
                    <a:pt x="143161" y="857"/>
                  </a:cubicBezTo>
                  <a:lnTo>
                    <a:pt x="107728" y="857"/>
                  </a:lnTo>
                  <a:lnTo>
                    <a:pt x="90583" y="17336"/>
                  </a:lnTo>
                  <a:lnTo>
                    <a:pt x="83439" y="23622"/>
                  </a:lnTo>
                  <a:cubicBezTo>
                    <a:pt x="81534" y="25051"/>
                    <a:pt x="79724" y="26003"/>
                    <a:pt x="78010" y="26480"/>
                  </a:cubicBezTo>
                  <a:cubicBezTo>
                    <a:pt x="76200" y="26861"/>
                    <a:pt x="73247" y="27146"/>
                    <a:pt x="69342" y="27146"/>
                  </a:cubicBezTo>
                  <a:lnTo>
                    <a:pt x="62579" y="27146"/>
                  </a:lnTo>
                  <a:lnTo>
                    <a:pt x="52102" y="50578"/>
                  </a:lnTo>
                  <a:lnTo>
                    <a:pt x="70199" y="50578"/>
                  </a:lnTo>
                  <a:cubicBezTo>
                    <a:pt x="74676" y="50578"/>
                    <a:pt x="78677" y="50292"/>
                    <a:pt x="82201" y="49721"/>
                  </a:cubicBezTo>
                  <a:cubicBezTo>
                    <a:pt x="86011" y="49149"/>
                    <a:pt x="89725" y="47911"/>
                    <a:pt x="93440" y="46006"/>
                  </a:cubicBezTo>
                  <a:cubicBezTo>
                    <a:pt x="97060" y="44196"/>
                    <a:pt x="101727" y="41243"/>
                    <a:pt x="107537" y="37052"/>
                  </a:cubicBezTo>
                  <a:cubicBezTo>
                    <a:pt x="108490" y="37052"/>
                    <a:pt x="138970" y="37052"/>
                    <a:pt x="143637" y="37052"/>
                  </a:cubicBezTo>
                  <a:cubicBezTo>
                    <a:pt x="141637" y="41053"/>
                    <a:pt x="131636" y="63722"/>
                    <a:pt x="130873" y="65437"/>
                  </a:cubicBezTo>
                  <a:cubicBezTo>
                    <a:pt x="128778" y="65437"/>
                    <a:pt x="45339" y="65437"/>
                    <a:pt x="45339" y="65437"/>
                  </a:cubicBezTo>
                  <a:lnTo>
                    <a:pt x="34671" y="88964"/>
                  </a:lnTo>
                  <a:cubicBezTo>
                    <a:pt x="34671" y="88964"/>
                    <a:pt x="82106" y="88964"/>
                    <a:pt x="88583" y="88964"/>
                  </a:cubicBezTo>
                  <a:cubicBezTo>
                    <a:pt x="84392" y="94012"/>
                    <a:pt x="53626" y="130874"/>
                    <a:pt x="53626" y="130874"/>
                  </a:cubicBezTo>
                  <a:cubicBezTo>
                    <a:pt x="52006" y="132683"/>
                    <a:pt x="50578" y="133922"/>
                    <a:pt x="49149" y="134588"/>
                  </a:cubicBezTo>
                  <a:cubicBezTo>
                    <a:pt x="48387" y="134874"/>
                    <a:pt x="46006" y="135350"/>
                    <a:pt x="39243" y="135350"/>
                  </a:cubicBezTo>
                  <a:lnTo>
                    <a:pt x="11525" y="135350"/>
                  </a:lnTo>
                  <a:lnTo>
                    <a:pt x="0" y="159353"/>
                  </a:lnTo>
                  <a:lnTo>
                    <a:pt x="36004" y="159353"/>
                  </a:lnTo>
                  <a:lnTo>
                    <a:pt x="50483" y="158877"/>
                  </a:lnTo>
                  <a:cubicBezTo>
                    <a:pt x="54864" y="158591"/>
                    <a:pt x="59150" y="157353"/>
                    <a:pt x="63341" y="155543"/>
                  </a:cubicBezTo>
                  <a:cubicBezTo>
                    <a:pt x="67437" y="153734"/>
                    <a:pt x="71152" y="151257"/>
                    <a:pt x="74200" y="148209"/>
                  </a:cubicBezTo>
                  <a:lnTo>
                    <a:pt x="83915" y="137636"/>
                  </a:lnTo>
                  <a:cubicBezTo>
                    <a:pt x="83915" y="137636"/>
                    <a:pt x="120015" y="94583"/>
                    <a:pt x="124587" y="88964"/>
                  </a:cubicBezTo>
                  <a:cubicBezTo>
                    <a:pt x="126016" y="88964"/>
                    <a:pt x="149352" y="88964"/>
                    <a:pt x="154114" y="88964"/>
                  </a:cubicBezTo>
                  <a:cubicBezTo>
                    <a:pt x="151638" y="93536"/>
                    <a:pt x="133921" y="134207"/>
                    <a:pt x="133921" y="134207"/>
                  </a:cubicBezTo>
                  <a:cubicBezTo>
                    <a:pt x="133731" y="134493"/>
                    <a:pt x="131350" y="138875"/>
                    <a:pt x="131350" y="144018"/>
                  </a:cubicBezTo>
                  <a:cubicBezTo>
                    <a:pt x="131350" y="146971"/>
                    <a:pt x="132112" y="150209"/>
                    <a:pt x="134588" y="153067"/>
                  </a:cubicBezTo>
                  <a:cubicBezTo>
                    <a:pt x="136112" y="155829"/>
                    <a:pt x="139160" y="157544"/>
                    <a:pt x="143637" y="158306"/>
                  </a:cubicBezTo>
                  <a:cubicBezTo>
                    <a:pt x="147733" y="158972"/>
                    <a:pt x="152305" y="159163"/>
                    <a:pt x="157448" y="159163"/>
                  </a:cubicBezTo>
                  <a:lnTo>
                    <a:pt x="203740" y="159163"/>
                  </a:lnTo>
                  <a:lnTo>
                    <a:pt x="214503" y="135446"/>
                  </a:lnTo>
                  <a:lnTo>
                    <a:pt x="178784" y="135446"/>
                  </a:lnTo>
                  <a:lnTo>
                    <a:pt x="176784" y="135541"/>
                  </a:lnTo>
                  <a:cubicBezTo>
                    <a:pt x="174308" y="135636"/>
                    <a:pt x="171355" y="135731"/>
                    <a:pt x="170212" y="134398"/>
                  </a:cubicBezTo>
                  <a:cubicBezTo>
                    <a:pt x="169831" y="133922"/>
                    <a:pt x="169640" y="133160"/>
                    <a:pt x="169640" y="132398"/>
                  </a:cubicBezTo>
                  <a:cubicBezTo>
                    <a:pt x="169640" y="131540"/>
                    <a:pt x="169926" y="130492"/>
                    <a:pt x="170212" y="129635"/>
                  </a:cubicBezTo>
                  <a:cubicBezTo>
                    <a:pt x="170497" y="129159"/>
                    <a:pt x="187357" y="90678"/>
                    <a:pt x="188214" y="89059"/>
                  </a:cubicBezTo>
                  <a:cubicBezTo>
                    <a:pt x="190214" y="89059"/>
                    <a:pt x="239268" y="89059"/>
                    <a:pt x="239268" y="89059"/>
                  </a:cubicBezTo>
                  <a:lnTo>
                    <a:pt x="249841" y="65532"/>
                  </a:lnTo>
                  <a:cubicBezTo>
                    <a:pt x="249841" y="65532"/>
                    <a:pt x="169831" y="65532"/>
                    <a:pt x="164687" y="65532"/>
                  </a:cubicBezTo>
                  <a:cubicBezTo>
                    <a:pt x="166688" y="61532"/>
                    <a:pt x="176784" y="38862"/>
                    <a:pt x="177641" y="37148"/>
                  </a:cubicBezTo>
                  <a:cubicBezTo>
                    <a:pt x="179737" y="37148"/>
                    <a:pt x="262509" y="37148"/>
                    <a:pt x="262509" y="37148"/>
                  </a:cubicBezTo>
                  <a:lnTo>
                    <a:pt x="273272" y="13240"/>
                  </a:lnTo>
                  <a:cubicBezTo>
                    <a:pt x="273272" y="13240"/>
                    <a:pt x="193548" y="13240"/>
                    <a:pt x="188500" y="13240"/>
                  </a:cubicBezTo>
                  <a:cubicBezTo>
                    <a:pt x="190024" y="10001"/>
                    <a:pt x="194310" y="190"/>
                    <a:pt x="194310" y="190"/>
                  </a:cubicBezTo>
                  <a:lnTo>
                    <a:pt x="191453" y="190"/>
                  </a:lnTo>
                  <a:lnTo>
                    <a:pt x="19145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>
            <a:xfrm>
              <a:off x="6382512" y="3331749"/>
              <a:ext cx="246411" cy="88106"/>
            </a:xfrm>
            <a:custGeom>
              <a:avLst/>
              <a:gdLst>
                <a:gd name="connsiteX0" fmla="*/ 196691 w 246411"/>
                <a:gd name="connsiteY0" fmla="*/ 40862 h 88106"/>
                <a:gd name="connsiteX1" fmla="*/ 192500 w 246411"/>
                <a:gd name="connsiteY1" fmla="*/ 45148 h 88106"/>
                <a:gd name="connsiteX2" fmla="*/ 184118 w 246411"/>
                <a:gd name="connsiteY2" fmla="*/ 46577 h 88106"/>
                <a:gd name="connsiteX3" fmla="*/ 141637 w 246411"/>
                <a:gd name="connsiteY3" fmla="*/ 46577 h 88106"/>
                <a:gd name="connsiteX4" fmla="*/ 153162 w 246411"/>
                <a:gd name="connsiteY4" fmla="*/ 21146 h 88106"/>
                <a:gd name="connsiteX5" fmla="*/ 205835 w 246411"/>
                <a:gd name="connsiteY5" fmla="*/ 21146 h 88106"/>
                <a:gd name="connsiteX6" fmla="*/ 196691 w 246411"/>
                <a:gd name="connsiteY6" fmla="*/ 40862 h 88106"/>
                <a:gd name="connsiteX7" fmla="*/ 196691 w 246411"/>
                <a:gd name="connsiteY7" fmla="*/ 40862 h 88106"/>
                <a:gd name="connsiteX8" fmla="*/ 108299 w 246411"/>
                <a:gd name="connsiteY8" fmla="*/ 46577 h 88106"/>
                <a:gd name="connsiteX9" fmla="*/ 59817 w 246411"/>
                <a:gd name="connsiteY9" fmla="*/ 46577 h 88106"/>
                <a:gd name="connsiteX10" fmla="*/ 71247 w 246411"/>
                <a:gd name="connsiteY10" fmla="*/ 21146 h 88106"/>
                <a:gd name="connsiteX11" fmla="*/ 119920 w 246411"/>
                <a:gd name="connsiteY11" fmla="*/ 21146 h 88106"/>
                <a:gd name="connsiteX12" fmla="*/ 108299 w 246411"/>
                <a:gd name="connsiteY12" fmla="*/ 46577 h 88106"/>
                <a:gd name="connsiteX13" fmla="*/ 108299 w 246411"/>
                <a:gd name="connsiteY13" fmla="*/ 46577 h 88106"/>
                <a:gd name="connsiteX14" fmla="*/ 243745 w 246411"/>
                <a:gd name="connsiteY14" fmla="*/ 0 h 88106"/>
                <a:gd name="connsiteX15" fmla="*/ 47816 w 246411"/>
                <a:gd name="connsiteY15" fmla="*/ 0 h 88106"/>
                <a:gd name="connsiteX16" fmla="*/ 20098 w 246411"/>
                <a:gd name="connsiteY16" fmla="*/ 61532 h 88106"/>
                <a:gd name="connsiteX17" fmla="*/ 16669 w 246411"/>
                <a:gd name="connsiteY17" fmla="*/ 67056 h 88106"/>
                <a:gd name="connsiteX18" fmla="*/ 14573 w 246411"/>
                <a:gd name="connsiteY18" fmla="*/ 67818 h 88106"/>
                <a:gd name="connsiteX19" fmla="*/ 9334 w 246411"/>
                <a:gd name="connsiteY19" fmla="*/ 67818 h 88106"/>
                <a:gd name="connsiteX20" fmla="*/ 0 w 246411"/>
                <a:gd name="connsiteY20" fmla="*/ 88106 h 88106"/>
                <a:gd name="connsiteX21" fmla="*/ 17145 w 246411"/>
                <a:gd name="connsiteY21" fmla="*/ 88106 h 88106"/>
                <a:gd name="connsiteX22" fmla="*/ 36290 w 246411"/>
                <a:gd name="connsiteY22" fmla="*/ 84963 h 88106"/>
                <a:gd name="connsiteX23" fmla="*/ 44387 w 246411"/>
                <a:gd name="connsiteY23" fmla="*/ 78676 h 88106"/>
                <a:gd name="connsiteX24" fmla="*/ 48863 w 246411"/>
                <a:gd name="connsiteY24" fmla="*/ 71152 h 88106"/>
                <a:gd name="connsiteX25" fmla="*/ 50863 w 246411"/>
                <a:gd name="connsiteY25" fmla="*/ 67056 h 88106"/>
                <a:gd name="connsiteX26" fmla="*/ 182975 w 246411"/>
                <a:gd name="connsiteY26" fmla="*/ 67056 h 88106"/>
                <a:gd name="connsiteX27" fmla="*/ 200787 w 246411"/>
                <a:gd name="connsiteY27" fmla="*/ 65627 h 88106"/>
                <a:gd name="connsiteX28" fmla="*/ 214503 w 246411"/>
                <a:gd name="connsiteY28" fmla="*/ 60198 h 88106"/>
                <a:gd name="connsiteX29" fmla="*/ 225266 w 246411"/>
                <a:gd name="connsiteY29" fmla="*/ 46291 h 88106"/>
                <a:gd name="connsiteX30" fmla="*/ 246412 w 246411"/>
                <a:gd name="connsiteY30" fmla="*/ 95 h 88106"/>
                <a:gd name="connsiteX31" fmla="*/ 243745 w 246411"/>
                <a:gd name="connsiteY31" fmla="*/ 95 h 88106"/>
                <a:gd name="connsiteX32" fmla="*/ 243745 w 246411"/>
                <a:gd name="connsiteY32" fmla="*/ 0 h 8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6411" h="88106">
                  <a:moveTo>
                    <a:pt x="196691" y="40862"/>
                  </a:moveTo>
                  <a:cubicBezTo>
                    <a:pt x="195643" y="42863"/>
                    <a:pt x="194310" y="44291"/>
                    <a:pt x="192500" y="45148"/>
                  </a:cubicBezTo>
                  <a:cubicBezTo>
                    <a:pt x="190691" y="46101"/>
                    <a:pt x="187833" y="46577"/>
                    <a:pt x="184118" y="46577"/>
                  </a:cubicBezTo>
                  <a:cubicBezTo>
                    <a:pt x="184118" y="46577"/>
                    <a:pt x="146590" y="46577"/>
                    <a:pt x="141637" y="46577"/>
                  </a:cubicBezTo>
                  <a:cubicBezTo>
                    <a:pt x="143732" y="42577"/>
                    <a:pt x="152400" y="22765"/>
                    <a:pt x="153162" y="21146"/>
                  </a:cubicBezTo>
                  <a:cubicBezTo>
                    <a:pt x="155067" y="21146"/>
                    <a:pt x="201073" y="21146"/>
                    <a:pt x="205835" y="21146"/>
                  </a:cubicBezTo>
                  <a:cubicBezTo>
                    <a:pt x="203930" y="25051"/>
                    <a:pt x="196691" y="40862"/>
                    <a:pt x="196691" y="40862"/>
                  </a:cubicBezTo>
                  <a:lnTo>
                    <a:pt x="196691" y="40862"/>
                  </a:lnTo>
                  <a:close/>
                  <a:moveTo>
                    <a:pt x="108299" y="46577"/>
                  </a:moveTo>
                  <a:cubicBezTo>
                    <a:pt x="106394" y="46577"/>
                    <a:pt x="64675" y="46577"/>
                    <a:pt x="59817" y="46577"/>
                  </a:cubicBezTo>
                  <a:cubicBezTo>
                    <a:pt x="61817" y="42577"/>
                    <a:pt x="70390" y="22765"/>
                    <a:pt x="71247" y="21146"/>
                  </a:cubicBezTo>
                  <a:cubicBezTo>
                    <a:pt x="73152" y="21146"/>
                    <a:pt x="115157" y="21146"/>
                    <a:pt x="119920" y="21146"/>
                  </a:cubicBezTo>
                  <a:cubicBezTo>
                    <a:pt x="118015" y="25146"/>
                    <a:pt x="109156" y="44958"/>
                    <a:pt x="108299" y="46577"/>
                  </a:cubicBezTo>
                  <a:lnTo>
                    <a:pt x="108299" y="46577"/>
                  </a:lnTo>
                  <a:close/>
                  <a:moveTo>
                    <a:pt x="243745" y="0"/>
                  </a:moveTo>
                  <a:lnTo>
                    <a:pt x="47816" y="0"/>
                  </a:lnTo>
                  <a:lnTo>
                    <a:pt x="20098" y="61532"/>
                  </a:lnTo>
                  <a:cubicBezTo>
                    <a:pt x="17812" y="66103"/>
                    <a:pt x="16859" y="66961"/>
                    <a:pt x="16669" y="67056"/>
                  </a:cubicBezTo>
                  <a:cubicBezTo>
                    <a:pt x="16002" y="67532"/>
                    <a:pt x="15240" y="67818"/>
                    <a:pt x="14573" y="67818"/>
                  </a:cubicBezTo>
                  <a:lnTo>
                    <a:pt x="9334" y="67818"/>
                  </a:lnTo>
                  <a:lnTo>
                    <a:pt x="0" y="88106"/>
                  </a:lnTo>
                  <a:lnTo>
                    <a:pt x="17145" y="88106"/>
                  </a:lnTo>
                  <a:cubicBezTo>
                    <a:pt x="25432" y="88106"/>
                    <a:pt x="32385" y="86963"/>
                    <a:pt x="36290" y="84963"/>
                  </a:cubicBezTo>
                  <a:cubicBezTo>
                    <a:pt x="40291" y="82772"/>
                    <a:pt x="42863" y="80677"/>
                    <a:pt x="44387" y="78676"/>
                  </a:cubicBezTo>
                  <a:cubicBezTo>
                    <a:pt x="45910" y="76676"/>
                    <a:pt x="47434" y="74200"/>
                    <a:pt x="48863" y="71152"/>
                  </a:cubicBezTo>
                  <a:cubicBezTo>
                    <a:pt x="48863" y="71152"/>
                    <a:pt x="50292" y="68294"/>
                    <a:pt x="50863" y="67056"/>
                  </a:cubicBezTo>
                  <a:cubicBezTo>
                    <a:pt x="52959" y="67056"/>
                    <a:pt x="182975" y="67056"/>
                    <a:pt x="182975" y="67056"/>
                  </a:cubicBezTo>
                  <a:cubicBezTo>
                    <a:pt x="189738" y="67056"/>
                    <a:pt x="195834" y="66580"/>
                    <a:pt x="200787" y="65627"/>
                  </a:cubicBezTo>
                  <a:cubicBezTo>
                    <a:pt x="205930" y="64770"/>
                    <a:pt x="210502" y="62865"/>
                    <a:pt x="214503" y="60198"/>
                  </a:cubicBezTo>
                  <a:cubicBezTo>
                    <a:pt x="218504" y="57340"/>
                    <a:pt x="222123" y="52673"/>
                    <a:pt x="225266" y="46291"/>
                  </a:cubicBezTo>
                  <a:lnTo>
                    <a:pt x="246412" y="95"/>
                  </a:lnTo>
                  <a:lnTo>
                    <a:pt x="243745" y="95"/>
                  </a:lnTo>
                  <a:lnTo>
                    <a:pt x="24374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6430137" y="3258883"/>
              <a:ext cx="233457" cy="60959"/>
            </a:xfrm>
            <a:custGeom>
              <a:avLst/>
              <a:gdLst>
                <a:gd name="connsiteX0" fmla="*/ 144971 w 233457"/>
                <a:gd name="connsiteY0" fmla="*/ 0 h 60959"/>
                <a:gd name="connsiteX1" fmla="*/ 111633 w 233457"/>
                <a:gd name="connsiteY1" fmla="*/ 0 h 60959"/>
                <a:gd name="connsiteX2" fmla="*/ 109538 w 233457"/>
                <a:gd name="connsiteY2" fmla="*/ 4572 h 60959"/>
                <a:gd name="connsiteX3" fmla="*/ 25241 w 233457"/>
                <a:gd name="connsiteY3" fmla="*/ 4572 h 60959"/>
                <a:gd name="connsiteX4" fmla="*/ 15526 w 233457"/>
                <a:gd name="connsiteY4" fmla="*/ 26194 h 60959"/>
                <a:gd name="connsiteX5" fmla="*/ 99822 w 233457"/>
                <a:gd name="connsiteY5" fmla="*/ 26194 h 60959"/>
                <a:gd name="connsiteX6" fmla="*/ 94107 w 233457"/>
                <a:gd name="connsiteY6" fmla="*/ 38957 h 60959"/>
                <a:gd name="connsiteX7" fmla="*/ 9716 w 233457"/>
                <a:gd name="connsiteY7" fmla="*/ 38957 h 60959"/>
                <a:gd name="connsiteX8" fmla="*/ 0 w 233457"/>
                <a:gd name="connsiteY8" fmla="*/ 60960 h 60959"/>
                <a:gd name="connsiteX9" fmla="*/ 207931 w 233457"/>
                <a:gd name="connsiteY9" fmla="*/ 60960 h 60959"/>
                <a:gd name="connsiteX10" fmla="*/ 217742 w 233457"/>
                <a:gd name="connsiteY10" fmla="*/ 38957 h 60959"/>
                <a:gd name="connsiteX11" fmla="*/ 130302 w 233457"/>
                <a:gd name="connsiteY11" fmla="*/ 38957 h 60959"/>
                <a:gd name="connsiteX12" fmla="*/ 135922 w 233457"/>
                <a:gd name="connsiteY12" fmla="*/ 26194 h 60959"/>
                <a:gd name="connsiteX13" fmla="*/ 223742 w 233457"/>
                <a:gd name="connsiteY13" fmla="*/ 26194 h 60959"/>
                <a:gd name="connsiteX14" fmla="*/ 233458 w 233457"/>
                <a:gd name="connsiteY14" fmla="*/ 4572 h 60959"/>
                <a:gd name="connsiteX15" fmla="*/ 145733 w 233457"/>
                <a:gd name="connsiteY15" fmla="*/ 4572 h 60959"/>
                <a:gd name="connsiteX16" fmla="*/ 147638 w 233457"/>
                <a:gd name="connsiteY16" fmla="*/ 0 h 60959"/>
                <a:gd name="connsiteX17" fmla="*/ 144971 w 233457"/>
                <a:gd name="connsiteY17" fmla="*/ 0 h 60959"/>
                <a:gd name="connsiteX18" fmla="*/ 144971 w 233457"/>
                <a:gd name="connsiteY18" fmla="*/ 0 h 6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457" h="60959">
                  <a:moveTo>
                    <a:pt x="144971" y="0"/>
                  </a:moveTo>
                  <a:lnTo>
                    <a:pt x="111633" y="0"/>
                  </a:lnTo>
                  <a:cubicBezTo>
                    <a:pt x="111633" y="0"/>
                    <a:pt x="110109" y="3429"/>
                    <a:pt x="109538" y="4572"/>
                  </a:cubicBezTo>
                  <a:cubicBezTo>
                    <a:pt x="107347" y="4572"/>
                    <a:pt x="25241" y="4572"/>
                    <a:pt x="25241" y="4572"/>
                  </a:cubicBezTo>
                  <a:lnTo>
                    <a:pt x="15526" y="26194"/>
                  </a:lnTo>
                  <a:cubicBezTo>
                    <a:pt x="15526" y="26194"/>
                    <a:pt x="94583" y="26194"/>
                    <a:pt x="99822" y="26194"/>
                  </a:cubicBezTo>
                  <a:cubicBezTo>
                    <a:pt x="98108" y="29527"/>
                    <a:pt x="94774" y="37624"/>
                    <a:pt x="94107" y="38957"/>
                  </a:cubicBezTo>
                  <a:cubicBezTo>
                    <a:pt x="92107" y="38957"/>
                    <a:pt x="9716" y="38957"/>
                    <a:pt x="9716" y="38957"/>
                  </a:cubicBezTo>
                  <a:lnTo>
                    <a:pt x="0" y="60960"/>
                  </a:lnTo>
                  <a:lnTo>
                    <a:pt x="207931" y="60960"/>
                  </a:lnTo>
                  <a:lnTo>
                    <a:pt x="217742" y="38957"/>
                  </a:lnTo>
                  <a:cubicBezTo>
                    <a:pt x="217742" y="38957"/>
                    <a:pt x="135446" y="38957"/>
                    <a:pt x="130302" y="38957"/>
                  </a:cubicBezTo>
                  <a:cubicBezTo>
                    <a:pt x="132017" y="35624"/>
                    <a:pt x="135160" y="27622"/>
                    <a:pt x="135922" y="26194"/>
                  </a:cubicBezTo>
                  <a:cubicBezTo>
                    <a:pt x="137922" y="26194"/>
                    <a:pt x="223742" y="26194"/>
                    <a:pt x="223742" y="26194"/>
                  </a:cubicBezTo>
                  <a:lnTo>
                    <a:pt x="233458" y="4572"/>
                  </a:lnTo>
                  <a:cubicBezTo>
                    <a:pt x="233458" y="4572"/>
                    <a:pt x="150781" y="4572"/>
                    <a:pt x="145733" y="4572"/>
                  </a:cubicBezTo>
                  <a:cubicBezTo>
                    <a:pt x="146209" y="3524"/>
                    <a:pt x="147638" y="0"/>
                    <a:pt x="147638" y="0"/>
                  </a:cubicBezTo>
                  <a:lnTo>
                    <a:pt x="144971" y="0"/>
                  </a:lnTo>
                  <a:lnTo>
                    <a:pt x="14497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6625304" y="3300792"/>
              <a:ext cx="119157" cy="90297"/>
            </a:xfrm>
            <a:custGeom>
              <a:avLst/>
              <a:gdLst>
                <a:gd name="connsiteX0" fmla="*/ 101346 w 119157"/>
                <a:gd name="connsiteY0" fmla="*/ 0 h 90297"/>
                <a:gd name="connsiteX1" fmla="*/ 70866 w 119157"/>
                <a:gd name="connsiteY1" fmla="*/ 0 h 90297"/>
                <a:gd name="connsiteX2" fmla="*/ 26003 w 119157"/>
                <a:gd name="connsiteY2" fmla="*/ 34385 h 90297"/>
                <a:gd name="connsiteX3" fmla="*/ 15811 w 119157"/>
                <a:gd name="connsiteY3" fmla="*/ 56960 h 90297"/>
                <a:gd name="connsiteX4" fmla="*/ 32099 w 119157"/>
                <a:gd name="connsiteY4" fmla="*/ 56960 h 90297"/>
                <a:gd name="connsiteX5" fmla="*/ 8287 w 119157"/>
                <a:gd name="connsiteY5" fmla="*/ 72200 h 90297"/>
                <a:gd name="connsiteX6" fmla="*/ 0 w 119157"/>
                <a:gd name="connsiteY6" fmla="*/ 90297 h 90297"/>
                <a:gd name="connsiteX7" fmla="*/ 82677 w 119157"/>
                <a:gd name="connsiteY7" fmla="*/ 90297 h 90297"/>
                <a:gd name="connsiteX8" fmla="*/ 93154 w 119157"/>
                <a:gd name="connsiteY8" fmla="*/ 68580 h 90297"/>
                <a:gd name="connsiteX9" fmla="*/ 53721 w 119157"/>
                <a:gd name="connsiteY9" fmla="*/ 68580 h 90297"/>
                <a:gd name="connsiteX10" fmla="*/ 119158 w 119157"/>
                <a:gd name="connsiteY10" fmla="*/ 23527 h 90297"/>
                <a:gd name="connsiteX11" fmla="*/ 81248 w 119157"/>
                <a:gd name="connsiteY11" fmla="*/ 23527 h 90297"/>
                <a:gd name="connsiteX12" fmla="*/ 63722 w 119157"/>
                <a:gd name="connsiteY12" fmla="*/ 35338 h 90297"/>
                <a:gd name="connsiteX13" fmla="*/ 60769 w 119157"/>
                <a:gd name="connsiteY13" fmla="*/ 35338 h 90297"/>
                <a:gd name="connsiteX14" fmla="*/ 106394 w 119157"/>
                <a:gd name="connsiteY14" fmla="*/ 0 h 90297"/>
                <a:gd name="connsiteX15" fmla="*/ 101346 w 119157"/>
                <a:gd name="connsiteY15" fmla="*/ 0 h 90297"/>
                <a:gd name="connsiteX16" fmla="*/ 101346 w 119157"/>
                <a:gd name="connsiteY16" fmla="*/ 0 h 9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157" h="90297">
                  <a:moveTo>
                    <a:pt x="101346" y="0"/>
                  </a:moveTo>
                  <a:lnTo>
                    <a:pt x="70866" y="0"/>
                  </a:lnTo>
                  <a:lnTo>
                    <a:pt x="26003" y="34385"/>
                  </a:lnTo>
                  <a:lnTo>
                    <a:pt x="15811" y="56960"/>
                  </a:lnTo>
                  <a:cubicBezTo>
                    <a:pt x="15811" y="56960"/>
                    <a:pt x="26098" y="56960"/>
                    <a:pt x="32099" y="56960"/>
                  </a:cubicBezTo>
                  <a:cubicBezTo>
                    <a:pt x="25336" y="61246"/>
                    <a:pt x="8287" y="72200"/>
                    <a:pt x="8287" y="72200"/>
                  </a:cubicBezTo>
                  <a:lnTo>
                    <a:pt x="0" y="90297"/>
                  </a:lnTo>
                  <a:lnTo>
                    <a:pt x="82677" y="90297"/>
                  </a:lnTo>
                  <a:lnTo>
                    <a:pt x="93154" y="68580"/>
                  </a:lnTo>
                  <a:cubicBezTo>
                    <a:pt x="93154" y="68580"/>
                    <a:pt x="62008" y="68580"/>
                    <a:pt x="53721" y="68580"/>
                  </a:cubicBezTo>
                  <a:cubicBezTo>
                    <a:pt x="61531" y="63246"/>
                    <a:pt x="119158" y="23527"/>
                    <a:pt x="119158" y="23527"/>
                  </a:cubicBezTo>
                  <a:lnTo>
                    <a:pt x="81248" y="23527"/>
                  </a:lnTo>
                  <a:cubicBezTo>
                    <a:pt x="81248" y="23527"/>
                    <a:pt x="64484" y="34766"/>
                    <a:pt x="63722" y="35338"/>
                  </a:cubicBezTo>
                  <a:cubicBezTo>
                    <a:pt x="63246" y="35338"/>
                    <a:pt x="62103" y="35338"/>
                    <a:pt x="60769" y="35338"/>
                  </a:cubicBezTo>
                  <a:cubicBezTo>
                    <a:pt x="67342" y="30290"/>
                    <a:pt x="106394" y="0"/>
                    <a:pt x="106394" y="0"/>
                  </a:cubicBezTo>
                  <a:lnTo>
                    <a:pt x="101346" y="0"/>
                  </a:lnTo>
                  <a:lnTo>
                    <a:pt x="10134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6617303" y="3396614"/>
              <a:ext cx="92297" cy="21621"/>
            </a:xfrm>
            <a:custGeom>
              <a:avLst/>
              <a:gdLst>
                <a:gd name="connsiteX0" fmla="*/ 89535 w 92297"/>
                <a:gd name="connsiteY0" fmla="*/ 0 h 21621"/>
                <a:gd name="connsiteX1" fmla="*/ 9716 w 92297"/>
                <a:gd name="connsiteY1" fmla="*/ 0 h 21621"/>
                <a:gd name="connsiteX2" fmla="*/ 0 w 92297"/>
                <a:gd name="connsiteY2" fmla="*/ 21622 h 21621"/>
                <a:gd name="connsiteX3" fmla="*/ 82772 w 92297"/>
                <a:gd name="connsiteY3" fmla="*/ 21622 h 21621"/>
                <a:gd name="connsiteX4" fmla="*/ 92297 w 92297"/>
                <a:gd name="connsiteY4" fmla="*/ 0 h 21621"/>
                <a:gd name="connsiteX5" fmla="*/ 89535 w 92297"/>
                <a:gd name="connsiteY5" fmla="*/ 0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297" h="21621">
                  <a:moveTo>
                    <a:pt x="89535" y="0"/>
                  </a:moveTo>
                  <a:lnTo>
                    <a:pt x="9716" y="0"/>
                  </a:lnTo>
                  <a:lnTo>
                    <a:pt x="0" y="21622"/>
                  </a:lnTo>
                  <a:lnTo>
                    <a:pt x="82772" y="21622"/>
                  </a:lnTo>
                  <a:lnTo>
                    <a:pt x="92297" y="0"/>
                  </a:lnTo>
                  <a:lnTo>
                    <a:pt x="895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>
            <a:xfrm>
              <a:off x="6735413" y="3298316"/>
              <a:ext cx="135540" cy="122396"/>
            </a:xfrm>
            <a:custGeom>
              <a:avLst/>
              <a:gdLst>
                <a:gd name="connsiteX0" fmla="*/ 74676 w 135540"/>
                <a:gd name="connsiteY0" fmla="*/ 0 h 122396"/>
                <a:gd name="connsiteX1" fmla="*/ 43625 w 135540"/>
                <a:gd name="connsiteY1" fmla="*/ 0 h 122396"/>
                <a:gd name="connsiteX2" fmla="*/ 32385 w 135540"/>
                <a:gd name="connsiteY2" fmla="*/ 12859 h 122396"/>
                <a:gd name="connsiteX3" fmla="*/ 26289 w 135540"/>
                <a:gd name="connsiteY3" fmla="*/ 18098 h 122396"/>
                <a:gd name="connsiteX4" fmla="*/ 20479 w 135540"/>
                <a:gd name="connsiteY4" fmla="*/ 19050 h 122396"/>
                <a:gd name="connsiteX5" fmla="*/ 13811 w 135540"/>
                <a:gd name="connsiteY5" fmla="*/ 19050 h 122396"/>
                <a:gd name="connsiteX6" fmla="*/ 4286 w 135540"/>
                <a:gd name="connsiteY6" fmla="*/ 40291 h 122396"/>
                <a:gd name="connsiteX7" fmla="*/ 28384 w 135540"/>
                <a:gd name="connsiteY7" fmla="*/ 40291 h 122396"/>
                <a:gd name="connsiteX8" fmla="*/ 41434 w 135540"/>
                <a:gd name="connsiteY8" fmla="*/ 38291 h 122396"/>
                <a:gd name="connsiteX9" fmla="*/ 51149 w 135540"/>
                <a:gd name="connsiteY9" fmla="*/ 31432 h 122396"/>
                <a:gd name="connsiteX10" fmla="*/ 93726 w 135540"/>
                <a:gd name="connsiteY10" fmla="*/ 31432 h 122396"/>
                <a:gd name="connsiteX11" fmla="*/ 65437 w 135540"/>
                <a:gd name="connsiteY11" fmla="*/ 94488 h 122396"/>
                <a:gd name="connsiteX12" fmla="*/ 61436 w 135540"/>
                <a:gd name="connsiteY12" fmla="*/ 99631 h 122396"/>
                <a:gd name="connsiteX13" fmla="*/ 54769 w 135540"/>
                <a:gd name="connsiteY13" fmla="*/ 100870 h 122396"/>
                <a:gd name="connsiteX14" fmla="*/ 9620 w 135540"/>
                <a:gd name="connsiteY14" fmla="*/ 100870 h 122396"/>
                <a:gd name="connsiteX15" fmla="*/ 0 w 135540"/>
                <a:gd name="connsiteY15" fmla="*/ 122396 h 122396"/>
                <a:gd name="connsiteX16" fmla="*/ 60579 w 135540"/>
                <a:gd name="connsiteY16" fmla="*/ 122396 h 122396"/>
                <a:gd name="connsiteX17" fmla="*/ 79057 w 135540"/>
                <a:gd name="connsiteY17" fmla="*/ 118872 h 122396"/>
                <a:gd name="connsiteX18" fmla="*/ 88011 w 135540"/>
                <a:gd name="connsiteY18" fmla="*/ 111442 h 122396"/>
                <a:gd name="connsiteX19" fmla="*/ 93440 w 135540"/>
                <a:gd name="connsiteY19" fmla="*/ 103061 h 122396"/>
                <a:gd name="connsiteX20" fmla="*/ 135541 w 135540"/>
                <a:gd name="connsiteY20" fmla="*/ 9811 h 122396"/>
                <a:gd name="connsiteX21" fmla="*/ 69818 w 135540"/>
                <a:gd name="connsiteY21" fmla="*/ 9811 h 122396"/>
                <a:gd name="connsiteX22" fmla="*/ 78105 w 135540"/>
                <a:gd name="connsiteY22" fmla="*/ 0 h 122396"/>
                <a:gd name="connsiteX23" fmla="*/ 74676 w 135540"/>
                <a:gd name="connsiteY23" fmla="*/ 0 h 122396"/>
                <a:gd name="connsiteX24" fmla="*/ 74676 w 135540"/>
                <a:gd name="connsiteY24" fmla="*/ 0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5540" h="122396">
                  <a:moveTo>
                    <a:pt x="74676" y="0"/>
                  </a:moveTo>
                  <a:lnTo>
                    <a:pt x="43625" y="0"/>
                  </a:lnTo>
                  <a:lnTo>
                    <a:pt x="32385" y="12859"/>
                  </a:lnTo>
                  <a:cubicBezTo>
                    <a:pt x="29146" y="16383"/>
                    <a:pt x="27337" y="17717"/>
                    <a:pt x="26289" y="18098"/>
                  </a:cubicBezTo>
                  <a:cubicBezTo>
                    <a:pt x="24860" y="18764"/>
                    <a:pt x="22860" y="19050"/>
                    <a:pt x="20479" y="19050"/>
                  </a:cubicBezTo>
                  <a:lnTo>
                    <a:pt x="13811" y="19050"/>
                  </a:lnTo>
                  <a:lnTo>
                    <a:pt x="4286" y="40291"/>
                  </a:lnTo>
                  <a:lnTo>
                    <a:pt x="28384" y="40291"/>
                  </a:lnTo>
                  <a:cubicBezTo>
                    <a:pt x="34385" y="40291"/>
                    <a:pt x="38576" y="39624"/>
                    <a:pt x="41434" y="38291"/>
                  </a:cubicBezTo>
                  <a:cubicBezTo>
                    <a:pt x="44101" y="36957"/>
                    <a:pt x="47244" y="34671"/>
                    <a:pt x="51149" y="31432"/>
                  </a:cubicBezTo>
                  <a:cubicBezTo>
                    <a:pt x="52197" y="31432"/>
                    <a:pt x="88963" y="31432"/>
                    <a:pt x="93726" y="31432"/>
                  </a:cubicBezTo>
                  <a:cubicBezTo>
                    <a:pt x="91535" y="35909"/>
                    <a:pt x="65437" y="94488"/>
                    <a:pt x="65437" y="94488"/>
                  </a:cubicBezTo>
                  <a:cubicBezTo>
                    <a:pt x="64103" y="97250"/>
                    <a:pt x="62865" y="98965"/>
                    <a:pt x="61436" y="99631"/>
                  </a:cubicBezTo>
                  <a:cubicBezTo>
                    <a:pt x="60103" y="100298"/>
                    <a:pt x="57817" y="100870"/>
                    <a:pt x="54769" y="100870"/>
                  </a:cubicBezTo>
                  <a:lnTo>
                    <a:pt x="9620" y="100870"/>
                  </a:lnTo>
                  <a:lnTo>
                    <a:pt x="0" y="122396"/>
                  </a:lnTo>
                  <a:lnTo>
                    <a:pt x="60579" y="122396"/>
                  </a:lnTo>
                  <a:cubicBezTo>
                    <a:pt x="69151" y="122396"/>
                    <a:pt x="75247" y="121253"/>
                    <a:pt x="79057" y="118872"/>
                  </a:cubicBezTo>
                  <a:cubicBezTo>
                    <a:pt x="82772" y="116586"/>
                    <a:pt x="85820" y="114110"/>
                    <a:pt x="88011" y="111442"/>
                  </a:cubicBezTo>
                  <a:cubicBezTo>
                    <a:pt x="90202" y="108871"/>
                    <a:pt x="92011" y="106013"/>
                    <a:pt x="93440" y="103061"/>
                  </a:cubicBezTo>
                  <a:lnTo>
                    <a:pt x="135541" y="9811"/>
                  </a:lnTo>
                  <a:cubicBezTo>
                    <a:pt x="135541" y="9811"/>
                    <a:pt x="76390" y="9811"/>
                    <a:pt x="69818" y="9811"/>
                  </a:cubicBezTo>
                  <a:cubicBezTo>
                    <a:pt x="72295" y="6858"/>
                    <a:pt x="78105" y="0"/>
                    <a:pt x="78105" y="0"/>
                  </a:cubicBezTo>
                  <a:lnTo>
                    <a:pt x="74676" y="0"/>
                  </a:lnTo>
                  <a:lnTo>
                    <a:pt x="746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>
            <a:xfrm>
              <a:off x="6737075" y="3342893"/>
              <a:ext cx="58249" cy="47624"/>
            </a:xfrm>
            <a:custGeom>
              <a:avLst/>
              <a:gdLst>
                <a:gd name="connsiteX0" fmla="*/ 35199 w 58249"/>
                <a:gd name="connsiteY0" fmla="*/ 0 h 47624"/>
                <a:gd name="connsiteX1" fmla="*/ 4910 w 58249"/>
                <a:gd name="connsiteY1" fmla="*/ 0 h 47624"/>
                <a:gd name="connsiteX2" fmla="*/ 338 w 58249"/>
                <a:gd name="connsiteY2" fmla="*/ 30099 h 47624"/>
                <a:gd name="connsiteX3" fmla="*/ 243 w 58249"/>
                <a:gd name="connsiteY3" fmla="*/ 37433 h 47624"/>
                <a:gd name="connsiteX4" fmla="*/ 3862 w 58249"/>
                <a:gd name="connsiteY4" fmla="*/ 44482 h 47624"/>
                <a:gd name="connsiteX5" fmla="*/ 18816 w 58249"/>
                <a:gd name="connsiteY5" fmla="*/ 47625 h 47624"/>
                <a:gd name="connsiteX6" fmla="*/ 48153 w 58249"/>
                <a:gd name="connsiteY6" fmla="*/ 47625 h 47624"/>
                <a:gd name="connsiteX7" fmla="*/ 58250 w 58249"/>
                <a:gd name="connsiteY7" fmla="*/ 25527 h 47624"/>
                <a:gd name="connsiteX8" fmla="*/ 39962 w 58249"/>
                <a:gd name="connsiteY8" fmla="*/ 25527 h 47624"/>
                <a:gd name="connsiteX9" fmla="*/ 33675 w 58249"/>
                <a:gd name="connsiteY9" fmla="*/ 24765 h 47624"/>
                <a:gd name="connsiteX10" fmla="*/ 33390 w 58249"/>
                <a:gd name="connsiteY10" fmla="*/ 21527 h 47624"/>
                <a:gd name="connsiteX11" fmla="*/ 37104 w 58249"/>
                <a:gd name="connsiteY11" fmla="*/ 0 h 47624"/>
                <a:gd name="connsiteX12" fmla="*/ 35199 w 58249"/>
                <a:gd name="connsiteY12" fmla="*/ 0 h 47624"/>
                <a:gd name="connsiteX13" fmla="*/ 35199 w 58249"/>
                <a:gd name="connsiteY13" fmla="*/ 0 h 4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249" h="47624">
                  <a:moveTo>
                    <a:pt x="35199" y="0"/>
                  </a:moveTo>
                  <a:lnTo>
                    <a:pt x="4910" y="0"/>
                  </a:lnTo>
                  <a:lnTo>
                    <a:pt x="338" y="30099"/>
                  </a:lnTo>
                  <a:cubicBezTo>
                    <a:pt x="-43" y="32671"/>
                    <a:pt x="-139" y="35052"/>
                    <a:pt x="243" y="37433"/>
                  </a:cubicBezTo>
                  <a:cubicBezTo>
                    <a:pt x="528" y="40005"/>
                    <a:pt x="1767" y="42386"/>
                    <a:pt x="3862" y="44482"/>
                  </a:cubicBezTo>
                  <a:cubicBezTo>
                    <a:pt x="6148" y="46577"/>
                    <a:pt x="10815" y="47625"/>
                    <a:pt x="18816" y="47625"/>
                  </a:cubicBezTo>
                  <a:lnTo>
                    <a:pt x="48153" y="47625"/>
                  </a:lnTo>
                  <a:lnTo>
                    <a:pt x="58250" y="25527"/>
                  </a:lnTo>
                  <a:lnTo>
                    <a:pt x="39962" y="25527"/>
                  </a:lnTo>
                  <a:cubicBezTo>
                    <a:pt x="34723" y="25527"/>
                    <a:pt x="33771" y="24860"/>
                    <a:pt x="33675" y="24765"/>
                  </a:cubicBezTo>
                  <a:cubicBezTo>
                    <a:pt x="33294" y="24479"/>
                    <a:pt x="33104" y="23527"/>
                    <a:pt x="33390" y="21527"/>
                  </a:cubicBezTo>
                  <a:lnTo>
                    <a:pt x="37104" y="0"/>
                  </a:lnTo>
                  <a:lnTo>
                    <a:pt x="35199" y="0"/>
                  </a:lnTo>
                  <a:lnTo>
                    <a:pt x="3519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2"/>
            <p:cNvSpPr/>
            <p:nvPr/>
          </p:nvSpPr>
          <p:spPr>
            <a:xfrm>
              <a:off x="6672738" y="3259740"/>
              <a:ext cx="214788" cy="36576"/>
            </a:xfrm>
            <a:custGeom>
              <a:avLst/>
              <a:gdLst>
                <a:gd name="connsiteX0" fmla="*/ 187928 w 214788"/>
                <a:gd name="connsiteY0" fmla="*/ 0 h 36576"/>
                <a:gd name="connsiteX1" fmla="*/ 158020 w 214788"/>
                <a:gd name="connsiteY1" fmla="*/ 0 h 36576"/>
                <a:gd name="connsiteX2" fmla="*/ 154591 w 214788"/>
                <a:gd name="connsiteY2" fmla="*/ 7429 h 36576"/>
                <a:gd name="connsiteX3" fmla="*/ 58769 w 214788"/>
                <a:gd name="connsiteY3" fmla="*/ 7429 h 36576"/>
                <a:gd name="connsiteX4" fmla="*/ 62293 w 214788"/>
                <a:gd name="connsiteY4" fmla="*/ 0 h 36576"/>
                <a:gd name="connsiteX5" fmla="*/ 29623 w 214788"/>
                <a:gd name="connsiteY5" fmla="*/ 0 h 36576"/>
                <a:gd name="connsiteX6" fmla="*/ 26098 w 214788"/>
                <a:gd name="connsiteY6" fmla="*/ 7429 h 36576"/>
                <a:gd name="connsiteX7" fmla="*/ 9906 w 214788"/>
                <a:gd name="connsiteY7" fmla="*/ 7429 h 36576"/>
                <a:gd name="connsiteX8" fmla="*/ 0 w 214788"/>
                <a:gd name="connsiteY8" fmla="*/ 29147 h 36576"/>
                <a:gd name="connsiteX9" fmla="*/ 16478 w 214788"/>
                <a:gd name="connsiteY9" fmla="*/ 29147 h 36576"/>
                <a:gd name="connsiteX10" fmla="*/ 13525 w 214788"/>
                <a:gd name="connsiteY10" fmla="*/ 36576 h 36576"/>
                <a:gd name="connsiteX11" fmla="*/ 46101 w 214788"/>
                <a:gd name="connsiteY11" fmla="*/ 36576 h 36576"/>
                <a:gd name="connsiteX12" fmla="*/ 49244 w 214788"/>
                <a:gd name="connsiteY12" fmla="*/ 29147 h 36576"/>
                <a:gd name="connsiteX13" fmla="*/ 144971 w 214788"/>
                <a:gd name="connsiteY13" fmla="*/ 29147 h 36576"/>
                <a:gd name="connsiteX14" fmla="*/ 141637 w 214788"/>
                <a:gd name="connsiteY14" fmla="*/ 36576 h 36576"/>
                <a:gd name="connsiteX15" fmla="*/ 174784 w 214788"/>
                <a:gd name="connsiteY15" fmla="*/ 36576 h 36576"/>
                <a:gd name="connsiteX16" fmla="*/ 178117 w 214788"/>
                <a:gd name="connsiteY16" fmla="*/ 29147 h 36576"/>
                <a:gd name="connsiteX17" fmla="*/ 205073 w 214788"/>
                <a:gd name="connsiteY17" fmla="*/ 29147 h 36576"/>
                <a:gd name="connsiteX18" fmla="*/ 214789 w 214788"/>
                <a:gd name="connsiteY18" fmla="*/ 7429 h 36576"/>
                <a:gd name="connsiteX19" fmla="*/ 187547 w 214788"/>
                <a:gd name="connsiteY19" fmla="*/ 7429 h 36576"/>
                <a:gd name="connsiteX20" fmla="*/ 190881 w 214788"/>
                <a:gd name="connsiteY20" fmla="*/ 0 h 36576"/>
                <a:gd name="connsiteX21" fmla="*/ 187928 w 214788"/>
                <a:gd name="connsiteY21" fmla="*/ 0 h 36576"/>
                <a:gd name="connsiteX22" fmla="*/ 187928 w 214788"/>
                <a:gd name="connsiteY22" fmla="*/ 0 h 3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4788" h="36576">
                  <a:moveTo>
                    <a:pt x="187928" y="0"/>
                  </a:moveTo>
                  <a:lnTo>
                    <a:pt x="158020" y="0"/>
                  </a:lnTo>
                  <a:cubicBezTo>
                    <a:pt x="158020" y="0"/>
                    <a:pt x="155353" y="5905"/>
                    <a:pt x="154591" y="7429"/>
                  </a:cubicBezTo>
                  <a:cubicBezTo>
                    <a:pt x="152591" y="7429"/>
                    <a:pt x="63913" y="7429"/>
                    <a:pt x="58769" y="7429"/>
                  </a:cubicBezTo>
                  <a:cubicBezTo>
                    <a:pt x="59817" y="5143"/>
                    <a:pt x="62293" y="0"/>
                    <a:pt x="62293" y="0"/>
                  </a:cubicBezTo>
                  <a:lnTo>
                    <a:pt x="29623" y="0"/>
                  </a:lnTo>
                  <a:cubicBezTo>
                    <a:pt x="29623" y="0"/>
                    <a:pt x="26765" y="5905"/>
                    <a:pt x="26098" y="7429"/>
                  </a:cubicBezTo>
                  <a:cubicBezTo>
                    <a:pt x="24289" y="7429"/>
                    <a:pt x="9906" y="7429"/>
                    <a:pt x="9906" y="7429"/>
                  </a:cubicBezTo>
                  <a:lnTo>
                    <a:pt x="0" y="29147"/>
                  </a:lnTo>
                  <a:cubicBezTo>
                    <a:pt x="0" y="29147"/>
                    <a:pt x="12763" y="29147"/>
                    <a:pt x="16478" y="29147"/>
                  </a:cubicBezTo>
                  <a:cubicBezTo>
                    <a:pt x="15430" y="31337"/>
                    <a:pt x="13525" y="36576"/>
                    <a:pt x="13525" y="36576"/>
                  </a:cubicBezTo>
                  <a:lnTo>
                    <a:pt x="46101" y="36576"/>
                  </a:lnTo>
                  <a:cubicBezTo>
                    <a:pt x="46101" y="36576"/>
                    <a:pt x="48482" y="30670"/>
                    <a:pt x="49244" y="29147"/>
                  </a:cubicBezTo>
                  <a:cubicBezTo>
                    <a:pt x="51340" y="29147"/>
                    <a:pt x="139827" y="29147"/>
                    <a:pt x="144971" y="29147"/>
                  </a:cubicBezTo>
                  <a:cubicBezTo>
                    <a:pt x="143923" y="31337"/>
                    <a:pt x="141637" y="36576"/>
                    <a:pt x="141637" y="36576"/>
                  </a:cubicBezTo>
                  <a:lnTo>
                    <a:pt x="174784" y="36576"/>
                  </a:lnTo>
                  <a:cubicBezTo>
                    <a:pt x="174784" y="36576"/>
                    <a:pt x="177451" y="30670"/>
                    <a:pt x="178117" y="29147"/>
                  </a:cubicBezTo>
                  <a:cubicBezTo>
                    <a:pt x="180118" y="29147"/>
                    <a:pt x="205073" y="29147"/>
                    <a:pt x="205073" y="29147"/>
                  </a:cubicBezTo>
                  <a:lnTo>
                    <a:pt x="214789" y="7429"/>
                  </a:lnTo>
                  <a:cubicBezTo>
                    <a:pt x="214789" y="7429"/>
                    <a:pt x="191929" y="7429"/>
                    <a:pt x="187547" y="7429"/>
                  </a:cubicBezTo>
                  <a:cubicBezTo>
                    <a:pt x="188690" y="5143"/>
                    <a:pt x="190881" y="0"/>
                    <a:pt x="190881" y="0"/>
                  </a:cubicBezTo>
                  <a:lnTo>
                    <a:pt x="187928" y="0"/>
                  </a:lnTo>
                  <a:lnTo>
                    <a:pt x="1879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3"/>
            <p:cNvSpPr/>
            <p:nvPr/>
          </p:nvSpPr>
          <p:spPr>
            <a:xfrm>
              <a:off x="6837140" y="3259359"/>
              <a:ext cx="214883" cy="158115"/>
            </a:xfrm>
            <a:custGeom>
              <a:avLst/>
              <a:gdLst>
                <a:gd name="connsiteX0" fmla="*/ 210121 w 214883"/>
                <a:gd name="connsiteY0" fmla="*/ 0 h 158115"/>
                <a:gd name="connsiteX1" fmla="*/ 181451 w 214883"/>
                <a:gd name="connsiteY1" fmla="*/ 95 h 158115"/>
                <a:gd name="connsiteX2" fmla="*/ 120967 w 214883"/>
                <a:gd name="connsiteY2" fmla="*/ 134588 h 158115"/>
                <a:gd name="connsiteX3" fmla="*/ 100679 w 214883"/>
                <a:gd name="connsiteY3" fmla="*/ 134588 h 158115"/>
                <a:gd name="connsiteX4" fmla="*/ 160877 w 214883"/>
                <a:gd name="connsiteY4" fmla="*/ 0 h 158115"/>
                <a:gd name="connsiteX5" fmla="*/ 129635 w 214883"/>
                <a:gd name="connsiteY5" fmla="*/ 0 h 158115"/>
                <a:gd name="connsiteX6" fmla="*/ 69437 w 214883"/>
                <a:gd name="connsiteY6" fmla="*/ 134588 h 158115"/>
                <a:gd name="connsiteX7" fmla="*/ 10668 w 214883"/>
                <a:gd name="connsiteY7" fmla="*/ 134588 h 158115"/>
                <a:gd name="connsiteX8" fmla="*/ 0 w 214883"/>
                <a:gd name="connsiteY8" fmla="*/ 158020 h 158115"/>
                <a:gd name="connsiteX9" fmla="*/ 204121 w 214883"/>
                <a:gd name="connsiteY9" fmla="*/ 158115 h 158115"/>
                <a:gd name="connsiteX10" fmla="*/ 214884 w 214883"/>
                <a:gd name="connsiteY10" fmla="*/ 134493 h 158115"/>
                <a:gd name="connsiteX11" fmla="*/ 152400 w 214883"/>
                <a:gd name="connsiteY11" fmla="*/ 134588 h 158115"/>
                <a:gd name="connsiteX12" fmla="*/ 212884 w 214883"/>
                <a:gd name="connsiteY12" fmla="*/ 0 h 158115"/>
                <a:gd name="connsiteX13" fmla="*/ 210121 w 214883"/>
                <a:gd name="connsiteY13" fmla="*/ 0 h 158115"/>
                <a:gd name="connsiteX14" fmla="*/ 210121 w 214883"/>
                <a:gd name="connsiteY14" fmla="*/ 0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4883" h="158115">
                  <a:moveTo>
                    <a:pt x="210121" y="0"/>
                  </a:moveTo>
                  <a:lnTo>
                    <a:pt x="181451" y="95"/>
                  </a:lnTo>
                  <a:cubicBezTo>
                    <a:pt x="181451" y="95"/>
                    <a:pt x="121825" y="132683"/>
                    <a:pt x="120967" y="134588"/>
                  </a:cubicBezTo>
                  <a:cubicBezTo>
                    <a:pt x="119158" y="134588"/>
                    <a:pt x="104680" y="134588"/>
                    <a:pt x="100679" y="134588"/>
                  </a:cubicBezTo>
                  <a:cubicBezTo>
                    <a:pt x="102775" y="129921"/>
                    <a:pt x="160877" y="0"/>
                    <a:pt x="160877" y="0"/>
                  </a:cubicBezTo>
                  <a:lnTo>
                    <a:pt x="129635" y="0"/>
                  </a:lnTo>
                  <a:cubicBezTo>
                    <a:pt x="129635" y="0"/>
                    <a:pt x="70390" y="132588"/>
                    <a:pt x="69437" y="134588"/>
                  </a:cubicBezTo>
                  <a:cubicBezTo>
                    <a:pt x="67342" y="134588"/>
                    <a:pt x="10668" y="134588"/>
                    <a:pt x="10668" y="134588"/>
                  </a:cubicBezTo>
                  <a:lnTo>
                    <a:pt x="0" y="158020"/>
                  </a:lnTo>
                  <a:lnTo>
                    <a:pt x="204121" y="158115"/>
                  </a:lnTo>
                  <a:lnTo>
                    <a:pt x="214884" y="134493"/>
                  </a:lnTo>
                  <a:cubicBezTo>
                    <a:pt x="214884" y="134493"/>
                    <a:pt x="157258" y="134588"/>
                    <a:pt x="152400" y="134588"/>
                  </a:cubicBezTo>
                  <a:cubicBezTo>
                    <a:pt x="154496" y="129921"/>
                    <a:pt x="212884" y="0"/>
                    <a:pt x="212884" y="0"/>
                  </a:cubicBezTo>
                  <a:lnTo>
                    <a:pt x="210121" y="0"/>
                  </a:lnTo>
                  <a:lnTo>
                    <a:pt x="21012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4"/>
            <p:cNvSpPr/>
            <p:nvPr/>
          </p:nvSpPr>
          <p:spPr>
            <a:xfrm>
              <a:off x="6866382" y="3269074"/>
              <a:ext cx="69341" cy="110109"/>
            </a:xfrm>
            <a:custGeom>
              <a:avLst/>
              <a:gdLst>
                <a:gd name="connsiteX0" fmla="*/ 66865 w 69341"/>
                <a:gd name="connsiteY0" fmla="*/ 95 h 110109"/>
                <a:gd name="connsiteX1" fmla="*/ 38767 w 69341"/>
                <a:gd name="connsiteY1" fmla="*/ 95 h 110109"/>
                <a:gd name="connsiteX2" fmla="*/ 1714 w 69341"/>
                <a:gd name="connsiteY2" fmla="*/ 91535 h 110109"/>
                <a:gd name="connsiteX3" fmla="*/ 0 w 69341"/>
                <a:gd name="connsiteY3" fmla="*/ 99536 h 110109"/>
                <a:gd name="connsiteX4" fmla="*/ 2381 w 69341"/>
                <a:gd name="connsiteY4" fmla="*/ 106013 h 110109"/>
                <a:gd name="connsiteX5" fmla="*/ 8668 w 69341"/>
                <a:gd name="connsiteY5" fmla="*/ 109157 h 110109"/>
                <a:gd name="connsiteX6" fmla="*/ 16764 w 69341"/>
                <a:gd name="connsiteY6" fmla="*/ 110109 h 110109"/>
                <a:gd name="connsiteX7" fmla="*/ 36290 w 69341"/>
                <a:gd name="connsiteY7" fmla="*/ 110109 h 110109"/>
                <a:gd name="connsiteX8" fmla="*/ 47339 w 69341"/>
                <a:gd name="connsiteY8" fmla="*/ 87344 h 110109"/>
                <a:gd name="connsiteX9" fmla="*/ 38481 w 69341"/>
                <a:gd name="connsiteY9" fmla="*/ 87344 h 110109"/>
                <a:gd name="connsiteX10" fmla="*/ 34957 w 69341"/>
                <a:gd name="connsiteY10" fmla="*/ 86678 h 110109"/>
                <a:gd name="connsiteX11" fmla="*/ 34957 w 69341"/>
                <a:gd name="connsiteY11" fmla="*/ 86487 h 110109"/>
                <a:gd name="connsiteX12" fmla="*/ 36671 w 69341"/>
                <a:gd name="connsiteY12" fmla="*/ 80582 h 110109"/>
                <a:gd name="connsiteX13" fmla="*/ 69342 w 69341"/>
                <a:gd name="connsiteY13" fmla="*/ 0 h 110109"/>
                <a:gd name="connsiteX14" fmla="*/ 66865 w 69341"/>
                <a:gd name="connsiteY14" fmla="*/ 0 h 110109"/>
                <a:gd name="connsiteX15" fmla="*/ 66865 w 69341"/>
                <a:gd name="connsiteY15" fmla="*/ 95 h 1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341" h="110109">
                  <a:moveTo>
                    <a:pt x="66865" y="95"/>
                  </a:moveTo>
                  <a:lnTo>
                    <a:pt x="38767" y="95"/>
                  </a:lnTo>
                  <a:lnTo>
                    <a:pt x="1714" y="91535"/>
                  </a:lnTo>
                  <a:cubicBezTo>
                    <a:pt x="571" y="94298"/>
                    <a:pt x="0" y="96965"/>
                    <a:pt x="0" y="99536"/>
                  </a:cubicBezTo>
                  <a:cubicBezTo>
                    <a:pt x="95" y="102394"/>
                    <a:pt x="952" y="104489"/>
                    <a:pt x="2381" y="106013"/>
                  </a:cubicBezTo>
                  <a:cubicBezTo>
                    <a:pt x="3810" y="107442"/>
                    <a:pt x="5905" y="108395"/>
                    <a:pt x="8668" y="109157"/>
                  </a:cubicBezTo>
                  <a:cubicBezTo>
                    <a:pt x="11239" y="109823"/>
                    <a:pt x="14002" y="110109"/>
                    <a:pt x="16764" y="110109"/>
                  </a:cubicBezTo>
                  <a:lnTo>
                    <a:pt x="36290" y="110109"/>
                  </a:lnTo>
                  <a:lnTo>
                    <a:pt x="47339" y="87344"/>
                  </a:lnTo>
                  <a:lnTo>
                    <a:pt x="38481" y="87344"/>
                  </a:lnTo>
                  <a:cubicBezTo>
                    <a:pt x="35623" y="87344"/>
                    <a:pt x="34957" y="86773"/>
                    <a:pt x="34957" y="86678"/>
                  </a:cubicBezTo>
                  <a:cubicBezTo>
                    <a:pt x="34957" y="86678"/>
                    <a:pt x="34957" y="86678"/>
                    <a:pt x="34957" y="86487"/>
                  </a:cubicBezTo>
                  <a:cubicBezTo>
                    <a:pt x="34957" y="85915"/>
                    <a:pt x="35052" y="84296"/>
                    <a:pt x="36671" y="80582"/>
                  </a:cubicBezTo>
                  <a:lnTo>
                    <a:pt x="69342" y="0"/>
                  </a:lnTo>
                  <a:lnTo>
                    <a:pt x="66865" y="0"/>
                  </a:lnTo>
                  <a:lnTo>
                    <a:pt x="66865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5"/>
            <p:cNvSpPr/>
            <p:nvPr/>
          </p:nvSpPr>
          <p:spPr>
            <a:xfrm>
              <a:off x="7007637" y="3268789"/>
              <a:ext cx="102774" cy="109918"/>
            </a:xfrm>
            <a:custGeom>
              <a:avLst/>
              <a:gdLst>
                <a:gd name="connsiteX0" fmla="*/ 99822 w 102774"/>
                <a:gd name="connsiteY0" fmla="*/ 0 h 109918"/>
                <a:gd name="connsiteX1" fmla="*/ 71818 w 102774"/>
                <a:gd name="connsiteY1" fmla="*/ 0 h 109918"/>
                <a:gd name="connsiteX2" fmla="*/ 28099 w 102774"/>
                <a:gd name="connsiteY2" fmla="*/ 78962 h 109918"/>
                <a:gd name="connsiteX3" fmla="*/ 22860 w 102774"/>
                <a:gd name="connsiteY3" fmla="*/ 86106 h 109918"/>
                <a:gd name="connsiteX4" fmla="*/ 17431 w 102774"/>
                <a:gd name="connsiteY4" fmla="*/ 87154 h 109918"/>
                <a:gd name="connsiteX5" fmla="*/ 10382 w 102774"/>
                <a:gd name="connsiteY5" fmla="*/ 87154 h 109918"/>
                <a:gd name="connsiteX6" fmla="*/ 0 w 102774"/>
                <a:gd name="connsiteY6" fmla="*/ 109919 h 109918"/>
                <a:gd name="connsiteX7" fmla="*/ 20574 w 102774"/>
                <a:gd name="connsiteY7" fmla="*/ 109919 h 109918"/>
                <a:gd name="connsiteX8" fmla="*/ 42481 w 102774"/>
                <a:gd name="connsiteY8" fmla="*/ 103442 h 109918"/>
                <a:gd name="connsiteX9" fmla="*/ 50863 w 102774"/>
                <a:gd name="connsiteY9" fmla="*/ 93059 h 109918"/>
                <a:gd name="connsiteX10" fmla="*/ 102775 w 102774"/>
                <a:gd name="connsiteY10" fmla="*/ 0 h 109918"/>
                <a:gd name="connsiteX11" fmla="*/ 99822 w 102774"/>
                <a:gd name="connsiteY11" fmla="*/ 0 h 109918"/>
                <a:gd name="connsiteX12" fmla="*/ 99822 w 102774"/>
                <a:gd name="connsiteY12" fmla="*/ 0 h 1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774" h="109918">
                  <a:moveTo>
                    <a:pt x="99822" y="0"/>
                  </a:moveTo>
                  <a:lnTo>
                    <a:pt x="71818" y="0"/>
                  </a:lnTo>
                  <a:lnTo>
                    <a:pt x="28099" y="78962"/>
                  </a:lnTo>
                  <a:cubicBezTo>
                    <a:pt x="25146" y="84201"/>
                    <a:pt x="23527" y="85630"/>
                    <a:pt x="22860" y="86106"/>
                  </a:cubicBezTo>
                  <a:cubicBezTo>
                    <a:pt x="21622" y="86868"/>
                    <a:pt x="19717" y="87154"/>
                    <a:pt x="17431" y="87154"/>
                  </a:cubicBezTo>
                  <a:lnTo>
                    <a:pt x="10382" y="87154"/>
                  </a:lnTo>
                  <a:lnTo>
                    <a:pt x="0" y="109919"/>
                  </a:lnTo>
                  <a:lnTo>
                    <a:pt x="20574" y="109919"/>
                  </a:lnTo>
                  <a:cubicBezTo>
                    <a:pt x="31051" y="109919"/>
                    <a:pt x="38195" y="107823"/>
                    <a:pt x="42481" y="103442"/>
                  </a:cubicBezTo>
                  <a:cubicBezTo>
                    <a:pt x="46577" y="99155"/>
                    <a:pt x="49339" y="95822"/>
                    <a:pt x="50863" y="93059"/>
                  </a:cubicBezTo>
                  <a:lnTo>
                    <a:pt x="102775" y="0"/>
                  </a:lnTo>
                  <a:lnTo>
                    <a:pt x="99822" y="0"/>
                  </a:lnTo>
                  <a:lnTo>
                    <a:pt x="9982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>
              <a:off x="5076825" y="3233751"/>
              <a:ext cx="498062" cy="386224"/>
            </a:xfrm>
            <a:custGeom>
              <a:avLst/>
              <a:gdLst>
                <a:gd name="connsiteX0" fmla="*/ 136779 w 498062"/>
                <a:gd name="connsiteY0" fmla="*/ 300023 h 386224"/>
                <a:gd name="connsiteX1" fmla="*/ 204311 w 498062"/>
                <a:gd name="connsiteY1" fmla="*/ 271639 h 386224"/>
                <a:gd name="connsiteX2" fmla="*/ 223838 w 498062"/>
                <a:gd name="connsiteY2" fmla="*/ 320978 h 386224"/>
                <a:gd name="connsiteX3" fmla="*/ 337661 w 498062"/>
                <a:gd name="connsiteY3" fmla="*/ 245445 h 386224"/>
                <a:gd name="connsiteX4" fmla="*/ 498062 w 498062"/>
                <a:gd name="connsiteY4" fmla="*/ 196296 h 386224"/>
                <a:gd name="connsiteX5" fmla="*/ 483299 w 498062"/>
                <a:gd name="connsiteY5" fmla="*/ 158862 h 386224"/>
                <a:gd name="connsiteX6" fmla="*/ 325279 w 498062"/>
                <a:gd name="connsiteY6" fmla="*/ 220204 h 386224"/>
                <a:gd name="connsiteX7" fmla="*/ 238697 w 498062"/>
                <a:gd name="connsiteY7" fmla="*/ 299166 h 386224"/>
                <a:gd name="connsiteX8" fmla="*/ 224409 w 498062"/>
                <a:gd name="connsiteY8" fmla="*/ 263161 h 386224"/>
                <a:gd name="connsiteX9" fmla="*/ 480536 w 498062"/>
                <a:gd name="connsiteY9" fmla="*/ 151909 h 386224"/>
                <a:gd name="connsiteX10" fmla="*/ 461963 w 498062"/>
                <a:gd name="connsiteY10" fmla="*/ 104951 h 386224"/>
                <a:gd name="connsiteX11" fmla="*/ 309277 w 498062"/>
                <a:gd name="connsiteY11" fmla="*/ 164863 h 386224"/>
                <a:gd name="connsiteX12" fmla="*/ 218599 w 498062"/>
                <a:gd name="connsiteY12" fmla="*/ 248493 h 386224"/>
                <a:gd name="connsiteX13" fmla="*/ 204597 w 498062"/>
                <a:gd name="connsiteY13" fmla="*/ 213060 h 386224"/>
                <a:gd name="connsiteX14" fmla="*/ 459200 w 498062"/>
                <a:gd name="connsiteY14" fmla="*/ 97998 h 386224"/>
                <a:gd name="connsiteX15" fmla="*/ 420529 w 498062"/>
                <a:gd name="connsiteY15" fmla="*/ 176 h 386224"/>
                <a:gd name="connsiteX16" fmla="*/ 201454 w 498062"/>
                <a:gd name="connsiteY16" fmla="*/ 71899 h 386224"/>
                <a:gd name="connsiteX17" fmla="*/ 0 w 498062"/>
                <a:gd name="connsiteY17" fmla="*/ 140098 h 386224"/>
                <a:gd name="connsiteX18" fmla="*/ 97250 w 498062"/>
                <a:gd name="connsiteY18" fmla="*/ 386224 h 386224"/>
                <a:gd name="connsiteX19" fmla="*/ 146304 w 498062"/>
                <a:gd name="connsiteY19" fmla="*/ 386224 h 386224"/>
                <a:gd name="connsiteX20" fmla="*/ 124778 w 498062"/>
                <a:gd name="connsiteY20" fmla="*/ 331741 h 386224"/>
                <a:gd name="connsiteX21" fmla="*/ 136779 w 498062"/>
                <a:gd name="connsiteY21" fmla="*/ 300023 h 386224"/>
                <a:gd name="connsiteX22" fmla="*/ 136779 w 498062"/>
                <a:gd name="connsiteY22" fmla="*/ 300023 h 386224"/>
                <a:gd name="connsiteX23" fmla="*/ 88392 w 498062"/>
                <a:gd name="connsiteY23" fmla="*/ 239539 h 386224"/>
                <a:gd name="connsiteX24" fmla="*/ 122682 w 498062"/>
                <a:gd name="connsiteY24" fmla="*/ 225156 h 386224"/>
                <a:gd name="connsiteX25" fmla="*/ 130302 w 498062"/>
                <a:gd name="connsiteY25" fmla="*/ 244111 h 386224"/>
                <a:gd name="connsiteX26" fmla="*/ 184404 w 498062"/>
                <a:gd name="connsiteY26" fmla="*/ 221442 h 386224"/>
                <a:gd name="connsiteX27" fmla="*/ 198406 w 498062"/>
                <a:gd name="connsiteY27" fmla="*/ 256875 h 386224"/>
                <a:gd name="connsiteX28" fmla="*/ 131921 w 498062"/>
                <a:gd name="connsiteY28" fmla="*/ 284497 h 386224"/>
                <a:gd name="connsiteX29" fmla="*/ 113062 w 498062"/>
                <a:gd name="connsiteY29" fmla="*/ 285259 h 386224"/>
                <a:gd name="connsiteX30" fmla="*/ 99727 w 498062"/>
                <a:gd name="connsiteY30" fmla="*/ 268209 h 386224"/>
                <a:gd name="connsiteX31" fmla="*/ 88392 w 498062"/>
                <a:gd name="connsiteY31" fmla="*/ 239539 h 386224"/>
                <a:gd name="connsiteX32" fmla="*/ 88392 w 498062"/>
                <a:gd name="connsiteY32" fmla="*/ 239539 h 386224"/>
                <a:gd name="connsiteX33" fmla="*/ 180499 w 498062"/>
                <a:gd name="connsiteY33" fmla="*/ 158100 h 386224"/>
                <a:gd name="connsiteX34" fmla="*/ 207169 w 498062"/>
                <a:gd name="connsiteY34" fmla="*/ 184008 h 386224"/>
                <a:gd name="connsiteX35" fmla="*/ 181166 w 498062"/>
                <a:gd name="connsiteY35" fmla="*/ 210583 h 386224"/>
                <a:gd name="connsiteX36" fmla="*/ 154496 w 498062"/>
                <a:gd name="connsiteY36" fmla="*/ 184675 h 386224"/>
                <a:gd name="connsiteX37" fmla="*/ 180499 w 498062"/>
                <a:gd name="connsiteY37" fmla="*/ 158100 h 386224"/>
                <a:gd name="connsiteX38" fmla="*/ 180499 w 498062"/>
                <a:gd name="connsiteY38" fmla="*/ 158100 h 3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8062" h="386224">
                  <a:moveTo>
                    <a:pt x="136779" y="300023"/>
                  </a:moveTo>
                  <a:cubicBezTo>
                    <a:pt x="149066" y="294689"/>
                    <a:pt x="204311" y="271639"/>
                    <a:pt x="204311" y="271639"/>
                  </a:cubicBezTo>
                  <a:lnTo>
                    <a:pt x="223838" y="320978"/>
                  </a:lnTo>
                  <a:cubicBezTo>
                    <a:pt x="277749" y="298404"/>
                    <a:pt x="289274" y="279640"/>
                    <a:pt x="337661" y="245445"/>
                  </a:cubicBezTo>
                  <a:cubicBezTo>
                    <a:pt x="385096" y="211821"/>
                    <a:pt x="439293" y="194391"/>
                    <a:pt x="498062" y="196296"/>
                  </a:cubicBezTo>
                  <a:cubicBezTo>
                    <a:pt x="496729" y="192962"/>
                    <a:pt x="483584" y="159720"/>
                    <a:pt x="483299" y="158862"/>
                  </a:cubicBezTo>
                  <a:cubicBezTo>
                    <a:pt x="403765" y="155814"/>
                    <a:pt x="354330" y="192771"/>
                    <a:pt x="325279" y="220204"/>
                  </a:cubicBezTo>
                  <a:cubicBezTo>
                    <a:pt x="296894" y="246969"/>
                    <a:pt x="277844" y="281544"/>
                    <a:pt x="238697" y="299166"/>
                  </a:cubicBezTo>
                  <a:cubicBezTo>
                    <a:pt x="238697" y="299166"/>
                    <a:pt x="227838" y="271924"/>
                    <a:pt x="224409" y="263161"/>
                  </a:cubicBezTo>
                  <a:cubicBezTo>
                    <a:pt x="292513" y="228681"/>
                    <a:pt x="341662" y="146575"/>
                    <a:pt x="480536" y="151909"/>
                  </a:cubicBezTo>
                  <a:cubicBezTo>
                    <a:pt x="480155" y="150957"/>
                    <a:pt x="463963" y="110285"/>
                    <a:pt x="461963" y="104951"/>
                  </a:cubicBezTo>
                  <a:cubicBezTo>
                    <a:pt x="393287" y="103141"/>
                    <a:pt x="340900" y="133431"/>
                    <a:pt x="309277" y="164863"/>
                  </a:cubicBezTo>
                  <a:cubicBezTo>
                    <a:pt x="279178" y="194772"/>
                    <a:pt x="259937" y="229062"/>
                    <a:pt x="218599" y="248493"/>
                  </a:cubicBezTo>
                  <a:cubicBezTo>
                    <a:pt x="217646" y="245921"/>
                    <a:pt x="207264" y="219822"/>
                    <a:pt x="204597" y="213060"/>
                  </a:cubicBezTo>
                  <a:cubicBezTo>
                    <a:pt x="285083" y="161720"/>
                    <a:pt x="330899" y="95045"/>
                    <a:pt x="459200" y="97998"/>
                  </a:cubicBezTo>
                  <a:lnTo>
                    <a:pt x="420529" y="176"/>
                  </a:lnTo>
                  <a:cubicBezTo>
                    <a:pt x="319850" y="-2872"/>
                    <a:pt x="252508" y="34180"/>
                    <a:pt x="201454" y="71899"/>
                  </a:cubicBezTo>
                  <a:cubicBezTo>
                    <a:pt x="151067" y="109047"/>
                    <a:pt x="89726" y="140098"/>
                    <a:pt x="0" y="140098"/>
                  </a:cubicBezTo>
                  <a:lnTo>
                    <a:pt x="97250" y="386224"/>
                  </a:lnTo>
                  <a:lnTo>
                    <a:pt x="146304" y="386224"/>
                  </a:lnTo>
                  <a:cubicBezTo>
                    <a:pt x="141256" y="373461"/>
                    <a:pt x="130016" y="345838"/>
                    <a:pt x="124778" y="331741"/>
                  </a:cubicBezTo>
                  <a:cubicBezTo>
                    <a:pt x="118015" y="313168"/>
                    <a:pt x="124587" y="305262"/>
                    <a:pt x="136779" y="300023"/>
                  </a:cubicBezTo>
                  <a:lnTo>
                    <a:pt x="136779" y="300023"/>
                  </a:lnTo>
                  <a:close/>
                  <a:moveTo>
                    <a:pt x="88392" y="239539"/>
                  </a:moveTo>
                  <a:lnTo>
                    <a:pt x="122682" y="225156"/>
                  </a:lnTo>
                  <a:lnTo>
                    <a:pt x="130302" y="244111"/>
                  </a:lnTo>
                  <a:lnTo>
                    <a:pt x="184404" y="221442"/>
                  </a:lnTo>
                  <a:lnTo>
                    <a:pt x="198406" y="256875"/>
                  </a:lnTo>
                  <a:lnTo>
                    <a:pt x="131921" y="284497"/>
                  </a:lnTo>
                  <a:cubicBezTo>
                    <a:pt x="131921" y="284497"/>
                    <a:pt x="121730" y="288403"/>
                    <a:pt x="113062" y="285259"/>
                  </a:cubicBezTo>
                  <a:cubicBezTo>
                    <a:pt x="105632" y="282592"/>
                    <a:pt x="102299" y="275067"/>
                    <a:pt x="99727" y="268209"/>
                  </a:cubicBezTo>
                  <a:cubicBezTo>
                    <a:pt x="95631" y="258018"/>
                    <a:pt x="91440" y="247254"/>
                    <a:pt x="88392" y="239539"/>
                  </a:cubicBezTo>
                  <a:lnTo>
                    <a:pt x="88392" y="239539"/>
                  </a:lnTo>
                  <a:close/>
                  <a:moveTo>
                    <a:pt x="180499" y="158100"/>
                  </a:moveTo>
                  <a:cubicBezTo>
                    <a:pt x="194977" y="157910"/>
                    <a:pt x="206978" y="169530"/>
                    <a:pt x="207169" y="184008"/>
                  </a:cubicBezTo>
                  <a:cubicBezTo>
                    <a:pt x="207264" y="198582"/>
                    <a:pt x="195739" y="210393"/>
                    <a:pt x="181166" y="210583"/>
                  </a:cubicBezTo>
                  <a:cubicBezTo>
                    <a:pt x="166592" y="210774"/>
                    <a:pt x="154686" y="199153"/>
                    <a:pt x="154496" y="184675"/>
                  </a:cubicBezTo>
                  <a:cubicBezTo>
                    <a:pt x="154305" y="170102"/>
                    <a:pt x="165926" y="158196"/>
                    <a:pt x="180499" y="158100"/>
                  </a:cubicBezTo>
                  <a:lnTo>
                    <a:pt x="180499" y="15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>
              <a:off x="5241035" y="3436619"/>
              <a:ext cx="371855" cy="183356"/>
            </a:xfrm>
            <a:custGeom>
              <a:avLst/>
              <a:gdLst>
                <a:gd name="connsiteX0" fmla="*/ 336423 w 371855"/>
                <a:gd name="connsiteY0" fmla="*/ 0 h 183356"/>
                <a:gd name="connsiteX1" fmla="*/ 174689 w 371855"/>
                <a:gd name="connsiteY1" fmla="*/ 73533 h 183356"/>
                <a:gd name="connsiteX2" fmla="*/ 62579 w 371855"/>
                <a:gd name="connsiteY2" fmla="*/ 160115 h 183356"/>
                <a:gd name="connsiteX3" fmla="*/ 29718 w 371855"/>
                <a:gd name="connsiteY3" fmla="*/ 143637 h 183356"/>
                <a:gd name="connsiteX4" fmla="*/ 20003 w 371855"/>
                <a:gd name="connsiteY4" fmla="*/ 119158 h 183356"/>
                <a:gd name="connsiteX5" fmla="*/ 0 w 371855"/>
                <a:gd name="connsiteY5" fmla="*/ 127540 h 183356"/>
                <a:gd name="connsiteX6" fmla="*/ 21908 w 371855"/>
                <a:gd name="connsiteY6" fmla="*/ 183356 h 183356"/>
                <a:gd name="connsiteX7" fmla="*/ 129445 w 371855"/>
                <a:gd name="connsiteY7" fmla="*/ 183356 h 183356"/>
                <a:gd name="connsiteX8" fmla="*/ 371856 w 371855"/>
                <a:gd name="connsiteY8" fmla="*/ 89535 h 183356"/>
                <a:gd name="connsiteX9" fmla="*/ 336423 w 371855"/>
                <a:gd name="connsiteY9" fmla="*/ 0 h 183356"/>
                <a:gd name="connsiteX10" fmla="*/ 336423 w 371855"/>
                <a:gd name="connsiteY10" fmla="*/ 0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1855" h="183356">
                  <a:moveTo>
                    <a:pt x="336423" y="0"/>
                  </a:moveTo>
                  <a:cubicBezTo>
                    <a:pt x="256794" y="0"/>
                    <a:pt x="205835" y="37624"/>
                    <a:pt x="174689" y="73533"/>
                  </a:cubicBezTo>
                  <a:cubicBezTo>
                    <a:pt x="157163" y="93726"/>
                    <a:pt x="101251" y="152400"/>
                    <a:pt x="62579" y="160115"/>
                  </a:cubicBezTo>
                  <a:cubicBezTo>
                    <a:pt x="47530" y="163163"/>
                    <a:pt x="35528" y="158020"/>
                    <a:pt x="29718" y="143637"/>
                  </a:cubicBezTo>
                  <a:cubicBezTo>
                    <a:pt x="26765" y="136208"/>
                    <a:pt x="23146" y="127064"/>
                    <a:pt x="20003" y="119158"/>
                  </a:cubicBezTo>
                  <a:lnTo>
                    <a:pt x="0" y="127540"/>
                  </a:lnTo>
                  <a:lnTo>
                    <a:pt x="21908" y="183356"/>
                  </a:lnTo>
                  <a:lnTo>
                    <a:pt x="129445" y="183356"/>
                  </a:lnTo>
                  <a:cubicBezTo>
                    <a:pt x="236887" y="78200"/>
                    <a:pt x="371856" y="89535"/>
                    <a:pt x="371856" y="89535"/>
                  </a:cubicBezTo>
                  <a:lnTo>
                    <a:pt x="336423" y="0"/>
                  </a:lnTo>
                  <a:lnTo>
                    <a:pt x="33642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28" name="Text Placeholder 1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9925" y="1155671"/>
            <a:ext cx="560689" cy="895350"/>
          </a:xfrm>
          <a:prstGeom prst="rect">
            <a:avLst/>
          </a:prstGeom>
          <a:noFill/>
          <a:ln w="117475">
            <a:noFill/>
          </a:ln>
        </p:spPr>
        <p:txBody>
          <a:bodyPr wrap="none" numCol="1" rtlCol="0">
            <a:prstTxWarp prst="textPlain">
              <a:avLst/>
            </a:prstTxWarp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i="1" spc="100" noProof="0" dirty="0" smtClean="0">
                <a:solidFill>
                  <a:schemeClr val="bg1"/>
                </a:solidFill>
                <a:cs typeface="+mn-ea"/>
              </a:defRPr>
            </a:lvl1pPr>
          </a:lstStyle>
          <a:p>
            <a:pPr marL="0" lvl="0" defTabSz="914400"/>
            <a:r>
              <a:rPr lang="en-US" noProof="0" dirty="0"/>
              <a:t>1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3" hasCustomPrompt="1"/>
          </p:nvPr>
        </p:nvSpPr>
        <p:spPr>
          <a:xfrm>
            <a:off x="574388" y="1306899"/>
            <a:ext cx="10958400" cy="483037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内容</a:t>
            </a:r>
            <a:endParaRPr lang="zh-CN" altLang="en-US" dirty="0"/>
          </a:p>
        </p:txBody>
      </p:sp>
      <p:sp>
        <p:nvSpPr>
          <p:cNvPr id="10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11430000" y="6442883"/>
            <a:ext cx="51356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2" name="标题占位符 7"/>
          <p:cNvSpPr>
            <a:spLocks noGrp="1"/>
          </p:cNvSpPr>
          <p:nvPr>
            <p:ph type="title" hasCustomPrompt="1"/>
          </p:nvPr>
        </p:nvSpPr>
        <p:spPr>
          <a:xfrm>
            <a:off x="571500" y="599325"/>
            <a:ext cx="9040460" cy="466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zh-CN" altLang="en-US" dirty="0"/>
              <a:t>此处请填入标题</a:t>
            </a:r>
            <a:endParaRPr lang="en-US" altLang="zh-CN" dirty="0"/>
          </a:p>
        </p:txBody>
      </p:sp>
      <p:sp>
        <p:nvSpPr>
          <p:cNvPr id="56" name="文本占位符 4"/>
          <p:cNvSpPr>
            <a:spLocks noGrp="1"/>
          </p:cNvSpPr>
          <p:nvPr>
            <p:ph type="body" sz="quarter" idx="15" hasCustomPrompt="1"/>
          </p:nvPr>
        </p:nvSpPr>
        <p:spPr>
          <a:xfrm>
            <a:off x="571500" y="310770"/>
            <a:ext cx="9040460" cy="366248"/>
          </a:xfrm>
          <a:prstGeom prst="rect">
            <a:avLst/>
          </a:prstGeom>
        </p:spPr>
        <p:txBody>
          <a:bodyPr vert="horz" lIns="91440" tIns="18000" rIns="9144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2200" b="0" baseline="0" smtClean="0"/>
            </a:lvl1pPr>
            <a:lvl2pPr>
              <a:defRPr lang="zh-CN" altLang="en-US" sz="2200" b="0" dirty="0" smtClean="0">
                <a:solidFill>
                  <a:schemeClr val="accent1"/>
                </a:solidFill>
              </a:defRPr>
            </a:lvl2pPr>
            <a:lvl3pPr>
              <a:defRPr lang="zh-CN" altLang="en-US" sz="2200" b="0" dirty="0" smtClean="0">
                <a:solidFill>
                  <a:schemeClr val="accent1"/>
                </a:solidFill>
              </a:defRPr>
            </a:lvl3pPr>
            <a:lvl4pPr>
              <a:defRPr lang="zh-CN" altLang="en-US" sz="2200" b="0" dirty="0" smtClean="0">
                <a:solidFill>
                  <a:schemeClr val="accent1"/>
                </a:solidFill>
              </a:defRPr>
            </a:lvl4pPr>
            <a:lvl5pPr>
              <a:defRPr lang="zh-CN" altLang="en-US" sz="2200" b="0" dirty="0">
                <a:solidFill>
                  <a:schemeClr val="accent1"/>
                </a:solidFill>
              </a:defRPr>
            </a:lvl5pPr>
          </a:lstStyle>
          <a:p>
            <a:r>
              <a:rPr lang="zh-CN" altLang="en-US" dirty="0">
                <a:solidFill>
                  <a:schemeClr val="tx1"/>
                </a:solidFill>
              </a:rPr>
              <a:t>此处可填入小标题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7" name="页脚占位符 11"/>
          <p:cNvSpPr>
            <a:spLocks noGrp="1"/>
          </p:cNvSpPr>
          <p:nvPr>
            <p:ph type="ftr" sz="quarter" idx="3"/>
          </p:nvPr>
        </p:nvSpPr>
        <p:spPr>
          <a:xfrm>
            <a:off x="574388" y="6395115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Copyright © 2024 </a:t>
            </a:r>
            <a:r>
              <a:rPr lang="en-US" altLang="zh-CN" dirty="0" err="1"/>
              <a:t>Simcere</a:t>
            </a:r>
            <a:r>
              <a:rPr lang="en-US" altLang="zh-CN" dirty="0"/>
              <a:t>. All rights reserved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11430000" y="6442883"/>
            <a:ext cx="51356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0" name="标题占位符 7"/>
          <p:cNvSpPr>
            <a:spLocks noGrp="1"/>
          </p:cNvSpPr>
          <p:nvPr>
            <p:ph type="title" hasCustomPrompt="1"/>
          </p:nvPr>
        </p:nvSpPr>
        <p:spPr>
          <a:xfrm>
            <a:off x="571500" y="599325"/>
            <a:ext cx="9040460" cy="4668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800"/>
            </a:lvl1pPr>
          </a:lstStyle>
          <a:p>
            <a:r>
              <a:rPr lang="zh-CN" altLang="en-US" dirty="0"/>
              <a:t>此处请填入标题</a:t>
            </a:r>
            <a:endParaRPr lang="en-US" altLang="zh-CN" dirty="0"/>
          </a:p>
        </p:txBody>
      </p:sp>
      <p:sp>
        <p:nvSpPr>
          <p:cNvPr id="11" name="文本占位符 4"/>
          <p:cNvSpPr>
            <a:spLocks noGrp="1"/>
          </p:cNvSpPr>
          <p:nvPr>
            <p:ph type="body" sz="quarter" idx="15" hasCustomPrompt="1"/>
          </p:nvPr>
        </p:nvSpPr>
        <p:spPr>
          <a:xfrm>
            <a:off x="571500" y="310770"/>
            <a:ext cx="9040460" cy="366248"/>
          </a:xfrm>
          <a:prstGeom prst="rect">
            <a:avLst/>
          </a:prstGeom>
        </p:spPr>
        <p:txBody>
          <a:bodyPr vert="horz" lIns="91440" tIns="18000" rIns="91440" bIns="45720" rtlCol="0"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2200" b="0" baseline="0" smtClean="0"/>
            </a:lvl1pPr>
            <a:lvl2pPr>
              <a:defRPr lang="zh-CN" altLang="en-US" sz="2200" b="0" dirty="0" smtClean="0">
                <a:solidFill>
                  <a:schemeClr val="accent1"/>
                </a:solidFill>
              </a:defRPr>
            </a:lvl2pPr>
            <a:lvl3pPr>
              <a:defRPr lang="zh-CN" altLang="en-US" sz="2200" b="0" dirty="0" smtClean="0">
                <a:solidFill>
                  <a:schemeClr val="accent1"/>
                </a:solidFill>
              </a:defRPr>
            </a:lvl3pPr>
            <a:lvl4pPr>
              <a:defRPr lang="zh-CN" altLang="en-US" sz="2200" b="0" dirty="0" smtClean="0">
                <a:solidFill>
                  <a:schemeClr val="accent1"/>
                </a:solidFill>
              </a:defRPr>
            </a:lvl4pPr>
            <a:lvl5pPr>
              <a:defRPr lang="zh-CN" altLang="en-US" sz="2200" b="0" dirty="0">
                <a:solidFill>
                  <a:schemeClr val="accent1"/>
                </a:solidFill>
              </a:defRPr>
            </a:lvl5pPr>
          </a:lstStyle>
          <a:p>
            <a:r>
              <a:rPr lang="zh-CN" altLang="en-US" dirty="0">
                <a:solidFill>
                  <a:schemeClr val="tx1"/>
                </a:solidFill>
              </a:rPr>
              <a:t>此处可填入小标题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6" name="页脚占位符 11"/>
          <p:cNvSpPr>
            <a:spLocks noGrp="1"/>
          </p:cNvSpPr>
          <p:nvPr>
            <p:ph type="ftr" sz="quarter" idx="3"/>
          </p:nvPr>
        </p:nvSpPr>
        <p:spPr>
          <a:xfrm>
            <a:off x="574388" y="6395115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Copyright © 2024 </a:t>
            </a:r>
            <a:r>
              <a:rPr lang="en-US" altLang="zh-CN" dirty="0" err="1"/>
              <a:t>Simcere</a:t>
            </a:r>
            <a:r>
              <a:rPr lang="en-US" altLang="zh-CN" dirty="0"/>
              <a:t>. All rights reserved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logo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11"/>
          <p:cNvSpPr>
            <a:spLocks noGrp="1"/>
          </p:cNvSpPr>
          <p:nvPr>
            <p:ph type="ftr" sz="quarter" idx="3"/>
          </p:nvPr>
        </p:nvSpPr>
        <p:spPr>
          <a:xfrm>
            <a:off x="574388" y="6395115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Copyright © 2024 </a:t>
            </a:r>
            <a:r>
              <a:rPr lang="en-US" altLang="zh-CN" dirty="0" err="1"/>
              <a:t>Simcere</a:t>
            </a:r>
            <a:r>
              <a:rPr lang="en-US" altLang="zh-CN" dirty="0"/>
              <a:t>. All rights reserved</a:t>
            </a:r>
            <a:endParaRPr lang="zh-CN" altLang="en-US" dirty="0"/>
          </a:p>
        </p:txBody>
      </p:sp>
      <p:sp>
        <p:nvSpPr>
          <p:cNvPr id="8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11430000" y="6442883"/>
            <a:ext cx="51356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logo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11430000" y="6442883"/>
            <a:ext cx="51356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cxnSp>
        <p:nvCxnSpPr>
          <p:cNvPr id="4" name="îṩľiḓê"/>
          <p:cNvCxnSpPr/>
          <p:nvPr userDrawn="1"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isḻiḋè"/>
          <p:cNvSpPr txBox="1"/>
          <p:nvPr userDrawn="1"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目录</a:t>
            </a:r>
            <a:endParaRPr lang="tr-TR" sz="28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íş1ïḑè"/>
          <p:cNvSpPr>
            <a:spLocks noChangeAspect="1"/>
          </p:cNvSpPr>
          <p:nvPr userDrawn="1"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1"/>
          <p:cNvSpPr>
            <a:spLocks noGrp="1"/>
          </p:cNvSpPr>
          <p:nvPr>
            <p:ph type="ftr" sz="quarter" idx="3"/>
          </p:nvPr>
        </p:nvSpPr>
        <p:spPr>
          <a:xfrm>
            <a:off x="574388" y="6395115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Copyright © 2024 </a:t>
            </a:r>
            <a:r>
              <a:rPr lang="en-US" altLang="zh-CN" dirty="0" err="1"/>
              <a:t>Simcere</a:t>
            </a:r>
            <a:r>
              <a:rPr lang="en-US" altLang="zh-CN" dirty="0"/>
              <a:t>. All rights reserved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472268"/>
            <a:ext cx="12192000" cy="2457450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 userDrawn="1">
            <p:ph type="ctrTitle" hasCustomPrompt="1"/>
          </p:nvPr>
        </p:nvSpPr>
        <p:spPr>
          <a:xfrm>
            <a:off x="734353" y="1741096"/>
            <a:ext cx="6332561" cy="8929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4400" b="0" i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谢谢 </a:t>
            </a:r>
            <a:r>
              <a:rPr lang="en-US" altLang="zh-CN" dirty="0"/>
              <a:t>!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34353" y="4621356"/>
            <a:ext cx="4951171" cy="31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lang="zh-CN" altLang="en-US" sz="15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部门</a:t>
            </a:r>
            <a:r>
              <a:rPr lang="en-US" altLang="zh-CN" dirty="0"/>
              <a:t>, </a:t>
            </a:r>
            <a:r>
              <a:rPr lang="zh-CN" altLang="en-US" dirty="0"/>
              <a:t>时间</a:t>
            </a:r>
            <a:endParaRPr lang="en-US" altLang="zh-CN" dirty="0"/>
          </a:p>
        </p:txBody>
      </p:sp>
      <p:sp>
        <p:nvSpPr>
          <p:cNvPr id="19" name="文本占位符 18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34353" y="4325085"/>
            <a:ext cx="4951171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姓名</a:t>
            </a:r>
            <a:endParaRPr lang="en-US" altLang="zh-CN" dirty="0"/>
          </a:p>
        </p:txBody>
      </p:sp>
      <p:grpSp>
        <p:nvGrpSpPr>
          <p:cNvPr id="29" name="图形 41"/>
          <p:cNvGrpSpPr/>
          <p:nvPr userDrawn="1"/>
        </p:nvGrpSpPr>
        <p:grpSpPr>
          <a:xfrm>
            <a:off x="9350371" y="5996620"/>
            <a:ext cx="2195055" cy="421414"/>
            <a:chOff x="5076825" y="3233751"/>
            <a:chExt cx="2033587" cy="390415"/>
          </a:xfrm>
          <a:solidFill>
            <a:schemeClr val="bg1"/>
          </a:solidFill>
        </p:grpSpPr>
        <p:sp>
          <p:nvSpPr>
            <p:cNvPr id="30" name="任意多边形: 形状 29"/>
            <p:cNvSpPr/>
            <p:nvPr/>
          </p:nvSpPr>
          <p:spPr>
            <a:xfrm>
              <a:off x="5866352" y="3458907"/>
              <a:ext cx="142303" cy="161163"/>
            </a:xfrm>
            <a:custGeom>
              <a:avLst/>
              <a:gdLst>
                <a:gd name="connsiteX0" fmla="*/ 72295 w 142303"/>
                <a:gd name="connsiteY0" fmla="*/ 0 h 161163"/>
                <a:gd name="connsiteX1" fmla="*/ 142304 w 142303"/>
                <a:gd name="connsiteY1" fmla="*/ 0 h 161163"/>
                <a:gd name="connsiteX2" fmla="*/ 69914 w 142303"/>
                <a:gd name="connsiteY2" fmla="*/ 161163 h 161163"/>
                <a:gd name="connsiteX3" fmla="*/ 0 w 142303"/>
                <a:gd name="connsiteY3" fmla="*/ 161163 h 161163"/>
                <a:gd name="connsiteX4" fmla="*/ 72295 w 142303"/>
                <a:gd name="connsiteY4" fmla="*/ 0 h 16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303" h="161163">
                  <a:moveTo>
                    <a:pt x="72295" y="0"/>
                  </a:moveTo>
                  <a:lnTo>
                    <a:pt x="142304" y="0"/>
                  </a:lnTo>
                  <a:lnTo>
                    <a:pt x="69914" y="161163"/>
                  </a:lnTo>
                  <a:lnTo>
                    <a:pt x="0" y="161163"/>
                  </a:lnTo>
                  <a:lnTo>
                    <a:pt x="7229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5944457" y="3396709"/>
              <a:ext cx="92106" cy="49244"/>
            </a:xfrm>
            <a:custGeom>
              <a:avLst/>
              <a:gdLst>
                <a:gd name="connsiteX0" fmla="*/ 22193 w 92106"/>
                <a:gd name="connsiteY0" fmla="*/ 0 h 49244"/>
                <a:gd name="connsiteX1" fmla="*/ 92107 w 92106"/>
                <a:gd name="connsiteY1" fmla="*/ 0 h 49244"/>
                <a:gd name="connsiteX2" fmla="*/ 70009 w 92106"/>
                <a:gd name="connsiteY2" fmla="*/ 49244 h 49244"/>
                <a:gd name="connsiteX3" fmla="*/ 0 w 92106"/>
                <a:gd name="connsiteY3" fmla="*/ 49244 h 49244"/>
                <a:gd name="connsiteX4" fmla="*/ 22193 w 92106"/>
                <a:gd name="connsiteY4" fmla="*/ 0 h 4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06" h="49244">
                  <a:moveTo>
                    <a:pt x="22193" y="0"/>
                  </a:moveTo>
                  <a:lnTo>
                    <a:pt x="92107" y="0"/>
                  </a:lnTo>
                  <a:lnTo>
                    <a:pt x="70009" y="49244"/>
                  </a:lnTo>
                  <a:lnTo>
                    <a:pt x="0" y="49244"/>
                  </a:lnTo>
                  <a:lnTo>
                    <a:pt x="2219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6531500" y="3455383"/>
              <a:ext cx="217663" cy="168116"/>
            </a:xfrm>
            <a:custGeom>
              <a:avLst/>
              <a:gdLst>
                <a:gd name="connsiteX0" fmla="*/ 148382 w 217663"/>
                <a:gd name="connsiteY0" fmla="*/ 69628 h 168116"/>
                <a:gd name="connsiteX1" fmla="*/ 149525 w 217663"/>
                <a:gd name="connsiteY1" fmla="*/ 44005 h 168116"/>
                <a:gd name="connsiteX2" fmla="*/ 130856 w 217663"/>
                <a:gd name="connsiteY2" fmla="*/ 36290 h 168116"/>
                <a:gd name="connsiteX3" fmla="*/ 100376 w 217663"/>
                <a:gd name="connsiteY3" fmla="*/ 47911 h 168116"/>
                <a:gd name="connsiteX4" fmla="*/ 82946 w 217663"/>
                <a:gd name="connsiteY4" fmla="*/ 69628 h 168116"/>
                <a:gd name="connsiteX5" fmla="*/ 148382 w 217663"/>
                <a:gd name="connsiteY5" fmla="*/ 69628 h 168116"/>
                <a:gd name="connsiteX6" fmla="*/ 148382 w 217663"/>
                <a:gd name="connsiteY6" fmla="*/ 69628 h 168116"/>
                <a:gd name="connsiteX7" fmla="*/ 202389 w 217663"/>
                <a:gd name="connsiteY7" fmla="*/ 98965 h 168116"/>
                <a:gd name="connsiteX8" fmla="*/ 69515 w 217663"/>
                <a:gd name="connsiteY8" fmla="*/ 98965 h 168116"/>
                <a:gd name="connsiteX9" fmla="*/ 68182 w 217663"/>
                <a:gd name="connsiteY9" fmla="*/ 121253 h 168116"/>
                <a:gd name="connsiteX10" fmla="*/ 88565 w 217663"/>
                <a:gd name="connsiteY10" fmla="*/ 131826 h 168116"/>
                <a:gd name="connsiteX11" fmla="*/ 109235 w 217663"/>
                <a:gd name="connsiteY11" fmla="*/ 127159 h 168116"/>
                <a:gd name="connsiteX12" fmla="*/ 125427 w 217663"/>
                <a:gd name="connsiteY12" fmla="*/ 116872 h 168116"/>
                <a:gd name="connsiteX13" fmla="*/ 191721 w 217663"/>
                <a:gd name="connsiteY13" fmla="*/ 116967 h 168116"/>
                <a:gd name="connsiteX14" fmla="*/ 136190 w 217663"/>
                <a:gd name="connsiteY14" fmla="*/ 157448 h 168116"/>
                <a:gd name="connsiteX15" fmla="*/ 70754 w 217663"/>
                <a:gd name="connsiteY15" fmla="*/ 168116 h 168116"/>
                <a:gd name="connsiteX16" fmla="*/ 20843 w 217663"/>
                <a:gd name="connsiteY16" fmla="*/ 159068 h 168116"/>
                <a:gd name="connsiteX17" fmla="*/ 1031 w 217663"/>
                <a:gd name="connsiteY17" fmla="*/ 130493 h 168116"/>
                <a:gd name="connsiteX18" fmla="*/ 8841 w 217663"/>
                <a:gd name="connsiteY18" fmla="*/ 84392 h 168116"/>
                <a:gd name="connsiteX19" fmla="*/ 62181 w 217663"/>
                <a:gd name="connsiteY19" fmla="*/ 23336 h 168116"/>
                <a:gd name="connsiteX20" fmla="*/ 144287 w 217663"/>
                <a:gd name="connsiteY20" fmla="*/ 0 h 168116"/>
                <a:gd name="connsiteX21" fmla="*/ 198198 w 217663"/>
                <a:gd name="connsiteY21" fmla="*/ 10382 h 168116"/>
                <a:gd name="connsiteX22" fmla="*/ 217343 w 217663"/>
                <a:gd name="connsiteY22" fmla="*/ 40577 h 168116"/>
                <a:gd name="connsiteX23" fmla="*/ 205437 w 217663"/>
                <a:gd name="connsiteY23" fmla="*/ 92107 h 168116"/>
                <a:gd name="connsiteX24" fmla="*/ 202389 w 217663"/>
                <a:gd name="connsiteY24" fmla="*/ 98965 h 168116"/>
                <a:gd name="connsiteX25" fmla="*/ 202389 w 217663"/>
                <a:gd name="connsiteY25" fmla="*/ 98965 h 16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7663" h="168116">
                  <a:moveTo>
                    <a:pt x="148382" y="69628"/>
                  </a:moveTo>
                  <a:cubicBezTo>
                    <a:pt x="152383" y="57721"/>
                    <a:pt x="152764" y="49149"/>
                    <a:pt x="149525" y="44005"/>
                  </a:cubicBezTo>
                  <a:cubicBezTo>
                    <a:pt x="146192" y="38862"/>
                    <a:pt x="140000" y="36290"/>
                    <a:pt x="130856" y="36290"/>
                  </a:cubicBezTo>
                  <a:cubicBezTo>
                    <a:pt x="120284" y="36290"/>
                    <a:pt x="110092" y="40195"/>
                    <a:pt x="100376" y="47911"/>
                  </a:cubicBezTo>
                  <a:cubicBezTo>
                    <a:pt x="94185" y="52768"/>
                    <a:pt x="88375" y="60007"/>
                    <a:pt x="82946" y="69628"/>
                  </a:cubicBezTo>
                  <a:lnTo>
                    <a:pt x="148382" y="69628"/>
                  </a:lnTo>
                  <a:lnTo>
                    <a:pt x="148382" y="69628"/>
                  </a:lnTo>
                  <a:close/>
                  <a:moveTo>
                    <a:pt x="202389" y="98965"/>
                  </a:moveTo>
                  <a:lnTo>
                    <a:pt x="69515" y="98965"/>
                  </a:lnTo>
                  <a:cubicBezTo>
                    <a:pt x="66277" y="108966"/>
                    <a:pt x="65801" y="116396"/>
                    <a:pt x="68182" y="121253"/>
                  </a:cubicBezTo>
                  <a:cubicBezTo>
                    <a:pt x="71420" y="128302"/>
                    <a:pt x="78278" y="131826"/>
                    <a:pt x="88565" y="131826"/>
                  </a:cubicBezTo>
                  <a:cubicBezTo>
                    <a:pt x="95138" y="131826"/>
                    <a:pt x="101996" y="130302"/>
                    <a:pt x="109235" y="127159"/>
                  </a:cubicBezTo>
                  <a:cubicBezTo>
                    <a:pt x="113711" y="125254"/>
                    <a:pt x="119141" y="121825"/>
                    <a:pt x="125427" y="116872"/>
                  </a:cubicBezTo>
                  <a:lnTo>
                    <a:pt x="191721" y="116967"/>
                  </a:lnTo>
                  <a:cubicBezTo>
                    <a:pt x="181053" y="131254"/>
                    <a:pt x="153526" y="150400"/>
                    <a:pt x="136190" y="157448"/>
                  </a:cubicBezTo>
                  <a:cubicBezTo>
                    <a:pt x="118950" y="164497"/>
                    <a:pt x="97138" y="168116"/>
                    <a:pt x="70754" y="168116"/>
                  </a:cubicBezTo>
                  <a:cubicBezTo>
                    <a:pt x="47894" y="168116"/>
                    <a:pt x="31225" y="165068"/>
                    <a:pt x="20843" y="159068"/>
                  </a:cubicBezTo>
                  <a:cubicBezTo>
                    <a:pt x="10365" y="153067"/>
                    <a:pt x="3793" y="143637"/>
                    <a:pt x="1031" y="130493"/>
                  </a:cubicBezTo>
                  <a:cubicBezTo>
                    <a:pt x="-1636" y="117348"/>
                    <a:pt x="840" y="102013"/>
                    <a:pt x="8841" y="84392"/>
                  </a:cubicBezTo>
                  <a:cubicBezTo>
                    <a:pt x="20081" y="59245"/>
                    <a:pt x="37892" y="38862"/>
                    <a:pt x="62181" y="23336"/>
                  </a:cubicBezTo>
                  <a:cubicBezTo>
                    <a:pt x="86470" y="7810"/>
                    <a:pt x="113807" y="0"/>
                    <a:pt x="144287" y="0"/>
                  </a:cubicBezTo>
                  <a:cubicBezTo>
                    <a:pt x="169052" y="0"/>
                    <a:pt x="187054" y="3429"/>
                    <a:pt x="198198" y="10382"/>
                  </a:cubicBezTo>
                  <a:cubicBezTo>
                    <a:pt x="209438" y="17335"/>
                    <a:pt x="215724" y="27337"/>
                    <a:pt x="217343" y="40577"/>
                  </a:cubicBezTo>
                  <a:cubicBezTo>
                    <a:pt x="218867" y="53721"/>
                    <a:pt x="214962" y="70866"/>
                    <a:pt x="205437" y="92107"/>
                  </a:cubicBezTo>
                  <a:lnTo>
                    <a:pt x="202389" y="98965"/>
                  </a:lnTo>
                  <a:lnTo>
                    <a:pt x="202389" y="989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6880358" y="3455383"/>
              <a:ext cx="217640" cy="168116"/>
            </a:xfrm>
            <a:custGeom>
              <a:avLst/>
              <a:gdLst>
                <a:gd name="connsiteX0" fmla="*/ 148234 w 217640"/>
                <a:gd name="connsiteY0" fmla="*/ 69628 h 168116"/>
                <a:gd name="connsiteX1" fmla="*/ 149377 w 217640"/>
                <a:gd name="connsiteY1" fmla="*/ 44005 h 168116"/>
                <a:gd name="connsiteX2" fmla="*/ 130708 w 217640"/>
                <a:gd name="connsiteY2" fmla="*/ 36290 h 168116"/>
                <a:gd name="connsiteX3" fmla="*/ 100133 w 217640"/>
                <a:gd name="connsiteY3" fmla="*/ 47911 h 168116"/>
                <a:gd name="connsiteX4" fmla="*/ 82702 w 217640"/>
                <a:gd name="connsiteY4" fmla="*/ 69628 h 168116"/>
                <a:gd name="connsiteX5" fmla="*/ 148234 w 217640"/>
                <a:gd name="connsiteY5" fmla="*/ 69628 h 168116"/>
                <a:gd name="connsiteX6" fmla="*/ 148234 w 217640"/>
                <a:gd name="connsiteY6" fmla="*/ 69628 h 168116"/>
                <a:gd name="connsiteX7" fmla="*/ 202336 w 217640"/>
                <a:gd name="connsiteY7" fmla="*/ 98965 h 168116"/>
                <a:gd name="connsiteX8" fmla="*/ 69462 w 217640"/>
                <a:gd name="connsiteY8" fmla="*/ 98965 h 168116"/>
                <a:gd name="connsiteX9" fmla="*/ 68129 w 217640"/>
                <a:gd name="connsiteY9" fmla="*/ 121253 h 168116"/>
                <a:gd name="connsiteX10" fmla="*/ 88512 w 217640"/>
                <a:gd name="connsiteY10" fmla="*/ 131826 h 168116"/>
                <a:gd name="connsiteX11" fmla="*/ 109182 w 217640"/>
                <a:gd name="connsiteY11" fmla="*/ 127159 h 168116"/>
                <a:gd name="connsiteX12" fmla="*/ 125469 w 217640"/>
                <a:gd name="connsiteY12" fmla="*/ 116872 h 168116"/>
                <a:gd name="connsiteX13" fmla="*/ 191763 w 217640"/>
                <a:gd name="connsiteY13" fmla="*/ 116967 h 168116"/>
                <a:gd name="connsiteX14" fmla="*/ 136233 w 217640"/>
                <a:gd name="connsiteY14" fmla="*/ 157448 h 168116"/>
                <a:gd name="connsiteX15" fmla="*/ 70796 w 217640"/>
                <a:gd name="connsiteY15" fmla="*/ 168116 h 168116"/>
                <a:gd name="connsiteX16" fmla="*/ 20790 w 217640"/>
                <a:gd name="connsiteY16" fmla="*/ 159068 h 168116"/>
                <a:gd name="connsiteX17" fmla="*/ 1073 w 217640"/>
                <a:gd name="connsiteY17" fmla="*/ 130493 h 168116"/>
                <a:gd name="connsiteX18" fmla="*/ 8788 w 217640"/>
                <a:gd name="connsiteY18" fmla="*/ 84392 h 168116"/>
                <a:gd name="connsiteX19" fmla="*/ 62128 w 217640"/>
                <a:gd name="connsiteY19" fmla="*/ 23336 h 168116"/>
                <a:gd name="connsiteX20" fmla="*/ 144234 w 217640"/>
                <a:gd name="connsiteY20" fmla="*/ 0 h 168116"/>
                <a:gd name="connsiteX21" fmla="*/ 198145 w 217640"/>
                <a:gd name="connsiteY21" fmla="*/ 10382 h 168116"/>
                <a:gd name="connsiteX22" fmla="*/ 217290 w 217640"/>
                <a:gd name="connsiteY22" fmla="*/ 40577 h 168116"/>
                <a:gd name="connsiteX23" fmla="*/ 205479 w 217640"/>
                <a:gd name="connsiteY23" fmla="*/ 92107 h 168116"/>
                <a:gd name="connsiteX24" fmla="*/ 202336 w 217640"/>
                <a:gd name="connsiteY24" fmla="*/ 98965 h 168116"/>
                <a:gd name="connsiteX25" fmla="*/ 202336 w 217640"/>
                <a:gd name="connsiteY25" fmla="*/ 98965 h 16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7640" h="168116">
                  <a:moveTo>
                    <a:pt x="148234" y="69628"/>
                  </a:moveTo>
                  <a:cubicBezTo>
                    <a:pt x="152330" y="57721"/>
                    <a:pt x="152711" y="49149"/>
                    <a:pt x="149377" y="44005"/>
                  </a:cubicBezTo>
                  <a:cubicBezTo>
                    <a:pt x="146043" y="38862"/>
                    <a:pt x="139947" y="36290"/>
                    <a:pt x="130708" y="36290"/>
                  </a:cubicBezTo>
                  <a:cubicBezTo>
                    <a:pt x="120135" y="36290"/>
                    <a:pt x="109944" y="40195"/>
                    <a:pt x="100133" y="47911"/>
                  </a:cubicBezTo>
                  <a:cubicBezTo>
                    <a:pt x="93942" y="52768"/>
                    <a:pt x="88131" y="60007"/>
                    <a:pt x="82702" y="69628"/>
                  </a:cubicBezTo>
                  <a:lnTo>
                    <a:pt x="148234" y="69628"/>
                  </a:lnTo>
                  <a:lnTo>
                    <a:pt x="148234" y="69628"/>
                  </a:lnTo>
                  <a:close/>
                  <a:moveTo>
                    <a:pt x="202336" y="98965"/>
                  </a:moveTo>
                  <a:lnTo>
                    <a:pt x="69462" y="98965"/>
                  </a:lnTo>
                  <a:cubicBezTo>
                    <a:pt x="66129" y="108966"/>
                    <a:pt x="65748" y="116396"/>
                    <a:pt x="68129" y="121253"/>
                  </a:cubicBezTo>
                  <a:cubicBezTo>
                    <a:pt x="71367" y="128302"/>
                    <a:pt x="78130" y="131826"/>
                    <a:pt x="88512" y="131826"/>
                  </a:cubicBezTo>
                  <a:cubicBezTo>
                    <a:pt x="94989" y="131826"/>
                    <a:pt x="101943" y="130302"/>
                    <a:pt x="109182" y="127159"/>
                  </a:cubicBezTo>
                  <a:cubicBezTo>
                    <a:pt x="113658" y="125254"/>
                    <a:pt x="119088" y="121825"/>
                    <a:pt x="125469" y="116872"/>
                  </a:cubicBezTo>
                  <a:lnTo>
                    <a:pt x="191763" y="116967"/>
                  </a:lnTo>
                  <a:cubicBezTo>
                    <a:pt x="181095" y="131254"/>
                    <a:pt x="153473" y="150400"/>
                    <a:pt x="136233" y="157448"/>
                  </a:cubicBezTo>
                  <a:cubicBezTo>
                    <a:pt x="118897" y="164497"/>
                    <a:pt x="97085" y="168116"/>
                    <a:pt x="70796" y="168116"/>
                  </a:cubicBezTo>
                  <a:cubicBezTo>
                    <a:pt x="47936" y="168116"/>
                    <a:pt x="31267" y="165068"/>
                    <a:pt x="20790" y="159068"/>
                  </a:cubicBezTo>
                  <a:cubicBezTo>
                    <a:pt x="10407" y="153067"/>
                    <a:pt x="3740" y="143637"/>
                    <a:pt x="1073" y="130493"/>
                  </a:cubicBezTo>
                  <a:cubicBezTo>
                    <a:pt x="-1689" y="117348"/>
                    <a:pt x="882" y="102013"/>
                    <a:pt x="8788" y="84392"/>
                  </a:cubicBezTo>
                  <a:cubicBezTo>
                    <a:pt x="20123" y="59245"/>
                    <a:pt x="37839" y="38862"/>
                    <a:pt x="62128" y="23336"/>
                  </a:cubicBezTo>
                  <a:cubicBezTo>
                    <a:pt x="86417" y="7810"/>
                    <a:pt x="113754" y="0"/>
                    <a:pt x="144234" y="0"/>
                  </a:cubicBezTo>
                  <a:cubicBezTo>
                    <a:pt x="168999" y="0"/>
                    <a:pt x="186906" y="3429"/>
                    <a:pt x="198145" y="10382"/>
                  </a:cubicBezTo>
                  <a:cubicBezTo>
                    <a:pt x="209385" y="17335"/>
                    <a:pt x="215671" y="27337"/>
                    <a:pt x="217290" y="40577"/>
                  </a:cubicBezTo>
                  <a:cubicBezTo>
                    <a:pt x="218910" y="53721"/>
                    <a:pt x="214909" y="70866"/>
                    <a:pt x="205479" y="92107"/>
                  </a:cubicBezTo>
                  <a:lnTo>
                    <a:pt x="202336" y="98965"/>
                  </a:lnTo>
                  <a:lnTo>
                    <a:pt x="202336" y="989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6721030" y="3455476"/>
              <a:ext cx="219551" cy="164690"/>
            </a:xfrm>
            <a:custGeom>
              <a:avLst/>
              <a:gdLst>
                <a:gd name="connsiteX0" fmla="*/ 72295 w 219551"/>
                <a:gd name="connsiteY0" fmla="*/ 3432 h 164690"/>
                <a:gd name="connsiteX1" fmla="*/ 138017 w 219551"/>
                <a:gd name="connsiteY1" fmla="*/ 3432 h 164690"/>
                <a:gd name="connsiteX2" fmla="*/ 126206 w 219551"/>
                <a:gd name="connsiteY2" fmla="*/ 29816 h 164690"/>
                <a:gd name="connsiteX3" fmla="*/ 156305 w 219551"/>
                <a:gd name="connsiteY3" fmla="*/ 6385 h 164690"/>
                <a:gd name="connsiteX4" fmla="*/ 184023 w 219551"/>
                <a:gd name="connsiteY4" fmla="*/ 3 h 164690"/>
                <a:gd name="connsiteX5" fmla="*/ 219551 w 219551"/>
                <a:gd name="connsiteY5" fmla="*/ 10671 h 164690"/>
                <a:gd name="connsiteX6" fmla="*/ 193453 w 219551"/>
                <a:gd name="connsiteY6" fmla="*/ 28673 h 164690"/>
                <a:gd name="connsiteX7" fmla="*/ 172688 w 219551"/>
                <a:gd name="connsiteY7" fmla="*/ 52295 h 164690"/>
                <a:gd name="connsiteX8" fmla="*/ 155162 w 219551"/>
                <a:gd name="connsiteY8" fmla="*/ 47818 h 164690"/>
                <a:gd name="connsiteX9" fmla="*/ 129350 w 219551"/>
                <a:gd name="connsiteY9" fmla="*/ 57820 h 164690"/>
                <a:gd name="connsiteX10" fmla="*/ 94869 w 219551"/>
                <a:gd name="connsiteY10" fmla="*/ 110588 h 164690"/>
                <a:gd name="connsiteX11" fmla="*/ 70580 w 219551"/>
                <a:gd name="connsiteY11" fmla="*/ 164690 h 164690"/>
                <a:gd name="connsiteX12" fmla="*/ 0 w 219551"/>
                <a:gd name="connsiteY12" fmla="*/ 164690 h 164690"/>
                <a:gd name="connsiteX13" fmla="*/ 72295 w 219551"/>
                <a:gd name="connsiteY13" fmla="*/ 3432 h 164690"/>
                <a:gd name="connsiteX14" fmla="*/ 72295 w 219551"/>
                <a:gd name="connsiteY14" fmla="*/ 3432 h 16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551" h="164690">
                  <a:moveTo>
                    <a:pt x="72295" y="3432"/>
                  </a:moveTo>
                  <a:lnTo>
                    <a:pt x="138017" y="3432"/>
                  </a:lnTo>
                  <a:lnTo>
                    <a:pt x="126206" y="29816"/>
                  </a:lnTo>
                  <a:cubicBezTo>
                    <a:pt x="137636" y="18481"/>
                    <a:pt x="147638" y="10576"/>
                    <a:pt x="156305" y="6385"/>
                  </a:cubicBezTo>
                  <a:cubicBezTo>
                    <a:pt x="164878" y="2098"/>
                    <a:pt x="174117" y="-92"/>
                    <a:pt x="184023" y="3"/>
                  </a:cubicBezTo>
                  <a:cubicBezTo>
                    <a:pt x="196215" y="3"/>
                    <a:pt x="207931" y="3146"/>
                    <a:pt x="219551" y="10671"/>
                  </a:cubicBezTo>
                  <a:cubicBezTo>
                    <a:pt x="219551" y="10671"/>
                    <a:pt x="204597" y="18386"/>
                    <a:pt x="193453" y="28673"/>
                  </a:cubicBezTo>
                  <a:cubicBezTo>
                    <a:pt x="177546" y="43246"/>
                    <a:pt x="172688" y="52295"/>
                    <a:pt x="172688" y="52295"/>
                  </a:cubicBezTo>
                  <a:cubicBezTo>
                    <a:pt x="165830" y="49247"/>
                    <a:pt x="160020" y="47818"/>
                    <a:pt x="155162" y="47818"/>
                  </a:cubicBezTo>
                  <a:cubicBezTo>
                    <a:pt x="146018" y="47818"/>
                    <a:pt x="137446" y="51152"/>
                    <a:pt x="129350" y="57820"/>
                  </a:cubicBezTo>
                  <a:cubicBezTo>
                    <a:pt x="117920" y="67249"/>
                    <a:pt x="106394" y="84871"/>
                    <a:pt x="94869" y="110588"/>
                  </a:cubicBezTo>
                  <a:lnTo>
                    <a:pt x="70580" y="164690"/>
                  </a:lnTo>
                  <a:lnTo>
                    <a:pt x="0" y="164690"/>
                  </a:lnTo>
                  <a:lnTo>
                    <a:pt x="72295" y="3432"/>
                  </a:lnTo>
                  <a:lnTo>
                    <a:pt x="72295" y="3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>
            <a:xfrm>
              <a:off x="6320416" y="3455479"/>
              <a:ext cx="219431" cy="168116"/>
            </a:xfrm>
            <a:custGeom>
              <a:avLst/>
              <a:gdLst>
                <a:gd name="connsiteX0" fmla="*/ 134771 w 219431"/>
                <a:gd name="connsiteY0" fmla="*/ 106108 h 168116"/>
                <a:gd name="connsiteX1" fmla="*/ 117150 w 219431"/>
                <a:gd name="connsiteY1" fmla="*/ 120206 h 168116"/>
                <a:gd name="connsiteX2" fmla="*/ 92480 w 219431"/>
                <a:gd name="connsiteY2" fmla="*/ 126302 h 168116"/>
                <a:gd name="connsiteX3" fmla="*/ 71430 w 219431"/>
                <a:gd name="connsiteY3" fmla="*/ 116014 h 168116"/>
                <a:gd name="connsiteX4" fmla="*/ 74859 w 219431"/>
                <a:gd name="connsiteY4" fmla="*/ 85915 h 168116"/>
                <a:gd name="connsiteX5" fmla="*/ 100005 w 219431"/>
                <a:gd name="connsiteY5" fmla="*/ 52768 h 168116"/>
                <a:gd name="connsiteX6" fmla="*/ 131628 w 219431"/>
                <a:gd name="connsiteY6" fmla="*/ 41719 h 168116"/>
                <a:gd name="connsiteX7" fmla="*/ 150011 w 219431"/>
                <a:gd name="connsiteY7" fmla="*/ 47149 h 168116"/>
                <a:gd name="connsiteX8" fmla="*/ 153440 w 219431"/>
                <a:gd name="connsiteY8" fmla="*/ 63151 h 168116"/>
                <a:gd name="connsiteX9" fmla="*/ 216876 w 219431"/>
                <a:gd name="connsiteY9" fmla="*/ 62960 h 168116"/>
                <a:gd name="connsiteX10" fmla="*/ 206780 w 219431"/>
                <a:gd name="connsiteY10" fmla="*/ 14002 h 168116"/>
                <a:gd name="connsiteX11" fmla="*/ 148582 w 219431"/>
                <a:gd name="connsiteY11" fmla="*/ 0 h 168116"/>
                <a:gd name="connsiteX12" fmla="*/ 95623 w 219431"/>
                <a:gd name="connsiteY12" fmla="*/ 7429 h 168116"/>
                <a:gd name="connsiteX13" fmla="*/ 65429 w 219431"/>
                <a:gd name="connsiteY13" fmla="*/ 21717 h 168116"/>
                <a:gd name="connsiteX14" fmla="*/ 37425 w 219431"/>
                <a:gd name="connsiteY14" fmla="*/ 43434 h 168116"/>
                <a:gd name="connsiteX15" fmla="*/ 9708 w 219431"/>
                <a:gd name="connsiteY15" fmla="*/ 84773 h 168116"/>
                <a:gd name="connsiteX16" fmla="*/ 87 w 219431"/>
                <a:gd name="connsiteY16" fmla="*/ 122873 h 168116"/>
                <a:gd name="connsiteX17" fmla="*/ 9422 w 219431"/>
                <a:gd name="connsiteY17" fmla="*/ 147923 h 168116"/>
                <a:gd name="connsiteX18" fmla="*/ 33996 w 219431"/>
                <a:gd name="connsiteY18" fmla="*/ 163354 h 168116"/>
                <a:gd name="connsiteX19" fmla="*/ 77621 w 219431"/>
                <a:gd name="connsiteY19" fmla="*/ 168116 h 168116"/>
                <a:gd name="connsiteX20" fmla="*/ 127818 w 219431"/>
                <a:gd name="connsiteY20" fmla="*/ 160687 h 168116"/>
                <a:gd name="connsiteX21" fmla="*/ 167537 w 219431"/>
                <a:gd name="connsiteY21" fmla="*/ 139827 h 168116"/>
                <a:gd name="connsiteX22" fmla="*/ 198969 w 219431"/>
                <a:gd name="connsiteY22" fmla="*/ 106204 h 168116"/>
                <a:gd name="connsiteX23" fmla="*/ 134771 w 219431"/>
                <a:gd name="connsiteY23" fmla="*/ 106204 h 168116"/>
                <a:gd name="connsiteX24" fmla="*/ 134771 w 219431"/>
                <a:gd name="connsiteY24" fmla="*/ 106108 h 16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431" h="168116">
                  <a:moveTo>
                    <a:pt x="134771" y="106108"/>
                  </a:moveTo>
                  <a:cubicBezTo>
                    <a:pt x="129246" y="112205"/>
                    <a:pt x="123341" y="116872"/>
                    <a:pt x="117150" y="120206"/>
                  </a:cubicBezTo>
                  <a:cubicBezTo>
                    <a:pt x="109434" y="124301"/>
                    <a:pt x="101243" y="126302"/>
                    <a:pt x="92480" y="126302"/>
                  </a:cubicBezTo>
                  <a:cubicBezTo>
                    <a:pt x="82098" y="126302"/>
                    <a:pt x="75049" y="122873"/>
                    <a:pt x="71430" y="116014"/>
                  </a:cubicBezTo>
                  <a:cubicBezTo>
                    <a:pt x="67715" y="109157"/>
                    <a:pt x="68858" y="99060"/>
                    <a:pt x="74859" y="85915"/>
                  </a:cubicBezTo>
                  <a:cubicBezTo>
                    <a:pt x="81526" y="71056"/>
                    <a:pt x="89908" y="60007"/>
                    <a:pt x="100005" y="52768"/>
                  </a:cubicBezTo>
                  <a:cubicBezTo>
                    <a:pt x="110101" y="45434"/>
                    <a:pt x="120579" y="41719"/>
                    <a:pt x="131628" y="41719"/>
                  </a:cubicBezTo>
                  <a:cubicBezTo>
                    <a:pt x="140391" y="41719"/>
                    <a:pt x="146391" y="43529"/>
                    <a:pt x="150011" y="47149"/>
                  </a:cubicBezTo>
                  <a:cubicBezTo>
                    <a:pt x="153535" y="50768"/>
                    <a:pt x="154678" y="56102"/>
                    <a:pt x="153440" y="63151"/>
                  </a:cubicBezTo>
                  <a:cubicBezTo>
                    <a:pt x="153440" y="63151"/>
                    <a:pt x="215733" y="63151"/>
                    <a:pt x="216876" y="62960"/>
                  </a:cubicBezTo>
                  <a:cubicBezTo>
                    <a:pt x="223068" y="44291"/>
                    <a:pt x="217353" y="23336"/>
                    <a:pt x="206780" y="14002"/>
                  </a:cubicBezTo>
                  <a:cubicBezTo>
                    <a:pt x="196112" y="4667"/>
                    <a:pt x="176776" y="0"/>
                    <a:pt x="148582" y="0"/>
                  </a:cubicBezTo>
                  <a:cubicBezTo>
                    <a:pt x="128389" y="0"/>
                    <a:pt x="110768" y="2477"/>
                    <a:pt x="95623" y="7429"/>
                  </a:cubicBezTo>
                  <a:cubicBezTo>
                    <a:pt x="86098" y="10573"/>
                    <a:pt x="76002" y="15240"/>
                    <a:pt x="65429" y="21717"/>
                  </a:cubicBezTo>
                  <a:cubicBezTo>
                    <a:pt x="54761" y="28099"/>
                    <a:pt x="45522" y="35338"/>
                    <a:pt x="37425" y="43434"/>
                  </a:cubicBezTo>
                  <a:cubicBezTo>
                    <a:pt x="26376" y="54388"/>
                    <a:pt x="17137" y="68199"/>
                    <a:pt x="9708" y="84773"/>
                  </a:cubicBezTo>
                  <a:cubicBezTo>
                    <a:pt x="2564" y="100584"/>
                    <a:pt x="-579" y="113348"/>
                    <a:pt x="87" y="122873"/>
                  </a:cubicBezTo>
                  <a:cubicBezTo>
                    <a:pt x="754" y="132493"/>
                    <a:pt x="3897" y="140780"/>
                    <a:pt x="9422" y="147923"/>
                  </a:cubicBezTo>
                  <a:cubicBezTo>
                    <a:pt x="15042" y="155067"/>
                    <a:pt x="23138" y="160210"/>
                    <a:pt x="33996" y="163354"/>
                  </a:cubicBezTo>
                  <a:cubicBezTo>
                    <a:pt x="44760" y="166497"/>
                    <a:pt x="59238" y="168116"/>
                    <a:pt x="77621" y="168116"/>
                  </a:cubicBezTo>
                  <a:cubicBezTo>
                    <a:pt x="96576" y="168116"/>
                    <a:pt x="113340" y="165640"/>
                    <a:pt x="127818" y="160687"/>
                  </a:cubicBezTo>
                  <a:cubicBezTo>
                    <a:pt x="142391" y="155734"/>
                    <a:pt x="155631" y="148781"/>
                    <a:pt x="167537" y="139827"/>
                  </a:cubicBezTo>
                  <a:cubicBezTo>
                    <a:pt x="178110" y="131826"/>
                    <a:pt x="191635" y="118872"/>
                    <a:pt x="198969" y="106204"/>
                  </a:cubicBezTo>
                  <a:lnTo>
                    <a:pt x="134771" y="106204"/>
                  </a:lnTo>
                  <a:lnTo>
                    <a:pt x="134771" y="1061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>
            <a:xfrm>
              <a:off x="5633374" y="3393756"/>
              <a:ext cx="268722" cy="230409"/>
            </a:xfrm>
            <a:custGeom>
              <a:avLst/>
              <a:gdLst>
                <a:gd name="connsiteX0" fmla="*/ 238598 w 268722"/>
                <a:gd name="connsiteY0" fmla="*/ 120968 h 230409"/>
                <a:gd name="connsiteX1" fmla="*/ 217452 w 268722"/>
                <a:gd name="connsiteY1" fmla="*/ 96298 h 230409"/>
                <a:gd name="connsiteX2" fmla="*/ 153063 w 268722"/>
                <a:gd name="connsiteY2" fmla="*/ 76581 h 230409"/>
                <a:gd name="connsiteX3" fmla="*/ 130584 w 268722"/>
                <a:gd name="connsiteY3" fmla="*/ 68294 h 230409"/>
                <a:gd name="connsiteX4" fmla="*/ 129251 w 268722"/>
                <a:gd name="connsiteY4" fmla="*/ 58674 h 230409"/>
                <a:gd name="connsiteX5" fmla="*/ 141729 w 268722"/>
                <a:gd name="connsiteY5" fmla="*/ 46292 h 230409"/>
                <a:gd name="connsiteX6" fmla="*/ 164493 w 268722"/>
                <a:gd name="connsiteY6" fmla="*/ 41243 h 230409"/>
                <a:gd name="connsiteX7" fmla="*/ 187353 w 268722"/>
                <a:gd name="connsiteY7" fmla="*/ 48101 h 230409"/>
                <a:gd name="connsiteX8" fmla="*/ 190497 w 268722"/>
                <a:gd name="connsiteY8" fmla="*/ 65913 h 230409"/>
                <a:gd name="connsiteX9" fmla="*/ 264887 w 268722"/>
                <a:gd name="connsiteY9" fmla="*/ 65913 h 230409"/>
                <a:gd name="connsiteX10" fmla="*/ 257267 w 268722"/>
                <a:gd name="connsiteY10" fmla="*/ 15811 h 230409"/>
                <a:gd name="connsiteX11" fmla="*/ 190687 w 268722"/>
                <a:gd name="connsiteY11" fmla="*/ 0 h 230409"/>
                <a:gd name="connsiteX12" fmla="*/ 124774 w 268722"/>
                <a:gd name="connsiteY12" fmla="*/ 8668 h 230409"/>
                <a:gd name="connsiteX13" fmla="*/ 80102 w 268722"/>
                <a:gd name="connsiteY13" fmla="*/ 32671 h 230409"/>
                <a:gd name="connsiteX14" fmla="*/ 54289 w 268722"/>
                <a:gd name="connsiteY14" fmla="*/ 65056 h 230409"/>
                <a:gd name="connsiteX15" fmla="*/ 57051 w 268722"/>
                <a:gd name="connsiteY15" fmla="*/ 108109 h 230409"/>
                <a:gd name="connsiteX16" fmla="*/ 118107 w 268722"/>
                <a:gd name="connsiteY16" fmla="*/ 135160 h 230409"/>
                <a:gd name="connsiteX17" fmla="*/ 152301 w 268722"/>
                <a:gd name="connsiteY17" fmla="*/ 148114 h 230409"/>
                <a:gd name="connsiteX18" fmla="*/ 154016 w 268722"/>
                <a:gd name="connsiteY18" fmla="*/ 163640 h 230409"/>
                <a:gd name="connsiteX19" fmla="*/ 137633 w 268722"/>
                <a:gd name="connsiteY19" fmla="*/ 179737 h 230409"/>
                <a:gd name="connsiteX20" fmla="*/ 108582 w 268722"/>
                <a:gd name="connsiteY20" fmla="*/ 186690 h 230409"/>
                <a:gd name="connsiteX21" fmla="*/ 80007 w 268722"/>
                <a:gd name="connsiteY21" fmla="*/ 173165 h 230409"/>
                <a:gd name="connsiteX22" fmla="*/ 80007 w 268722"/>
                <a:gd name="connsiteY22" fmla="*/ 153067 h 230409"/>
                <a:gd name="connsiteX23" fmla="*/ 5235 w 268722"/>
                <a:gd name="connsiteY23" fmla="*/ 153067 h 230409"/>
                <a:gd name="connsiteX24" fmla="*/ 8379 w 268722"/>
                <a:gd name="connsiteY24" fmla="*/ 208598 h 230409"/>
                <a:gd name="connsiteX25" fmla="*/ 87817 w 268722"/>
                <a:gd name="connsiteY25" fmla="*/ 230410 h 230409"/>
                <a:gd name="connsiteX26" fmla="*/ 152873 w 268722"/>
                <a:gd name="connsiteY26" fmla="*/ 221075 h 230409"/>
                <a:gd name="connsiteX27" fmla="*/ 202689 w 268722"/>
                <a:gd name="connsiteY27" fmla="*/ 193643 h 230409"/>
                <a:gd name="connsiteX28" fmla="*/ 233835 w 268722"/>
                <a:gd name="connsiteY28" fmla="*/ 154115 h 230409"/>
                <a:gd name="connsiteX29" fmla="*/ 238598 w 268722"/>
                <a:gd name="connsiteY29" fmla="*/ 120968 h 230409"/>
                <a:gd name="connsiteX30" fmla="*/ 238598 w 268722"/>
                <a:gd name="connsiteY30" fmla="*/ 120968 h 23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68722" h="230409">
                  <a:moveTo>
                    <a:pt x="238598" y="120968"/>
                  </a:moveTo>
                  <a:cubicBezTo>
                    <a:pt x="236312" y="111157"/>
                    <a:pt x="229359" y="102870"/>
                    <a:pt x="217452" y="96298"/>
                  </a:cubicBezTo>
                  <a:cubicBezTo>
                    <a:pt x="205737" y="89630"/>
                    <a:pt x="184210" y="83058"/>
                    <a:pt x="153063" y="76581"/>
                  </a:cubicBezTo>
                  <a:cubicBezTo>
                    <a:pt x="140395" y="74009"/>
                    <a:pt x="132966" y="71342"/>
                    <a:pt x="130584" y="68294"/>
                  </a:cubicBezTo>
                  <a:cubicBezTo>
                    <a:pt x="128108" y="65437"/>
                    <a:pt x="127727" y="62294"/>
                    <a:pt x="129251" y="58674"/>
                  </a:cubicBezTo>
                  <a:cubicBezTo>
                    <a:pt x="131442" y="53816"/>
                    <a:pt x="135633" y="49721"/>
                    <a:pt x="141729" y="46292"/>
                  </a:cubicBezTo>
                  <a:cubicBezTo>
                    <a:pt x="147825" y="42863"/>
                    <a:pt x="155445" y="41243"/>
                    <a:pt x="164493" y="41243"/>
                  </a:cubicBezTo>
                  <a:cubicBezTo>
                    <a:pt x="175542" y="41243"/>
                    <a:pt x="183067" y="43529"/>
                    <a:pt x="187353" y="48101"/>
                  </a:cubicBezTo>
                  <a:cubicBezTo>
                    <a:pt x="190973" y="52007"/>
                    <a:pt x="191925" y="58007"/>
                    <a:pt x="190497" y="65913"/>
                  </a:cubicBezTo>
                  <a:lnTo>
                    <a:pt x="264887" y="65913"/>
                  </a:lnTo>
                  <a:cubicBezTo>
                    <a:pt x="271840" y="43053"/>
                    <a:pt x="269364" y="26289"/>
                    <a:pt x="257267" y="15811"/>
                  </a:cubicBezTo>
                  <a:cubicBezTo>
                    <a:pt x="245075" y="5239"/>
                    <a:pt x="222882" y="0"/>
                    <a:pt x="190687" y="0"/>
                  </a:cubicBezTo>
                  <a:cubicBezTo>
                    <a:pt x="164398" y="0"/>
                    <a:pt x="142491" y="2953"/>
                    <a:pt x="124774" y="8668"/>
                  </a:cubicBezTo>
                  <a:cubicBezTo>
                    <a:pt x="107058" y="14478"/>
                    <a:pt x="92199" y="22479"/>
                    <a:pt x="80102" y="32671"/>
                  </a:cubicBezTo>
                  <a:cubicBezTo>
                    <a:pt x="68005" y="42767"/>
                    <a:pt x="59433" y="53626"/>
                    <a:pt x="54289" y="65056"/>
                  </a:cubicBezTo>
                  <a:cubicBezTo>
                    <a:pt x="46479" y="82487"/>
                    <a:pt x="47336" y="96869"/>
                    <a:pt x="57051" y="108109"/>
                  </a:cubicBezTo>
                  <a:cubicBezTo>
                    <a:pt x="66576" y="119348"/>
                    <a:pt x="86960" y="128302"/>
                    <a:pt x="118107" y="135160"/>
                  </a:cubicBezTo>
                  <a:cubicBezTo>
                    <a:pt x="137157" y="139256"/>
                    <a:pt x="148682" y="143542"/>
                    <a:pt x="152301" y="148114"/>
                  </a:cubicBezTo>
                  <a:cubicBezTo>
                    <a:pt x="156016" y="152686"/>
                    <a:pt x="156588" y="157829"/>
                    <a:pt x="154016" y="163640"/>
                  </a:cubicBezTo>
                  <a:cubicBezTo>
                    <a:pt x="151254" y="169736"/>
                    <a:pt x="145824" y="175070"/>
                    <a:pt x="137633" y="179737"/>
                  </a:cubicBezTo>
                  <a:cubicBezTo>
                    <a:pt x="129537" y="184309"/>
                    <a:pt x="119821" y="186690"/>
                    <a:pt x="108582" y="186690"/>
                  </a:cubicBezTo>
                  <a:cubicBezTo>
                    <a:pt x="93532" y="186690"/>
                    <a:pt x="84007" y="182213"/>
                    <a:pt x="80007" y="173165"/>
                  </a:cubicBezTo>
                  <a:cubicBezTo>
                    <a:pt x="77816" y="168402"/>
                    <a:pt x="77911" y="161639"/>
                    <a:pt x="80007" y="153067"/>
                  </a:cubicBezTo>
                  <a:lnTo>
                    <a:pt x="5235" y="153067"/>
                  </a:lnTo>
                  <a:cubicBezTo>
                    <a:pt x="-2670" y="175546"/>
                    <a:pt x="-1623" y="194024"/>
                    <a:pt x="8379" y="208598"/>
                  </a:cubicBezTo>
                  <a:cubicBezTo>
                    <a:pt x="18380" y="223171"/>
                    <a:pt x="44859" y="230410"/>
                    <a:pt x="87817" y="230410"/>
                  </a:cubicBezTo>
                  <a:cubicBezTo>
                    <a:pt x="112296" y="230410"/>
                    <a:pt x="133918" y="227267"/>
                    <a:pt x="152873" y="221075"/>
                  </a:cubicBezTo>
                  <a:cubicBezTo>
                    <a:pt x="171732" y="214884"/>
                    <a:pt x="188401" y="205740"/>
                    <a:pt x="202689" y="193643"/>
                  </a:cubicBezTo>
                  <a:cubicBezTo>
                    <a:pt x="217071" y="181547"/>
                    <a:pt x="227454" y="168402"/>
                    <a:pt x="233835" y="154115"/>
                  </a:cubicBezTo>
                  <a:cubicBezTo>
                    <a:pt x="239360" y="141827"/>
                    <a:pt x="240979" y="130778"/>
                    <a:pt x="238598" y="120968"/>
                  </a:cubicBezTo>
                  <a:lnTo>
                    <a:pt x="238598" y="1209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>
            <a:xfrm>
              <a:off x="5975699" y="3454621"/>
              <a:ext cx="352498" cy="165544"/>
            </a:xfrm>
            <a:custGeom>
              <a:avLst/>
              <a:gdLst>
                <a:gd name="connsiteX0" fmla="*/ 351663 w 352498"/>
                <a:gd name="connsiteY0" fmla="*/ 26575 h 165544"/>
                <a:gd name="connsiteX1" fmla="*/ 304038 w 352498"/>
                <a:gd name="connsiteY1" fmla="*/ 0 h 165544"/>
                <a:gd name="connsiteX2" fmla="*/ 235553 w 352498"/>
                <a:gd name="connsiteY2" fmla="*/ 23908 h 165544"/>
                <a:gd name="connsiteX3" fmla="*/ 188500 w 352498"/>
                <a:gd name="connsiteY3" fmla="*/ 0 h 165544"/>
                <a:gd name="connsiteX4" fmla="*/ 131540 w 352498"/>
                <a:gd name="connsiteY4" fmla="*/ 15716 h 165544"/>
                <a:gd name="connsiteX5" fmla="*/ 136684 w 352498"/>
                <a:gd name="connsiteY5" fmla="*/ 4286 h 165544"/>
                <a:gd name="connsiteX6" fmla="*/ 72485 w 352498"/>
                <a:gd name="connsiteY6" fmla="*/ 4286 h 165544"/>
                <a:gd name="connsiteX7" fmla="*/ 0 w 352498"/>
                <a:gd name="connsiteY7" fmla="*/ 165544 h 165544"/>
                <a:gd name="connsiteX8" fmla="*/ 67627 w 352498"/>
                <a:gd name="connsiteY8" fmla="*/ 165544 h 165544"/>
                <a:gd name="connsiteX9" fmla="*/ 109728 w 352498"/>
                <a:gd name="connsiteY9" fmla="*/ 71914 h 165544"/>
                <a:gd name="connsiteX10" fmla="*/ 146304 w 352498"/>
                <a:gd name="connsiteY10" fmla="*/ 48768 h 165544"/>
                <a:gd name="connsiteX11" fmla="*/ 162115 w 352498"/>
                <a:gd name="connsiteY11" fmla="*/ 71914 h 165544"/>
                <a:gd name="connsiteX12" fmla="*/ 120110 w 352498"/>
                <a:gd name="connsiteY12" fmla="*/ 165544 h 165544"/>
                <a:gd name="connsiteX13" fmla="*/ 179737 w 352498"/>
                <a:gd name="connsiteY13" fmla="*/ 165544 h 165544"/>
                <a:gd name="connsiteX14" fmla="*/ 221837 w 352498"/>
                <a:gd name="connsiteY14" fmla="*/ 71914 h 165544"/>
                <a:gd name="connsiteX15" fmla="*/ 258413 w 352498"/>
                <a:gd name="connsiteY15" fmla="*/ 48768 h 165544"/>
                <a:gd name="connsiteX16" fmla="*/ 274320 w 352498"/>
                <a:gd name="connsiteY16" fmla="*/ 71914 h 165544"/>
                <a:gd name="connsiteX17" fmla="*/ 232219 w 352498"/>
                <a:gd name="connsiteY17" fmla="*/ 165544 h 165544"/>
                <a:gd name="connsiteX18" fmla="*/ 299371 w 352498"/>
                <a:gd name="connsiteY18" fmla="*/ 165544 h 165544"/>
                <a:gd name="connsiteX19" fmla="*/ 344233 w 352498"/>
                <a:gd name="connsiteY19" fmla="*/ 65627 h 165544"/>
                <a:gd name="connsiteX20" fmla="*/ 351663 w 352498"/>
                <a:gd name="connsiteY20" fmla="*/ 26575 h 165544"/>
                <a:gd name="connsiteX21" fmla="*/ 351663 w 352498"/>
                <a:gd name="connsiteY21" fmla="*/ 26575 h 16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52498" h="165544">
                  <a:moveTo>
                    <a:pt x="351663" y="26575"/>
                  </a:moveTo>
                  <a:cubicBezTo>
                    <a:pt x="349282" y="11049"/>
                    <a:pt x="331184" y="0"/>
                    <a:pt x="304038" y="0"/>
                  </a:cubicBezTo>
                  <a:cubicBezTo>
                    <a:pt x="278511" y="0"/>
                    <a:pt x="252127" y="9811"/>
                    <a:pt x="235553" y="23908"/>
                  </a:cubicBezTo>
                  <a:cubicBezTo>
                    <a:pt x="231553" y="9715"/>
                    <a:pt x="214027" y="0"/>
                    <a:pt x="188500" y="0"/>
                  </a:cubicBezTo>
                  <a:cubicBezTo>
                    <a:pt x="168307" y="0"/>
                    <a:pt x="147542" y="6096"/>
                    <a:pt x="131540" y="15716"/>
                  </a:cubicBezTo>
                  <a:lnTo>
                    <a:pt x="136684" y="4286"/>
                  </a:lnTo>
                  <a:lnTo>
                    <a:pt x="72485" y="4286"/>
                  </a:lnTo>
                  <a:lnTo>
                    <a:pt x="0" y="165544"/>
                  </a:lnTo>
                  <a:lnTo>
                    <a:pt x="67627" y="165544"/>
                  </a:lnTo>
                  <a:lnTo>
                    <a:pt x="109728" y="71914"/>
                  </a:lnTo>
                  <a:cubicBezTo>
                    <a:pt x="115538" y="59150"/>
                    <a:pt x="131826" y="48768"/>
                    <a:pt x="146304" y="48768"/>
                  </a:cubicBezTo>
                  <a:cubicBezTo>
                    <a:pt x="160877" y="48768"/>
                    <a:pt x="167926" y="59150"/>
                    <a:pt x="162115" y="71914"/>
                  </a:cubicBezTo>
                  <a:lnTo>
                    <a:pt x="120110" y="165544"/>
                  </a:lnTo>
                  <a:lnTo>
                    <a:pt x="179737" y="165544"/>
                  </a:lnTo>
                  <a:lnTo>
                    <a:pt x="221837" y="71914"/>
                  </a:lnTo>
                  <a:cubicBezTo>
                    <a:pt x="227552" y="59150"/>
                    <a:pt x="243935" y="48768"/>
                    <a:pt x="258413" y="48768"/>
                  </a:cubicBezTo>
                  <a:cubicBezTo>
                    <a:pt x="272891" y="48768"/>
                    <a:pt x="280035" y="59150"/>
                    <a:pt x="274320" y="71914"/>
                  </a:cubicBezTo>
                  <a:lnTo>
                    <a:pt x="232219" y="165544"/>
                  </a:lnTo>
                  <a:lnTo>
                    <a:pt x="299371" y="165544"/>
                  </a:lnTo>
                  <a:cubicBezTo>
                    <a:pt x="305181" y="152686"/>
                    <a:pt x="344233" y="65627"/>
                    <a:pt x="344233" y="65627"/>
                  </a:cubicBezTo>
                  <a:cubicBezTo>
                    <a:pt x="352139" y="48196"/>
                    <a:pt x="353758" y="35719"/>
                    <a:pt x="351663" y="26575"/>
                  </a:cubicBezTo>
                  <a:lnTo>
                    <a:pt x="351663" y="265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/>
            <p:cNvSpPr/>
            <p:nvPr/>
          </p:nvSpPr>
          <p:spPr>
            <a:xfrm>
              <a:off x="6156579" y="3257073"/>
              <a:ext cx="273272" cy="159353"/>
            </a:xfrm>
            <a:custGeom>
              <a:avLst/>
              <a:gdLst>
                <a:gd name="connsiteX0" fmla="*/ 191453 w 273272"/>
                <a:gd name="connsiteY0" fmla="*/ 0 h 159353"/>
                <a:gd name="connsiteX1" fmla="*/ 160401 w 273272"/>
                <a:gd name="connsiteY1" fmla="*/ 0 h 159353"/>
                <a:gd name="connsiteX2" fmla="*/ 154400 w 273272"/>
                <a:gd name="connsiteY2" fmla="*/ 13049 h 159353"/>
                <a:gd name="connsiteX3" fmla="*/ 131445 w 273272"/>
                <a:gd name="connsiteY3" fmla="*/ 13049 h 159353"/>
                <a:gd name="connsiteX4" fmla="*/ 143161 w 273272"/>
                <a:gd name="connsiteY4" fmla="*/ 857 h 159353"/>
                <a:gd name="connsiteX5" fmla="*/ 107728 w 273272"/>
                <a:gd name="connsiteY5" fmla="*/ 857 h 159353"/>
                <a:gd name="connsiteX6" fmla="*/ 90583 w 273272"/>
                <a:gd name="connsiteY6" fmla="*/ 17336 h 159353"/>
                <a:gd name="connsiteX7" fmla="*/ 83439 w 273272"/>
                <a:gd name="connsiteY7" fmla="*/ 23622 h 159353"/>
                <a:gd name="connsiteX8" fmla="*/ 78010 w 273272"/>
                <a:gd name="connsiteY8" fmla="*/ 26480 h 159353"/>
                <a:gd name="connsiteX9" fmla="*/ 69342 w 273272"/>
                <a:gd name="connsiteY9" fmla="*/ 27146 h 159353"/>
                <a:gd name="connsiteX10" fmla="*/ 62579 w 273272"/>
                <a:gd name="connsiteY10" fmla="*/ 27146 h 159353"/>
                <a:gd name="connsiteX11" fmla="*/ 52102 w 273272"/>
                <a:gd name="connsiteY11" fmla="*/ 50578 h 159353"/>
                <a:gd name="connsiteX12" fmla="*/ 70199 w 273272"/>
                <a:gd name="connsiteY12" fmla="*/ 50578 h 159353"/>
                <a:gd name="connsiteX13" fmla="*/ 82201 w 273272"/>
                <a:gd name="connsiteY13" fmla="*/ 49721 h 159353"/>
                <a:gd name="connsiteX14" fmla="*/ 93440 w 273272"/>
                <a:gd name="connsiteY14" fmla="*/ 46006 h 159353"/>
                <a:gd name="connsiteX15" fmla="*/ 107537 w 273272"/>
                <a:gd name="connsiteY15" fmla="*/ 37052 h 159353"/>
                <a:gd name="connsiteX16" fmla="*/ 143637 w 273272"/>
                <a:gd name="connsiteY16" fmla="*/ 37052 h 159353"/>
                <a:gd name="connsiteX17" fmla="*/ 130873 w 273272"/>
                <a:gd name="connsiteY17" fmla="*/ 65437 h 159353"/>
                <a:gd name="connsiteX18" fmla="*/ 45339 w 273272"/>
                <a:gd name="connsiteY18" fmla="*/ 65437 h 159353"/>
                <a:gd name="connsiteX19" fmla="*/ 34671 w 273272"/>
                <a:gd name="connsiteY19" fmla="*/ 88964 h 159353"/>
                <a:gd name="connsiteX20" fmla="*/ 88583 w 273272"/>
                <a:gd name="connsiteY20" fmla="*/ 88964 h 159353"/>
                <a:gd name="connsiteX21" fmla="*/ 53626 w 273272"/>
                <a:gd name="connsiteY21" fmla="*/ 130874 h 159353"/>
                <a:gd name="connsiteX22" fmla="*/ 49149 w 273272"/>
                <a:gd name="connsiteY22" fmla="*/ 134588 h 159353"/>
                <a:gd name="connsiteX23" fmla="*/ 39243 w 273272"/>
                <a:gd name="connsiteY23" fmla="*/ 135350 h 159353"/>
                <a:gd name="connsiteX24" fmla="*/ 11525 w 273272"/>
                <a:gd name="connsiteY24" fmla="*/ 135350 h 159353"/>
                <a:gd name="connsiteX25" fmla="*/ 0 w 273272"/>
                <a:gd name="connsiteY25" fmla="*/ 159353 h 159353"/>
                <a:gd name="connsiteX26" fmla="*/ 36004 w 273272"/>
                <a:gd name="connsiteY26" fmla="*/ 159353 h 159353"/>
                <a:gd name="connsiteX27" fmla="*/ 50483 w 273272"/>
                <a:gd name="connsiteY27" fmla="*/ 158877 h 159353"/>
                <a:gd name="connsiteX28" fmla="*/ 63341 w 273272"/>
                <a:gd name="connsiteY28" fmla="*/ 155543 h 159353"/>
                <a:gd name="connsiteX29" fmla="*/ 74200 w 273272"/>
                <a:gd name="connsiteY29" fmla="*/ 148209 h 159353"/>
                <a:gd name="connsiteX30" fmla="*/ 83915 w 273272"/>
                <a:gd name="connsiteY30" fmla="*/ 137636 h 159353"/>
                <a:gd name="connsiteX31" fmla="*/ 124587 w 273272"/>
                <a:gd name="connsiteY31" fmla="*/ 88964 h 159353"/>
                <a:gd name="connsiteX32" fmla="*/ 154114 w 273272"/>
                <a:gd name="connsiteY32" fmla="*/ 88964 h 159353"/>
                <a:gd name="connsiteX33" fmla="*/ 133921 w 273272"/>
                <a:gd name="connsiteY33" fmla="*/ 134207 h 159353"/>
                <a:gd name="connsiteX34" fmla="*/ 131350 w 273272"/>
                <a:gd name="connsiteY34" fmla="*/ 144018 h 159353"/>
                <a:gd name="connsiteX35" fmla="*/ 134588 w 273272"/>
                <a:gd name="connsiteY35" fmla="*/ 153067 h 159353"/>
                <a:gd name="connsiteX36" fmla="*/ 143637 w 273272"/>
                <a:gd name="connsiteY36" fmla="*/ 158306 h 159353"/>
                <a:gd name="connsiteX37" fmla="*/ 157448 w 273272"/>
                <a:gd name="connsiteY37" fmla="*/ 159163 h 159353"/>
                <a:gd name="connsiteX38" fmla="*/ 203740 w 273272"/>
                <a:gd name="connsiteY38" fmla="*/ 159163 h 159353"/>
                <a:gd name="connsiteX39" fmla="*/ 214503 w 273272"/>
                <a:gd name="connsiteY39" fmla="*/ 135446 h 159353"/>
                <a:gd name="connsiteX40" fmla="*/ 178784 w 273272"/>
                <a:gd name="connsiteY40" fmla="*/ 135446 h 159353"/>
                <a:gd name="connsiteX41" fmla="*/ 176784 w 273272"/>
                <a:gd name="connsiteY41" fmla="*/ 135541 h 159353"/>
                <a:gd name="connsiteX42" fmla="*/ 170212 w 273272"/>
                <a:gd name="connsiteY42" fmla="*/ 134398 h 159353"/>
                <a:gd name="connsiteX43" fmla="*/ 169640 w 273272"/>
                <a:gd name="connsiteY43" fmla="*/ 132398 h 159353"/>
                <a:gd name="connsiteX44" fmla="*/ 170212 w 273272"/>
                <a:gd name="connsiteY44" fmla="*/ 129635 h 159353"/>
                <a:gd name="connsiteX45" fmla="*/ 188214 w 273272"/>
                <a:gd name="connsiteY45" fmla="*/ 89059 h 159353"/>
                <a:gd name="connsiteX46" fmla="*/ 239268 w 273272"/>
                <a:gd name="connsiteY46" fmla="*/ 89059 h 159353"/>
                <a:gd name="connsiteX47" fmla="*/ 249841 w 273272"/>
                <a:gd name="connsiteY47" fmla="*/ 65532 h 159353"/>
                <a:gd name="connsiteX48" fmla="*/ 164687 w 273272"/>
                <a:gd name="connsiteY48" fmla="*/ 65532 h 159353"/>
                <a:gd name="connsiteX49" fmla="*/ 177641 w 273272"/>
                <a:gd name="connsiteY49" fmla="*/ 37148 h 159353"/>
                <a:gd name="connsiteX50" fmla="*/ 262509 w 273272"/>
                <a:gd name="connsiteY50" fmla="*/ 37148 h 159353"/>
                <a:gd name="connsiteX51" fmla="*/ 273272 w 273272"/>
                <a:gd name="connsiteY51" fmla="*/ 13240 h 159353"/>
                <a:gd name="connsiteX52" fmla="*/ 188500 w 273272"/>
                <a:gd name="connsiteY52" fmla="*/ 13240 h 159353"/>
                <a:gd name="connsiteX53" fmla="*/ 194310 w 273272"/>
                <a:gd name="connsiteY53" fmla="*/ 190 h 159353"/>
                <a:gd name="connsiteX54" fmla="*/ 191453 w 273272"/>
                <a:gd name="connsiteY54" fmla="*/ 190 h 159353"/>
                <a:gd name="connsiteX55" fmla="*/ 191453 w 273272"/>
                <a:gd name="connsiteY55" fmla="*/ 0 h 159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73272" h="159353">
                  <a:moveTo>
                    <a:pt x="191453" y="0"/>
                  </a:moveTo>
                  <a:lnTo>
                    <a:pt x="160401" y="0"/>
                  </a:lnTo>
                  <a:cubicBezTo>
                    <a:pt x="160401" y="0"/>
                    <a:pt x="155162" y="11430"/>
                    <a:pt x="154400" y="13049"/>
                  </a:cubicBezTo>
                  <a:cubicBezTo>
                    <a:pt x="152686" y="13049"/>
                    <a:pt x="137065" y="13049"/>
                    <a:pt x="131445" y="13049"/>
                  </a:cubicBezTo>
                  <a:cubicBezTo>
                    <a:pt x="134684" y="9716"/>
                    <a:pt x="143161" y="857"/>
                    <a:pt x="143161" y="857"/>
                  </a:cubicBezTo>
                  <a:lnTo>
                    <a:pt x="107728" y="857"/>
                  </a:lnTo>
                  <a:lnTo>
                    <a:pt x="90583" y="17336"/>
                  </a:lnTo>
                  <a:lnTo>
                    <a:pt x="83439" y="23622"/>
                  </a:lnTo>
                  <a:cubicBezTo>
                    <a:pt x="81534" y="25051"/>
                    <a:pt x="79724" y="26003"/>
                    <a:pt x="78010" y="26480"/>
                  </a:cubicBezTo>
                  <a:cubicBezTo>
                    <a:pt x="76200" y="26861"/>
                    <a:pt x="73247" y="27146"/>
                    <a:pt x="69342" y="27146"/>
                  </a:cubicBezTo>
                  <a:lnTo>
                    <a:pt x="62579" y="27146"/>
                  </a:lnTo>
                  <a:lnTo>
                    <a:pt x="52102" y="50578"/>
                  </a:lnTo>
                  <a:lnTo>
                    <a:pt x="70199" y="50578"/>
                  </a:lnTo>
                  <a:cubicBezTo>
                    <a:pt x="74676" y="50578"/>
                    <a:pt x="78677" y="50292"/>
                    <a:pt x="82201" y="49721"/>
                  </a:cubicBezTo>
                  <a:cubicBezTo>
                    <a:pt x="86011" y="49149"/>
                    <a:pt x="89725" y="47911"/>
                    <a:pt x="93440" y="46006"/>
                  </a:cubicBezTo>
                  <a:cubicBezTo>
                    <a:pt x="97060" y="44196"/>
                    <a:pt x="101727" y="41243"/>
                    <a:pt x="107537" y="37052"/>
                  </a:cubicBezTo>
                  <a:cubicBezTo>
                    <a:pt x="108490" y="37052"/>
                    <a:pt x="138970" y="37052"/>
                    <a:pt x="143637" y="37052"/>
                  </a:cubicBezTo>
                  <a:cubicBezTo>
                    <a:pt x="141637" y="41053"/>
                    <a:pt x="131636" y="63722"/>
                    <a:pt x="130873" y="65437"/>
                  </a:cubicBezTo>
                  <a:cubicBezTo>
                    <a:pt x="128778" y="65437"/>
                    <a:pt x="45339" y="65437"/>
                    <a:pt x="45339" y="65437"/>
                  </a:cubicBezTo>
                  <a:lnTo>
                    <a:pt x="34671" y="88964"/>
                  </a:lnTo>
                  <a:cubicBezTo>
                    <a:pt x="34671" y="88964"/>
                    <a:pt x="82106" y="88964"/>
                    <a:pt x="88583" y="88964"/>
                  </a:cubicBezTo>
                  <a:cubicBezTo>
                    <a:pt x="84392" y="94012"/>
                    <a:pt x="53626" y="130874"/>
                    <a:pt x="53626" y="130874"/>
                  </a:cubicBezTo>
                  <a:cubicBezTo>
                    <a:pt x="52006" y="132683"/>
                    <a:pt x="50578" y="133922"/>
                    <a:pt x="49149" y="134588"/>
                  </a:cubicBezTo>
                  <a:cubicBezTo>
                    <a:pt x="48387" y="134874"/>
                    <a:pt x="46006" y="135350"/>
                    <a:pt x="39243" y="135350"/>
                  </a:cubicBezTo>
                  <a:lnTo>
                    <a:pt x="11525" y="135350"/>
                  </a:lnTo>
                  <a:lnTo>
                    <a:pt x="0" y="159353"/>
                  </a:lnTo>
                  <a:lnTo>
                    <a:pt x="36004" y="159353"/>
                  </a:lnTo>
                  <a:lnTo>
                    <a:pt x="50483" y="158877"/>
                  </a:lnTo>
                  <a:cubicBezTo>
                    <a:pt x="54864" y="158591"/>
                    <a:pt x="59150" y="157353"/>
                    <a:pt x="63341" y="155543"/>
                  </a:cubicBezTo>
                  <a:cubicBezTo>
                    <a:pt x="67437" y="153734"/>
                    <a:pt x="71152" y="151257"/>
                    <a:pt x="74200" y="148209"/>
                  </a:cubicBezTo>
                  <a:lnTo>
                    <a:pt x="83915" y="137636"/>
                  </a:lnTo>
                  <a:cubicBezTo>
                    <a:pt x="83915" y="137636"/>
                    <a:pt x="120015" y="94583"/>
                    <a:pt x="124587" y="88964"/>
                  </a:cubicBezTo>
                  <a:cubicBezTo>
                    <a:pt x="126016" y="88964"/>
                    <a:pt x="149352" y="88964"/>
                    <a:pt x="154114" y="88964"/>
                  </a:cubicBezTo>
                  <a:cubicBezTo>
                    <a:pt x="151638" y="93536"/>
                    <a:pt x="133921" y="134207"/>
                    <a:pt x="133921" y="134207"/>
                  </a:cubicBezTo>
                  <a:cubicBezTo>
                    <a:pt x="133731" y="134493"/>
                    <a:pt x="131350" y="138875"/>
                    <a:pt x="131350" y="144018"/>
                  </a:cubicBezTo>
                  <a:cubicBezTo>
                    <a:pt x="131350" y="146971"/>
                    <a:pt x="132112" y="150209"/>
                    <a:pt x="134588" y="153067"/>
                  </a:cubicBezTo>
                  <a:cubicBezTo>
                    <a:pt x="136112" y="155829"/>
                    <a:pt x="139160" y="157544"/>
                    <a:pt x="143637" y="158306"/>
                  </a:cubicBezTo>
                  <a:cubicBezTo>
                    <a:pt x="147733" y="158972"/>
                    <a:pt x="152305" y="159163"/>
                    <a:pt x="157448" y="159163"/>
                  </a:cubicBezTo>
                  <a:lnTo>
                    <a:pt x="203740" y="159163"/>
                  </a:lnTo>
                  <a:lnTo>
                    <a:pt x="214503" y="135446"/>
                  </a:lnTo>
                  <a:lnTo>
                    <a:pt x="178784" y="135446"/>
                  </a:lnTo>
                  <a:lnTo>
                    <a:pt x="176784" y="135541"/>
                  </a:lnTo>
                  <a:cubicBezTo>
                    <a:pt x="174308" y="135636"/>
                    <a:pt x="171355" y="135731"/>
                    <a:pt x="170212" y="134398"/>
                  </a:cubicBezTo>
                  <a:cubicBezTo>
                    <a:pt x="169831" y="133922"/>
                    <a:pt x="169640" y="133160"/>
                    <a:pt x="169640" y="132398"/>
                  </a:cubicBezTo>
                  <a:cubicBezTo>
                    <a:pt x="169640" y="131540"/>
                    <a:pt x="169926" y="130492"/>
                    <a:pt x="170212" y="129635"/>
                  </a:cubicBezTo>
                  <a:cubicBezTo>
                    <a:pt x="170497" y="129159"/>
                    <a:pt x="187357" y="90678"/>
                    <a:pt x="188214" y="89059"/>
                  </a:cubicBezTo>
                  <a:cubicBezTo>
                    <a:pt x="190214" y="89059"/>
                    <a:pt x="239268" y="89059"/>
                    <a:pt x="239268" y="89059"/>
                  </a:cubicBezTo>
                  <a:lnTo>
                    <a:pt x="249841" y="65532"/>
                  </a:lnTo>
                  <a:cubicBezTo>
                    <a:pt x="249841" y="65532"/>
                    <a:pt x="169831" y="65532"/>
                    <a:pt x="164687" y="65532"/>
                  </a:cubicBezTo>
                  <a:cubicBezTo>
                    <a:pt x="166688" y="61532"/>
                    <a:pt x="176784" y="38862"/>
                    <a:pt x="177641" y="37148"/>
                  </a:cubicBezTo>
                  <a:cubicBezTo>
                    <a:pt x="179737" y="37148"/>
                    <a:pt x="262509" y="37148"/>
                    <a:pt x="262509" y="37148"/>
                  </a:cubicBezTo>
                  <a:lnTo>
                    <a:pt x="273272" y="13240"/>
                  </a:lnTo>
                  <a:cubicBezTo>
                    <a:pt x="273272" y="13240"/>
                    <a:pt x="193548" y="13240"/>
                    <a:pt x="188500" y="13240"/>
                  </a:cubicBezTo>
                  <a:cubicBezTo>
                    <a:pt x="190024" y="10001"/>
                    <a:pt x="194310" y="190"/>
                    <a:pt x="194310" y="190"/>
                  </a:cubicBezTo>
                  <a:lnTo>
                    <a:pt x="191453" y="190"/>
                  </a:lnTo>
                  <a:lnTo>
                    <a:pt x="19145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>
            <a:xfrm>
              <a:off x="6382512" y="3331749"/>
              <a:ext cx="246411" cy="88106"/>
            </a:xfrm>
            <a:custGeom>
              <a:avLst/>
              <a:gdLst>
                <a:gd name="connsiteX0" fmla="*/ 196691 w 246411"/>
                <a:gd name="connsiteY0" fmla="*/ 40862 h 88106"/>
                <a:gd name="connsiteX1" fmla="*/ 192500 w 246411"/>
                <a:gd name="connsiteY1" fmla="*/ 45148 h 88106"/>
                <a:gd name="connsiteX2" fmla="*/ 184118 w 246411"/>
                <a:gd name="connsiteY2" fmla="*/ 46577 h 88106"/>
                <a:gd name="connsiteX3" fmla="*/ 141637 w 246411"/>
                <a:gd name="connsiteY3" fmla="*/ 46577 h 88106"/>
                <a:gd name="connsiteX4" fmla="*/ 153162 w 246411"/>
                <a:gd name="connsiteY4" fmla="*/ 21146 h 88106"/>
                <a:gd name="connsiteX5" fmla="*/ 205835 w 246411"/>
                <a:gd name="connsiteY5" fmla="*/ 21146 h 88106"/>
                <a:gd name="connsiteX6" fmla="*/ 196691 w 246411"/>
                <a:gd name="connsiteY6" fmla="*/ 40862 h 88106"/>
                <a:gd name="connsiteX7" fmla="*/ 196691 w 246411"/>
                <a:gd name="connsiteY7" fmla="*/ 40862 h 88106"/>
                <a:gd name="connsiteX8" fmla="*/ 108299 w 246411"/>
                <a:gd name="connsiteY8" fmla="*/ 46577 h 88106"/>
                <a:gd name="connsiteX9" fmla="*/ 59817 w 246411"/>
                <a:gd name="connsiteY9" fmla="*/ 46577 h 88106"/>
                <a:gd name="connsiteX10" fmla="*/ 71247 w 246411"/>
                <a:gd name="connsiteY10" fmla="*/ 21146 h 88106"/>
                <a:gd name="connsiteX11" fmla="*/ 119920 w 246411"/>
                <a:gd name="connsiteY11" fmla="*/ 21146 h 88106"/>
                <a:gd name="connsiteX12" fmla="*/ 108299 w 246411"/>
                <a:gd name="connsiteY12" fmla="*/ 46577 h 88106"/>
                <a:gd name="connsiteX13" fmla="*/ 108299 w 246411"/>
                <a:gd name="connsiteY13" fmla="*/ 46577 h 88106"/>
                <a:gd name="connsiteX14" fmla="*/ 243745 w 246411"/>
                <a:gd name="connsiteY14" fmla="*/ 0 h 88106"/>
                <a:gd name="connsiteX15" fmla="*/ 47816 w 246411"/>
                <a:gd name="connsiteY15" fmla="*/ 0 h 88106"/>
                <a:gd name="connsiteX16" fmla="*/ 20098 w 246411"/>
                <a:gd name="connsiteY16" fmla="*/ 61532 h 88106"/>
                <a:gd name="connsiteX17" fmla="*/ 16669 w 246411"/>
                <a:gd name="connsiteY17" fmla="*/ 67056 h 88106"/>
                <a:gd name="connsiteX18" fmla="*/ 14573 w 246411"/>
                <a:gd name="connsiteY18" fmla="*/ 67818 h 88106"/>
                <a:gd name="connsiteX19" fmla="*/ 9334 w 246411"/>
                <a:gd name="connsiteY19" fmla="*/ 67818 h 88106"/>
                <a:gd name="connsiteX20" fmla="*/ 0 w 246411"/>
                <a:gd name="connsiteY20" fmla="*/ 88106 h 88106"/>
                <a:gd name="connsiteX21" fmla="*/ 17145 w 246411"/>
                <a:gd name="connsiteY21" fmla="*/ 88106 h 88106"/>
                <a:gd name="connsiteX22" fmla="*/ 36290 w 246411"/>
                <a:gd name="connsiteY22" fmla="*/ 84963 h 88106"/>
                <a:gd name="connsiteX23" fmla="*/ 44387 w 246411"/>
                <a:gd name="connsiteY23" fmla="*/ 78676 h 88106"/>
                <a:gd name="connsiteX24" fmla="*/ 48863 w 246411"/>
                <a:gd name="connsiteY24" fmla="*/ 71152 h 88106"/>
                <a:gd name="connsiteX25" fmla="*/ 50863 w 246411"/>
                <a:gd name="connsiteY25" fmla="*/ 67056 h 88106"/>
                <a:gd name="connsiteX26" fmla="*/ 182975 w 246411"/>
                <a:gd name="connsiteY26" fmla="*/ 67056 h 88106"/>
                <a:gd name="connsiteX27" fmla="*/ 200787 w 246411"/>
                <a:gd name="connsiteY27" fmla="*/ 65627 h 88106"/>
                <a:gd name="connsiteX28" fmla="*/ 214503 w 246411"/>
                <a:gd name="connsiteY28" fmla="*/ 60198 h 88106"/>
                <a:gd name="connsiteX29" fmla="*/ 225266 w 246411"/>
                <a:gd name="connsiteY29" fmla="*/ 46291 h 88106"/>
                <a:gd name="connsiteX30" fmla="*/ 246412 w 246411"/>
                <a:gd name="connsiteY30" fmla="*/ 95 h 88106"/>
                <a:gd name="connsiteX31" fmla="*/ 243745 w 246411"/>
                <a:gd name="connsiteY31" fmla="*/ 95 h 88106"/>
                <a:gd name="connsiteX32" fmla="*/ 243745 w 246411"/>
                <a:gd name="connsiteY32" fmla="*/ 0 h 88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46411" h="88106">
                  <a:moveTo>
                    <a:pt x="196691" y="40862"/>
                  </a:moveTo>
                  <a:cubicBezTo>
                    <a:pt x="195643" y="42863"/>
                    <a:pt x="194310" y="44291"/>
                    <a:pt x="192500" y="45148"/>
                  </a:cubicBezTo>
                  <a:cubicBezTo>
                    <a:pt x="190691" y="46101"/>
                    <a:pt x="187833" y="46577"/>
                    <a:pt x="184118" y="46577"/>
                  </a:cubicBezTo>
                  <a:cubicBezTo>
                    <a:pt x="184118" y="46577"/>
                    <a:pt x="146590" y="46577"/>
                    <a:pt x="141637" y="46577"/>
                  </a:cubicBezTo>
                  <a:cubicBezTo>
                    <a:pt x="143732" y="42577"/>
                    <a:pt x="152400" y="22765"/>
                    <a:pt x="153162" y="21146"/>
                  </a:cubicBezTo>
                  <a:cubicBezTo>
                    <a:pt x="155067" y="21146"/>
                    <a:pt x="201073" y="21146"/>
                    <a:pt x="205835" y="21146"/>
                  </a:cubicBezTo>
                  <a:cubicBezTo>
                    <a:pt x="203930" y="25051"/>
                    <a:pt x="196691" y="40862"/>
                    <a:pt x="196691" y="40862"/>
                  </a:cubicBezTo>
                  <a:lnTo>
                    <a:pt x="196691" y="40862"/>
                  </a:lnTo>
                  <a:close/>
                  <a:moveTo>
                    <a:pt x="108299" y="46577"/>
                  </a:moveTo>
                  <a:cubicBezTo>
                    <a:pt x="106394" y="46577"/>
                    <a:pt x="64675" y="46577"/>
                    <a:pt x="59817" y="46577"/>
                  </a:cubicBezTo>
                  <a:cubicBezTo>
                    <a:pt x="61817" y="42577"/>
                    <a:pt x="70390" y="22765"/>
                    <a:pt x="71247" y="21146"/>
                  </a:cubicBezTo>
                  <a:cubicBezTo>
                    <a:pt x="73152" y="21146"/>
                    <a:pt x="115157" y="21146"/>
                    <a:pt x="119920" y="21146"/>
                  </a:cubicBezTo>
                  <a:cubicBezTo>
                    <a:pt x="118015" y="25146"/>
                    <a:pt x="109156" y="44958"/>
                    <a:pt x="108299" y="46577"/>
                  </a:cubicBezTo>
                  <a:lnTo>
                    <a:pt x="108299" y="46577"/>
                  </a:lnTo>
                  <a:close/>
                  <a:moveTo>
                    <a:pt x="243745" y="0"/>
                  </a:moveTo>
                  <a:lnTo>
                    <a:pt x="47816" y="0"/>
                  </a:lnTo>
                  <a:lnTo>
                    <a:pt x="20098" y="61532"/>
                  </a:lnTo>
                  <a:cubicBezTo>
                    <a:pt x="17812" y="66103"/>
                    <a:pt x="16859" y="66961"/>
                    <a:pt x="16669" y="67056"/>
                  </a:cubicBezTo>
                  <a:cubicBezTo>
                    <a:pt x="16002" y="67532"/>
                    <a:pt x="15240" y="67818"/>
                    <a:pt x="14573" y="67818"/>
                  </a:cubicBezTo>
                  <a:lnTo>
                    <a:pt x="9334" y="67818"/>
                  </a:lnTo>
                  <a:lnTo>
                    <a:pt x="0" y="88106"/>
                  </a:lnTo>
                  <a:lnTo>
                    <a:pt x="17145" y="88106"/>
                  </a:lnTo>
                  <a:cubicBezTo>
                    <a:pt x="25432" y="88106"/>
                    <a:pt x="32385" y="86963"/>
                    <a:pt x="36290" y="84963"/>
                  </a:cubicBezTo>
                  <a:cubicBezTo>
                    <a:pt x="40291" y="82772"/>
                    <a:pt x="42863" y="80677"/>
                    <a:pt x="44387" y="78676"/>
                  </a:cubicBezTo>
                  <a:cubicBezTo>
                    <a:pt x="45910" y="76676"/>
                    <a:pt x="47434" y="74200"/>
                    <a:pt x="48863" y="71152"/>
                  </a:cubicBezTo>
                  <a:cubicBezTo>
                    <a:pt x="48863" y="71152"/>
                    <a:pt x="50292" y="68294"/>
                    <a:pt x="50863" y="67056"/>
                  </a:cubicBezTo>
                  <a:cubicBezTo>
                    <a:pt x="52959" y="67056"/>
                    <a:pt x="182975" y="67056"/>
                    <a:pt x="182975" y="67056"/>
                  </a:cubicBezTo>
                  <a:cubicBezTo>
                    <a:pt x="189738" y="67056"/>
                    <a:pt x="195834" y="66580"/>
                    <a:pt x="200787" y="65627"/>
                  </a:cubicBezTo>
                  <a:cubicBezTo>
                    <a:pt x="205930" y="64770"/>
                    <a:pt x="210502" y="62865"/>
                    <a:pt x="214503" y="60198"/>
                  </a:cubicBezTo>
                  <a:cubicBezTo>
                    <a:pt x="218504" y="57340"/>
                    <a:pt x="222123" y="52673"/>
                    <a:pt x="225266" y="46291"/>
                  </a:cubicBezTo>
                  <a:lnTo>
                    <a:pt x="246412" y="95"/>
                  </a:lnTo>
                  <a:lnTo>
                    <a:pt x="243745" y="95"/>
                  </a:lnTo>
                  <a:lnTo>
                    <a:pt x="24374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9"/>
            <p:cNvSpPr/>
            <p:nvPr/>
          </p:nvSpPr>
          <p:spPr>
            <a:xfrm>
              <a:off x="6430137" y="3258883"/>
              <a:ext cx="233457" cy="60959"/>
            </a:xfrm>
            <a:custGeom>
              <a:avLst/>
              <a:gdLst>
                <a:gd name="connsiteX0" fmla="*/ 144971 w 233457"/>
                <a:gd name="connsiteY0" fmla="*/ 0 h 60959"/>
                <a:gd name="connsiteX1" fmla="*/ 111633 w 233457"/>
                <a:gd name="connsiteY1" fmla="*/ 0 h 60959"/>
                <a:gd name="connsiteX2" fmla="*/ 109538 w 233457"/>
                <a:gd name="connsiteY2" fmla="*/ 4572 h 60959"/>
                <a:gd name="connsiteX3" fmla="*/ 25241 w 233457"/>
                <a:gd name="connsiteY3" fmla="*/ 4572 h 60959"/>
                <a:gd name="connsiteX4" fmla="*/ 15526 w 233457"/>
                <a:gd name="connsiteY4" fmla="*/ 26194 h 60959"/>
                <a:gd name="connsiteX5" fmla="*/ 99822 w 233457"/>
                <a:gd name="connsiteY5" fmla="*/ 26194 h 60959"/>
                <a:gd name="connsiteX6" fmla="*/ 94107 w 233457"/>
                <a:gd name="connsiteY6" fmla="*/ 38957 h 60959"/>
                <a:gd name="connsiteX7" fmla="*/ 9716 w 233457"/>
                <a:gd name="connsiteY7" fmla="*/ 38957 h 60959"/>
                <a:gd name="connsiteX8" fmla="*/ 0 w 233457"/>
                <a:gd name="connsiteY8" fmla="*/ 60960 h 60959"/>
                <a:gd name="connsiteX9" fmla="*/ 207931 w 233457"/>
                <a:gd name="connsiteY9" fmla="*/ 60960 h 60959"/>
                <a:gd name="connsiteX10" fmla="*/ 217742 w 233457"/>
                <a:gd name="connsiteY10" fmla="*/ 38957 h 60959"/>
                <a:gd name="connsiteX11" fmla="*/ 130302 w 233457"/>
                <a:gd name="connsiteY11" fmla="*/ 38957 h 60959"/>
                <a:gd name="connsiteX12" fmla="*/ 135922 w 233457"/>
                <a:gd name="connsiteY12" fmla="*/ 26194 h 60959"/>
                <a:gd name="connsiteX13" fmla="*/ 223742 w 233457"/>
                <a:gd name="connsiteY13" fmla="*/ 26194 h 60959"/>
                <a:gd name="connsiteX14" fmla="*/ 233458 w 233457"/>
                <a:gd name="connsiteY14" fmla="*/ 4572 h 60959"/>
                <a:gd name="connsiteX15" fmla="*/ 145733 w 233457"/>
                <a:gd name="connsiteY15" fmla="*/ 4572 h 60959"/>
                <a:gd name="connsiteX16" fmla="*/ 147638 w 233457"/>
                <a:gd name="connsiteY16" fmla="*/ 0 h 60959"/>
                <a:gd name="connsiteX17" fmla="*/ 144971 w 233457"/>
                <a:gd name="connsiteY17" fmla="*/ 0 h 60959"/>
                <a:gd name="connsiteX18" fmla="*/ 144971 w 233457"/>
                <a:gd name="connsiteY18" fmla="*/ 0 h 6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457" h="60959">
                  <a:moveTo>
                    <a:pt x="144971" y="0"/>
                  </a:moveTo>
                  <a:lnTo>
                    <a:pt x="111633" y="0"/>
                  </a:lnTo>
                  <a:cubicBezTo>
                    <a:pt x="111633" y="0"/>
                    <a:pt x="110109" y="3429"/>
                    <a:pt x="109538" y="4572"/>
                  </a:cubicBezTo>
                  <a:cubicBezTo>
                    <a:pt x="107347" y="4572"/>
                    <a:pt x="25241" y="4572"/>
                    <a:pt x="25241" y="4572"/>
                  </a:cubicBezTo>
                  <a:lnTo>
                    <a:pt x="15526" y="26194"/>
                  </a:lnTo>
                  <a:cubicBezTo>
                    <a:pt x="15526" y="26194"/>
                    <a:pt x="94583" y="26194"/>
                    <a:pt x="99822" y="26194"/>
                  </a:cubicBezTo>
                  <a:cubicBezTo>
                    <a:pt x="98108" y="29527"/>
                    <a:pt x="94774" y="37624"/>
                    <a:pt x="94107" y="38957"/>
                  </a:cubicBezTo>
                  <a:cubicBezTo>
                    <a:pt x="92107" y="38957"/>
                    <a:pt x="9716" y="38957"/>
                    <a:pt x="9716" y="38957"/>
                  </a:cubicBezTo>
                  <a:lnTo>
                    <a:pt x="0" y="60960"/>
                  </a:lnTo>
                  <a:lnTo>
                    <a:pt x="207931" y="60960"/>
                  </a:lnTo>
                  <a:lnTo>
                    <a:pt x="217742" y="38957"/>
                  </a:lnTo>
                  <a:cubicBezTo>
                    <a:pt x="217742" y="38957"/>
                    <a:pt x="135446" y="38957"/>
                    <a:pt x="130302" y="38957"/>
                  </a:cubicBezTo>
                  <a:cubicBezTo>
                    <a:pt x="132017" y="35624"/>
                    <a:pt x="135160" y="27622"/>
                    <a:pt x="135922" y="26194"/>
                  </a:cubicBezTo>
                  <a:cubicBezTo>
                    <a:pt x="137922" y="26194"/>
                    <a:pt x="223742" y="26194"/>
                    <a:pt x="223742" y="26194"/>
                  </a:cubicBezTo>
                  <a:lnTo>
                    <a:pt x="233458" y="4572"/>
                  </a:lnTo>
                  <a:cubicBezTo>
                    <a:pt x="233458" y="4572"/>
                    <a:pt x="150781" y="4572"/>
                    <a:pt x="145733" y="4572"/>
                  </a:cubicBezTo>
                  <a:cubicBezTo>
                    <a:pt x="146209" y="3524"/>
                    <a:pt x="147638" y="0"/>
                    <a:pt x="147638" y="0"/>
                  </a:cubicBezTo>
                  <a:lnTo>
                    <a:pt x="144971" y="0"/>
                  </a:lnTo>
                  <a:lnTo>
                    <a:pt x="14497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40"/>
            <p:cNvSpPr/>
            <p:nvPr/>
          </p:nvSpPr>
          <p:spPr>
            <a:xfrm>
              <a:off x="6625304" y="3300792"/>
              <a:ext cx="119157" cy="90297"/>
            </a:xfrm>
            <a:custGeom>
              <a:avLst/>
              <a:gdLst>
                <a:gd name="connsiteX0" fmla="*/ 101346 w 119157"/>
                <a:gd name="connsiteY0" fmla="*/ 0 h 90297"/>
                <a:gd name="connsiteX1" fmla="*/ 70866 w 119157"/>
                <a:gd name="connsiteY1" fmla="*/ 0 h 90297"/>
                <a:gd name="connsiteX2" fmla="*/ 26003 w 119157"/>
                <a:gd name="connsiteY2" fmla="*/ 34385 h 90297"/>
                <a:gd name="connsiteX3" fmla="*/ 15811 w 119157"/>
                <a:gd name="connsiteY3" fmla="*/ 56960 h 90297"/>
                <a:gd name="connsiteX4" fmla="*/ 32099 w 119157"/>
                <a:gd name="connsiteY4" fmla="*/ 56960 h 90297"/>
                <a:gd name="connsiteX5" fmla="*/ 8287 w 119157"/>
                <a:gd name="connsiteY5" fmla="*/ 72200 h 90297"/>
                <a:gd name="connsiteX6" fmla="*/ 0 w 119157"/>
                <a:gd name="connsiteY6" fmla="*/ 90297 h 90297"/>
                <a:gd name="connsiteX7" fmla="*/ 82677 w 119157"/>
                <a:gd name="connsiteY7" fmla="*/ 90297 h 90297"/>
                <a:gd name="connsiteX8" fmla="*/ 93154 w 119157"/>
                <a:gd name="connsiteY8" fmla="*/ 68580 h 90297"/>
                <a:gd name="connsiteX9" fmla="*/ 53721 w 119157"/>
                <a:gd name="connsiteY9" fmla="*/ 68580 h 90297"/>
                <a:gd name="connsiteX10" fmla="*/ 119158 w 119157"/>
                <a:gd name="connsiteY10" fmla="*/ 23527 h 90297"/>
                <a:gd name="connsiteX11" fmla="*/ 81248 w 119157"/>
                <a:gd name="connsiteY11" fmla="*/ 23527 h 90297"/>
                <a:gd name="connsiteX12" fmla="*/ 63722 w 119157"/>
                <a:gd name="connsiteY12" fmla="*/ 35338 h 90297"/>
                <a:gd name="connsiteX13" fmla="*/ 60769 w 119157"/>
                <a:gd name="connsiteY13" fmla="*/ 35338 h 90297"/>
                <a:gd name="connsiteX14" fmla="*/ 106394 w 119157"/>
                <a:gd name="connsiteY14" fmla="*/ 0 h 90297"/>
                <a:gd name="connsiteX15" fmla="*/ 101346 w 119157"/>
                <a:gd name="connsiteY15" fmla="*/ 0 h 90297"/>
                <a:gd name="connsiteX16" fmla="*/ 101346 w 119157"/>
                <a:gd name="connsiteY16" fmla="*/ 0 h 9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9157" h="90297">
                  <a:moveTo>
                    <a:pt x="101346" y="0"/>
                  </a:moveTo>
                  <a:lnTo>
                    <a:pt x="70866" y="0"/>
                  </a:lnTo>
                  <a:lnTo>
                    <a:pt x="26003" y="34385"/>
                  </a:lnTo>
                  <a:lnTo>
                    <a:pt x="15811" y="56960"/>
                  </a:lnTo>
                  <a:cubicBezTo>
                    <a:pt x="15811" y="56960"/>
                    <a:pt x="26098" y="56960"/>
                    <a:pt x="32099" y="56960"/>
                  </a:cubicBezTo>
                  <a:cubicBezTo>
                    <a:pt x="25336" y="61246"/>
                    <a:pt x="8287" y="72200"/>
                    <a:pt x="8287" y="72200"/>
                  </a:cubicBezTo>
                  <a:lnTo>
                    <a:pt x="0" y="90297"/>
                  </a:lnTo>
                  <a:lnTo>
                    <a:pt x="82677" y="90297"/>
                  </a:lnTo>
                  <a:lnTo>
                    <a:pt x="93154" y="68580"/>
                  </a:lnTo>
                  <a:cubicBezTo>
                    <a:pt x="93154" y="68580"/>
                    <a:pt x="62008" y="68580"/>
                    <a:pt x="53721" y="68580"/>
                  </a:cubicBezTo>
                  <a:cubicBezTo>
                    <a:pt x="61531" y="63246"/>
                    <a:pt x="119158" y="23527"/>
                    <a:pt x="119158" y="23527"/>
                  </a:cubicBezTo>
                  <a:lnTo>
                    <a:pt x="81248" y="23527"/>
                  </a:lnTo>
                  <a:cubicBezTo>
                    <a:pt x="81248" y="23527"/>
                    <a:pt x="64484" y="34766"/>
                    <a:pt x="63722" y="35338"/>
                  </a:cubicBezTo>
                  <a:cubicBezTo>
                    <a:pt x="63246" y="35338"/>
                    <a:pt x="62103" y="35338"/>
                    <a:pt x="60769" y="35338"/>
                  </a:cubicBezTo>
                  <a:cubicBezTo>
                    <a:pt x="67342" y="30290"/>
                    <a:pt x="106394" y="0"/>
                    <a:pt x="106394" y="0"/>
                  </a:cubicBezTo>
                  <a:lnTo>
                    <a:pt x="101346" y="0"/>
                  </a:lnTo>
                  <a:lnTo>
                    <a:pt x="10134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/>
            <p:cNvSpPr/>
            <p:nvPr/>
          </p:nvSpPr>
          <p:spPr>
            <a:xfrm>
              <a:off x="6617303" y="3396614"/>
              <a:ext cx="92297" cy="21621"/>
            </a:xfrm>
            <a:custGeom>
              <a:avLst/>
              <a:gdLst>
                <a:gd name="connsiteX0" fmla="*/ 89535 w 92297"/>
                <a:gd name="connsiteY0" fmla="*/ 0 h 21621"/>
                <a:gd name="connsiteX1" fmla="*/ 9716 w 92297"/>
                <a:gd name="connsiteY1" fmla="*/ 0 h 21621"/>
                <a:gd name="connsiteX2" fmla="*/ 0 w 92297"/>
                <a:gd name="connsiteY2" fmla="*/ 21622 h 21621"/>
                <a:gd name="connsiteX3" fmla="*/ 82772 w 92297"/>
                <a:gd name="connsiteY3" fmla="*/ 21622 h 21621"/>
                <a:gd name="connsiteX4" fmla="*/ 92297 w 92297"/>
                <a:gd name="connsiteY4" fmla="*/ 0 h 21621"/>
                <a:gd name="connsiteX5" fmla="*/ 89535 w 92297"/>
                <a:gd name="connsiteY5" fmla="*/ 0 h 21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297" h="21621">
                  <a:moveTo>
                    <a:pt x="89535" y="0"/>
                  </a:moveTo>
                  <a:lnTo>
                    <a:pt x="9716" y="0"/>
                  </a:lnTo>
                  <a:lnTo>
                    <a:pt x="0" y="21622"/>
                  </a:lnTo>
                  <a:lnTo>
                    <a:pt x="82772" y="21622"/>
                  </a:lnTo>
                  <a:lnTo>
                    <a:pt x="92297" y="0"/>
                  </a:lnTo>
                  <a:lnTo>
                    <a:pt x="895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/>
            <p:cNvSpPr/>
            <p:nvPr/>
          </p:nvSpPr>
          <p:spPr>
            <a:xfrm>
              <a:off x="6735413" y="3298316"/>
              <a:ext cx="135540" cy="122396"/>
            </a:xfrm>
            <a:custGeom>
              <a:avLst/>
              <a:gdLst>
                <a:gd name="connsiteX0" fmla="*/ 74676 w 135540"/>
                <a:gd name="connsiteY0" fmla="*/ 0 h 122396"/>
                <a:gd name="connsiteX1" fmla="*/ 43625 w 135540"/>
                <a:gd name="connsiteY1" fmla="*/ 0 h 122396"/>
                <a:gd name="connsiteX2" fmla="*/ 32385 w 135540"/>
                <a:gd name="connsiteY2" fmla="*/ 12859 h 122396"/>
                <a:gd name="connsiteX3" fmla="*/ 26289 w 135540"/>
                <a:gd name="connsiteY3" fmla="*/ 18098 h 122396"/>
                <a:gd name="connsiteX4" fmla="*/ 20479 w 135540"/>
                <a:gd name="connsiteY4" fmla="*/ 19050 h 122396"/>
                <a:gd name="connsiteX5" fmla="*/ 13811 w 135540"/>
                <a:gd name="connsiteY5" fmla="*/ 19050 h 122396"/>
                <a:gd name="connsiteX6" fmla="*/ 4286 w 135540"/>
                <a:gd name="connsiteY6" fmla="*/ 40291 h 122396"/>
                <a:gd name="connsiteX7" fmla="*/ 28384 w 135540"/>
                <a:gd name="connsiteY7" fmla="*/ 40291 h 122396"/>
                <a:gd name="connsiteX8" fmla="*/ 41434 w 135540"/>
                <a:gd name="connsiteY8" fmla="*/ 38291 h 122396"/>
                <a:gd name="connsiteX9" fmla="*/ 51149 w 135540"/>
                <a:gd name="connsiteY9" fmla="*/ 31432 h 122396"/>
                <a:gd name="connsiteX10" fmla="*/ 93726 w 135540"/>
                <a:gd name="connsiteY10" fmla="*/ 31432 h 122396"/>
                <a:gd name="connsiteX11" fmla="*/ 65437 w 135540"/>
                <a:gd name="connsiteY11" fmla="*/ 94488 h 122396"/>
                <a:gd name="connsiteX12" fmla="*/ 61436 w 135540"/>
                <a:gd name="connsiteY12" fmla="*/ 99631 h 122396"/>
                <a:gd name="connsiteX13" fmla="*/ 54769 w 135540"/>
                <a:gd name="connsiteY13" fmla="*/ 100870 h 122396"/>
                <a:gd name="connsiteX14" fmla="*/ 9620 w 135540"/>
                <a:gd name="connsiteY14" fmla="*/ 100870 h 122396"/>
                <a:gd name="connsiteX15" fmla="*/ 0 w 135540"/>
                <a:gd name="connsiteY15" fmla="*/ 122396 h 122396"/>
                <a:gd name="connsiteX16" fmla="*/ 60579 w 135540"/>
                <a:gd name="connsiteY16" fmla="*/ 122396 h 122396"/>
                <a:gd name="connsiteX17" fmla="*/ 79057 w 135540"/>
                <a:gd name="connsiteY17" fmla="*/ 118872 h 122396"/>
                <a:gd name="connsiteX18" fmla="*/ 88011 w 135540"/>
                <a:gd name="connsiteY18" fmla="*/ 111442 h 122396"/>
                <a:gd name="connsiteX19" fmla="*/ 93440 w 135540"/>
                <a:gd name="connsiteY19" fmla="*/ 103061 h 122396"/>
                <a:gd name="connsiteX20" fmla="*/ 135541 w 135540"/>
                <a:gd name="connsiteY20" fmla="*/ 9811 h 122396"/>
                <a:gd name="connsiteX21" fmla="*/ 69818 w 135540"/>
                <a:gd name="connsiteY21" fmla="*/ 9811 h 122396"/>
                <a:gd name="connsiteX22" fmla="*/ 78105 w 135540"/>
                <a:gd name="connsiteY22" fmla="*/ 0 h 122396"/>
                <a:gd name="connsiteX23" fmla="*/ 74676 w 135540"/>
                <a:gd name="connsiteY23" fmla="*/ 0 h 122396"/>
                <a:gd name="connsiteX24" fmla="*/ 74676 w 135540"/>
                <a:gd name="connsiteY24" fmla="*/ 0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5540" h="122396">
                  <a:moveTo>
                    <a:pt x="74676" y="0"/>
                  </a:moveTo>
                  <a:lnTo>
                    <a:pt x="43625" y="0"/>
                  </a:lnTo>
                  <a:lnTo>
                    <a:pt x="32385" y="12859"/>
                  </a:lnTo>
                  <a:cubicBezTo>
                    <a:pt x="29146" y="16383"/>
                    <a:pt x="27337" y="17717"/>
                    <a:pt x="26289" y="18098"/>
                  </a:cubicBezTo>
                  <a:cubicBezTo>
                    <a:pt x="24860" y="18764"/>
                    <a:pt x="22860" y="19050"/>
                    <a:pt x="20479" y="19050"/>
                  </a:cubicBezTo>
                  <a:lnTo>
                    <a:pt x="13811" y="19050"/>
                  </a:lnTo>
                  <a:lnTo>
                    <a:pt x="4286" y="40291"/>
                  </a:lnTo>
                  <a:lnTo>
                    <a:pt x="28384" y="40291"/>
                  </a:lnTo>
                  <a:cubicBezTo>
                    <a:pt x="34385" y="40291"/>
                    <a:pt x="38576" y="39624"/>
                    <a:pt x="41434" y="38291"/>
                  </a:cubicBezTo>
                  <a:cubicBezTo>
                    <a:pt x="44101" y="36957"/>
                    <a:pt x="47244" y="34671"/>
                    <a:pt x="51149" y="31432"/>
                  </a:cubicBezTo>
                  <a:cubicBezTo>
                    <a:pt x="52197" y="31432"/>
                    <a:pt x="88963" y="31432"/>
                    <a:pt x="93726" y="31432"/>
                  </a:cubicBezTo>
                  <a:cubicBezTo>
                    <a:pt x="91535" y="35909"/>
                    <a:pt x="65437" y="94488"/>
                    <a:pt x="65437" y="94488"/>
                  </a:cubicBezTo>
                  <a:cubicBezTo>
                    <a:pt x="64103" y="97250"/>
                    <a:pt x="62865" y="98965"/>
                    <a:pt x="61436" y="99631"/>
                  </a:cubicBezTo>
                  <a:cubicBezTo>
                    <a:pt x="60103" y="100298"/>
                    <a:pt x="57817" y="100870"/>
                    <a:pt x="54769" y="100870"/>
                  </a:cubicBezTo>
                  <a:lnTo>
                    <a:pt x="9620" y="100870"/>
                  </a:lnTo>
                  <a:lnTo>
                    <a:pt x="0" y="122396"/>
                  </a:lnTo>
                  <a:lnTo>
                    <a:pt x="60579" y="122396"/>
                  </a:lnTo>
                  <a:cubicBezTo>
                    <a:pt x="69151" y="122396"/>
                    <a:pt x="75247" y="121253"/>
                    <a:pt x="79057" y="118872"/>
                  </a:cubicBezTo>
                  <a:cubicBezTo>
                    <a:pt x="82772" y="116586"/>
                    <a:pt x="85820" y="114110"/>
                    <a:pt x="88011" y="111442"/>
                  </a:cubicBezTo>
                  <a:cubicBezTo>
                    <a:pt x="90202" y="108871"/>
                    <a:pt x="92011" y="106013"/>
                    <a:pt x="93440" y="103061"/>
                  </a:cubicBezTo>
                  <a:lnTo>
                    <a:pt x="135541" y="9811"/>
                  </a:lnTo>
                  <a:cubicBezTo>
                    <a:pt x="135541" y="9811"/>
                    <a:pt x="76390" y="9811"/>
                    <a:pt x="69818" y="9811"/>
                  </a:cubicBezTo>
                  <a:cubicBezTo>
                    <a:pt x="72295" y="6858"/>
                    <a:pt x="78105" y="0"/>
                    <a:pt x="78105" y="0"/>
                  </a:cubicBezTo>
                  <a:lnTo>
                    <a:pt x="74676" y="0"/>
                  </a:lnTo>
                  <a:lnTo>
                    <a:pt x="746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/>
            <p:cNvSpPr/>
            <p:nvPr/>
          </p:nvSpPr>
          <p:spPr>
            <a:xfrm>
              <a:off x="6737075" y="3342893"/>
              <a:ext cx="58249" cy="47624"/>
            </a:xfrm>
            <a:custGeom>
              <a:avLst/>
              <a:gdLst>
                <a:gd name="connsiteX0" fmla="*/ 35199 w 58249"/>
                <a:gd name="connsiteY0" fmla="*/ 0 h 47624"/>
                <a:gd name="connsiteX1" fmla="*/ 4910 w 58249"/>
                <a:gd name="connsiteY1" fmla="*/ 0 h 47624"/>
                <a:gd name="connsiteX2" fmla="*/ 338 w 58249"/>
                <a:gd name="connsiteY2" fmla="*/ 30099 h 47624"/>
                <a:gd name="connsiteX3" fmla="*/ 243 w 58249"/>
                <a:gd name="connsiteY3" fmla="*/ 37433 h 47624"/>
                <a:gd name="connsiteX4" fmla="*/ 3862 w 58249"/>
                <a:gd name="connsiteY4" fmla="*/ 44482 h 47624"/>
                <a:gd name="connsiteX5" fmla="*/ 18816 w 58249"/>
                <a:gd name="connsiteY5" fmla="*/ 47625 h 47624"/>
                <a:gd name="connsiteX6" fmla="*/ 48153 w 58249"/>
                <a:gd name="connsiteY6" fmla="*/ 47625 h 47624"/>
                <a:gd name="connsiteX7" fmla="*/ 58250 w 58249"/>
                <a:gd name="connsiteY7" fmla="*/ 25527 h 47624"/>
                <a:gd name="connsiteX8" fmla="*/ 39962 w 58249"/>
                <a:gd name="connsiteY8" fmla="*/ 25527 h 47624"/>
                <a:gd name="connsiteX9" fmla="*/ 33675 w 58249"/>
                <a:gd name="connsiteY9" fmla="*/ 24765 h 47624"/>
                <a:gd name="connsiteX10" fmla="*/ 33390 w 58249"/>
                <a:gd name="connsiteY10" fmla="*/ 21527 h 47624"/>
                <a:gd name="connsiteX11" fmla="*/ 37104 w 58249"/>
                <a:gd name="connsiteY11" fmla="*/ 0 h 47624"/>
                <a:gd name="connsiteX12" fmla="*/ 35199 w 58249"/>
                <a:gd name="connsiteY12" fmla="*/ 0 h 47624"/>
                <a:gd name="connsiteX13" fmla="*/ 35199 w 58249"/>
                <a:gd name="connsiteY13" fmla="*/ 0 h 4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249" h="47624">
                  <a:moveTo>
                    <a:pt x="35199" y="0"/>
                  </a:moveTo>
                  <a:lnTo>
                    <a:pt x="4910" y="0"/>
                  </a:lnTo>
                  <a:lnTo>
                    <a:pt x="338" y="30099"/>
                  </a:lnTo>
                  <a:cubicBezTo>
                    <a:pt x="-43" y="32671"/>
                    <a:pt x="-139" y="35052"/>
                    <a:pt x="243" y="37433"/>
                  </a:cubicBezTo>
                  <a:cubicBezTo>
                    <a:pt x="528" y="40005"/>
                    <a:pt x="1767" y="42386"/>
                    <a:pt x="3862" y="44482"/>
                  </a:cubicBezTo>
                  <a:cubicBezTo>
                    <a:pt x="6148" y="46577"/>
                    <a:pt x="10815" y="47625"/>
                    <a:pt x="18816" y="47625"/>
                  </a:cubicBezTo>
                  <a:lnTo>
                    <a:pt x="48153" y="47625"/>
                  </a:lnTo>
                  <a:lnTo>
                    <a:pt x="58250" y="25527"/>
                  </a:lnTo>
                  <a:lnTo>
                    <a:pt x="39962" y="25527"/>
                  </a:lnTo>
                  <a:cubicBezTo>
                    <a:pt x="34723" y="25527"/>
                    <a:pt x="33771" y="24860"/>
                    <a:pt x="33675" y="24765"/>
                  </a:cubicBezTo>
                  <a:cubicBezTo>
                    <a:pt x="33294" y="24479"/>
                    <a:pt x="33104" y="23527"/>
                    <a:pt x="33390" y="21527"/>
                  </a:cubicBezTo>
                  <a:lnTo>
                    <a:pt x="37104" y="0"/>
                  </a:lnTo>
                  <a:lnTo>
                    <a:pt x="35199" y="0"/>
                  </a:lnTo>
                  <a:lnTo>
                    <a:pt x="3519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/>
            <p:cNvSpPr/>
            <p:nvPr/>
          </p:nvSpPr>
          <p:spPr>
            <a:xfrm>
              <a:off x="6672738" y="3259740"/>
              <a:ext cx="214788" cy="36576"/>
            </a:xfrm>
            <a:custGeom>
              <a:avLst/>
              <a:gdLst>
                <a:gd name="connsiteX0" fmla="*/ 187928 w 214788"/>
                <a:gd name="connsiteY0" fmla="*/ 0 h 36576"/>
                <a:gd name="connsiteX1" fmla="*/ 158020 w 214788"/>
                <a:gd name="connsiteY1" fmla="*/ 0 h 36576"/>
                <a:gd name="connsiteX2" fmla="*/ 154591 w 214788"/>
                <a:gd name="connsiteY2" fmla="*/ 7429 h 36576"/>
                <a:gd name="connsiteX3" fmla="*/ 58769 w 214788"/>
                <a:gd name="connsiteY3" fmla="*/ 7429 h 36576"/>
                <a:gd name="connsiteX4" fmla="*/ 62293 w 214788"/>
                <a:gd name="connsiteY4" fmla="*/ 0 h 36576"/>
                <a:gd name="connsiteX5" fmla="*/ 29623 w 214788"/>
                <a:gd name="connsiteY5" fmla="*/ 0 h 36576"/>
                <a:gd name="connsiteX6" fmla="*/ 26098 w 214788"/>
                <a:gd name="connsiteY6" fmla="*/ 7429 h 36576"/>
                <a:gd name="connsiteX7" fmla="*/ 9906 w 214788"/>
                <a:gd name="connsiteY7" fmla="*/ 7429 h 36576"/>
                <a:gd name="connsiteX8" fmla="*/ 0 w 214788"/>
                <a:gd name="connsiteY8" fmla="*/ 29147 h 36576"/>
                <a:gd name="connsiteX9" fmla="*/ 16478 w 214788"/>
                <a:gd name="connsiteY9" fmla="*/ 29147 h 36576"/>
                <a:gd name="connsiteX10" fmla="*/ 13525 w 214788"/>
                <a:gd name="connsiteY10" fmla="*/ 36576 h 36576"/>
                <a:gd name="connsiteX11" fmla="*/ 46101 w 214788"/>
                <a:gd name="connsiteY11" fmla="*/ 36576 h 36576"/>
                <a:gd name="connsiteX12" fmla="*/ 49244 w 214788"/>
                <a:gd name="connsiteY12" fmla="*/ 29147 h 36576"/>
                <a:gd name="connsiteX13" fmla="*/ 144971 w 214788"/>
                <a:gd name="connsiteY13" fmla="*/ 29147 h 36576"/>
                <a:gd name="connsiteX14" fmla="*/ 141637 w 214788"/>
                <a:gd name="connsiteY14" fmla="*/ 36576 h 36576"/>
                <a:gd name="connsiteX15" fmla="*/ 174784 w 214788"/>
                <a:gd name="connsiteY15" fmla="*/ 36576 h 36576"/>
                <a:gd name="connsiteX16" fmla="*/ 178117 w 214788"/>
                <a:gd name="connsiteY16" fmla="*/ 29147 h 36576"/>
                <a:gd name="connsiteX17" fmla="*/ 205073 w 214788"/>
                <a:gd name="connsiteY17" fmla="*/ 29147 h 36576"/>
                <a:gd name="connsiteX18" fmla="*/ 214789 w 214788"/>
                <a:gd name="connsiteY18" fmla="*/ 7429 h 36576"/>
                <a:gd name="connsiteX19" fmla="*/ 187547 w 214788"/>
                <a:gd name="connsiteY19" fmla="*/ 7429 h 36576"/>
                <a:gd name="connsiteX20" fmla="*/ 190881 w 214788"/>
                <a:gd name="connsiteY20" fmla="*/ 0 h 36576"/>
                <a:gd name="connsiteX21" fmla="*/ 187928 w 214788"/>
                <a:gd name="connsiteY21" fmla="*/ 0 h 36576"/>
                <a:gd name="connsiteX22" fmla="*/ 187928 w 214788"/>
                <a:gd name="connsiteY22" fmla="*/ 0 h 3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4788" h="36576">
                  <a:moveTo>
                    <a:pt x="187928" y="0"/>
                  </a:moveTo>
                  <a:lnTo>
                    <a:pt x="158020" y="0"/>
                  </a:lnTo>
                  <a:cubicBezTo>
                    <a:pt x="158020" y="0"/>
                    <a:pt x="155353" y="5905"/>
                    <a:pt x="154591" y="7429"/>
                  </a:cubicBezTo>
                  <a:cubicBezTo>
                    <a:pt x="152591" y="7429"/>
                    <a:pt x="63913" y="7429"/>
                    <a:pt x="58769" y="7429"/>
                  </a:cubicBezTo>
                  <a:cubicBezTo>
                    <a:pt x="59817" y="5143"/>
                    <a:pt x="62293" y="0"/>
                    <a:pt x="62293" y="0"/>
                  </a:cubicBezTo>
                  <a:lnTo>
                    <a:pt x="29623" y="0"/>
                  </a:lnTo>
                  <a:cubicBezTo>
                    <a:pt x="29623" y="0"/>
                    <a:pt x="26765" y="5905"/>
                    <a:pt x="26098" y="7429"/>
                  </a:cubicBezTo>
                  <a:cubicBezTo>
                    <a:pt x="24289" y="7429"/>
                    <a:pt x="9906" y="7429"/>
                    <a:pt x="9906" y="7429"/>
                  </a:cubicBezTo>
                  <a:lnTo>
                    <a:pt x="0" y="29147"/>
                  </a:lnTo>
                  <a:cubicBezTo>
                    <a:pt x="0" y="29147"/>
                    <a:pt x="12763" y="29147"/>
                    <a:pt x="16478" y="29147"/>
                  </a:cubicBezTo>
                  <a:cubicBezTo>
                    <a:pt x="15430" y="31337"/>
                    <a:pt x="13525" y="36576"/>
                    <a:pt x="13525" y="36576"/>
                  </a:cubicBezTo>
                  <a:lnTo>
                    <a:pt x="46101" y="36576"/>
                  </a:lnTo>
                  <a:cubicBezTo>
                    <a:pt x="46101" y="36576"/>
                    <a:pt x="48482" y="30670"/>
                    <a:pt x="49244" y="29147"/>
                  </a:cubicBezTo>
                  <a:cubicBezTo>
                    <a:pt x="51340" y="29147"/>
                    <a:pt x="139827" y="29147"/>
                    <a:pt x="144971" y="29147"/>
                  </a:cubicBezTo>
                  <a:cubicBezTo>
                    <a:pt x="143923" y="31337"/>
                    <a:pt x="141637" y="36576"/>
                    <a:pt x="141637" y="36576"/>
                  </a:cubicBezTo>
                  <a:lnTo>
                    <a:pt x="174784" y="36576"/>
                  </a:lnTo>
                  <a:cubicBezTo>
                    <a:pt x="174784" y="36576"/>
                    <a:pt x="177451" y="30670"/>
                    <a:pt x="178117" y="29147"/>
                  </a:cubicBezTo>
                  <a:cubicBezTo>
                    <a:pt x="180118" y="29147"/>
                    <a:pt x="205073" y="29147"/>
                    <a:pt x="205073" y="29147"/>
                  </a:cubicBezTo>
                  <a:lnTo>
                    <a:pt x="214789" y="7429"/>
                  </a:lnTo>
                  <a:cubicBezTo>
                    <a:pt x="214789" y="7429"/>
                    <a:pt x="191929" y="7429"/>
                    <a:pt x="187547" y="7429"/>
                  </a:cubicBezTo>
                  <a:cubicBezTo>
                    <a:pt x="188690" y="5143"/>
                    <a:pt x="190881" y="0"/>
                    <a:pt x="190881" y="0"/>
                  </a:cubicBezTo>
                  <a:lnTo>
                    <a:pt x="187928" y="0"/>
                  </a:lnTo>
                  <a:lnTo>
                    <a:pt x="1879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6837140" y="3259359"/>
              <a:ext cx="214883" cy="158115"/>
            </a:xfrm>
            <a:custGeom>
              <a:avLst/>
              <a:gdLst>
                <a:gd name="connsiteX0" fmla="*/ 210121 w 214883"/>
                <a:gd name="connsiteY0" fmla="*/ 0 h 158115"/>
                <a:gd name="connsiteX1" fmla="*/ 181451 w 214883"/>
                <a:gd name="connsiteY1" fmla="*/ 95 h 158115"/>
                <a:gd name="connsiteX2" fmla="*/ 120967 w 214883"/>
                <a:gd name="connsiteY2" fmla="*/ 134588 h 158115"/>
                <a:gd name="connsiteX3" fmla="*/ 100679 w 214883"/>
                <a:gd name="connsiteY3" fmla="*/ 134588 h 158115"/>
                <a:gd name="connsiteX4" fmla="*/ 160877 w 214883"/>
                <a:gd name="connsiteY4" fmla="*/ 0 h 158115"/>
                <a:gd name="connsiteX5" fmla="*/ 129635 w 214883"/>
                <a:gd name="connsiteY5" fmla="*/ 0 h 158115"/>
                <a:gd name="connsiteX6" fmla="*/ 69437 w 214883"/>
                <a:gd name="connsiteY6" fmla="*/ 134588 h 158115"/>
                <a:gd name="connsiteX7" fmla="*/ 10668 w 214883"/>
                <a:gd name="connsiteY7" fmla="*/ 134588 h 158115"/>
                <a:gd name="connsiteX8" fmla="*/ 0 w 214883"/>
                <a:gd name="connsiteY8" fmla="*/ 158020 h 158115"/>
                <a:gd name="connsiteX9" fmla="*/ 204121 w 214883"/>
                <a:gd name="connsiteY9" fmla="*/ 158115 h 158115"/>
                <a:gd name="connsiteX10" fmla="*/ 214884 w 214883"/>
                <a:gd name="connsiteY10" fmla="*/ 134493 h 158115"/>
                <a:gd name="connsiteX11" fmla="*/ 152400 w 214883"/>
                <a:gd name="connsiteY11" fmla="*/ 134588 h 158115"/>
                <a:gd name="connsiteX12" fmla="*/ 212884 w 214883"/>
                <a:gd name="connsiteY12" fmla="*/ 0 h 158115"/>
                <a:gd name="connsiteX13" fmla="*/ 210121 w 214883"/>
                <a:gd name="connsiteY13" fmla="*/ 0 h 158115"/>
                <a:gd name="connsiteX14" fmla="*/ 210121 w 214883"/>
                <a:gd name="connsiteY14" fmla="*/ 0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4883" h="158115">
                  <a:moveTo>
                    <a:pt x="210121" y="0"/>
                  </a:moveTo>
                  <a:lnTo>
                    <a:pt x="181451" y="95"/>
                  </a:lnTo>
                  <a:cubicBezTo>
                    <a:pt x="181451" y="95"/>
                    <a:pt x="121825" y="132683"/>
                    <a:pt x="120967" y="134588"/>
                  </a:cubicBezTo>
                  <a:cubicBezTo>
                    <a:pt x="119158" y="134588"/>
                    <a:pt x="104680" y="134588"/>
                    <a:pt x="100679" y="134588"/>
                  </a:cubicBezTo>
                  <a:cubicBezTo>
                    <a:pt x="102775" y="129921"/>
                    <a:pt x="160877" y="0"/>
                    <a:pt x="160877" y="0"/>
                  </a:cubicBezTo>
                  <a:lnTo>
                    <a:pt x="129635" y="0"/>
                  </a:lnTo>
                  <a:cubicBezTo>
                    <a:pt x="129635" y="0"/>
                    <a:pt x="70390" y="132588"/>
                    <a:pt x="69437" y="134588"/>
                  </a:cubicBezTo>
                  <a:cubicBezTo>
                    <a:pt x="67342" y="134588"/>
                    <a:pt x="10668" y="134588"/>
                    <a:pt x="10668" y="134588"/>
                  </a:cubicBezTo>
                  <a:lnTo>
                    <a:pt x="0" y="158020"/>
                  </a:lnTo>
                  <a:lnTo>
                    <a:pt x="204121" y="158115"/>
                  </a:lnTo>
                  <a:lnTo>
                    <a:pt x="214884" y="134493"/>
                  </a:lnTo>
                  <a:cubicBezTo>
                    <a:pt x="214884" y="134493"/>
                    <a:pt x="157258" y="134588"/>
                    <a:pt x="152400" y="134588"/>
                  </a:cubicBezTo>
                  <a:cubicBezTo>
                    <a:pt x="154496" y="129921"/>
                    <a:pt x="212884" y="0"/>
                    <a:pt x="212884" y="0"/>
                  </a:cubicBezTo>
                  <a:lnTo>
                    <a:pt x="210121" y="0"/>
                  </a:lnTo>
                  <a:lnTo>
                    <a:pt x="21012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6866382" y="3269074"/>
              <a:ext cx="69341" cy="110109"/>
            </a:xfrm>
            <a:custGeom>
              <a:avLst/>
              <a:gdLst>
                <a:gd name="connsiteX0" fmla="*/ 66865 w 69341"/>
                <a:gd name="connsiteY0" fmla="*/ 95 h 110109"/>
                <a:gd name="connsiteX1" fmla="*/ 38767 w 69341"/>
                <a:gd name="connsiteY1" fmla="*/ 95 h 110109"/>
                <a:gd name="connsiteX2" fmla="*/ 1714 w 69341"/>
                <a:gd name="connsiteY2" fmla="*/ 91535 h 110109"/>
                <a:gd name="connsiteX3" fmla="*/ 0 w 69341"/>
                <a:gd name="connsiteY3" fmla="*/ 99536 h 110109"/>
                <a:gd name="connsiteX4" fmla="*/ 2381 w 69341"/>
                <a:gd name="connsiteY4" fmla="*/ 106013 h 110109"/>
                <a:gd name="connsiteX5" fmla="*/ 8668 w 69341"/>
                <a:gd name="connsiteY5" fmla="*/ 109157 h 110109"/>
                <a:gd name="connsiteX6" fmla="*/ 16764 w 69341"/>
                <a:gd name="connsiteY6" fmla="*/ 110109 h 110109"/>
                <a:gd name="connsiteX7" fmla="*/ 36290 w 69341"/>
                <a:gd name="connsiteY7" fmla="*/ 110109 h 110109"/>
                <a:gd name="connsiteX8" fmla="*/ 47339 w 69341"/>
                <a:gd name="connsiteY8" fmla="*/ 87344 h 110109"/>
                <a:gd name="connsiteX9" fmla="*/ 38481 w 69341"/>
                <a:gd name="connsiteY9" fmla="*/ 87344 h 110109"/>
                <a:gd name="connsiteX10" fmla="*/ 34957 w 69341"/>
                <a:gd name="connsiteY10" fmla="*/ 86678 h 110109"/>
                <a:gd name="connsiteX11" fmla="*/ 34957 w 69341"/>
                <a:gd name="connsiteY11" fmla="*/ 86487 h 110109"/>
                <a:gd name="connsiteX12" fmla="*/ 36671 w 69341"/>
                <a:gd name="connsiteY12" fmla="*/ 80582 h 110109"/>
                <a:gd name="connsiteX13" fmla="*/ 69342 w 69341"/>
                <a:gd name="connsiteY13" fmla="*/ 0 h 110109"/>
                <a:gd name="connsiteX14" fmla="*/ 66865 w 69341"/>
                <a:gd name="connsiteY14" fmla="*/ 0 h 110109"/>
                <a:gd name="connsiteX15" fmla="*/ 66865 w 69341"/>
                <a:gd name="connsiteY15" fmla="*/ 95 h 11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341" h="110109">
                  <a:moveTo>
                    <a:pt x="66865" y="95"/>
                  </a:moveTo>
                  <a:lnTo>
                    <a:pt x="38767" y="95"/>
                  </a:lnTo>
                  <a:lnTo>
                    <a:pt x="1714" y="91535"/>
                  </a:lnTo>
                  <a:cubicBezTo>
                    <a:pt x="571" y="94298"/>
                    <a:pt x="0" y="96965"/>
                    <a:pt x="0" y="99536"/>
                  </a:cubicBezTo>
                  <a:cubicBezTo>
                    <a:pt x="95" y="102394"/>
                    <a:pt x="952" y="104489"/>
                    <a:pt x="2381" y="106013"/>
                  </a:cubicBezTo>
                  <a:cubicBezTo>
                    <a:pt x="3810" y="107442"/>
                    <a:pt x="5905" y="108395"/>
                    <a:pt x="8668" y="109157"/>
                  </a:cubicBezTo>
                  <a:cubicBezTo>
                    <a:pt x="11239" y="109823"/>
                    <a:pt x="14002" y="110109"/>
                    <a:pt x="16764" y="110109"/>
                  </a:cubicBezTo>
                  <a:lnTo>
                    <a:pt x="36290" y="110109"/>
                  </a:lnTo>
                  <a:lnTo>
                    <a:pt x="47339" y="87344"/>
                  </a:lnTo>
                  <a:lnTo>
                    <a:pt x="38481" y="87344"/>
                  </a:lnTo>
                  <a:cubicBezTo>
                    <a:pt x="35623" y="87344"/>
                    <a:pt x="34957" y="86773"/>
                    <a:pt x="34957" y="86678"/>
                  </a:cubicBezTo>
                  <a:cubicBezTo>
                    <a:pt x="34957" y="86678"/>
                    <a:pt x="34957" y="86678"/>
                    <a:pt x="34957" y="86487"/>
                  </a:cubicBezTo>
                  <a:cubicBezTo>
                    <a:pt x="34957" y="85915"/>
                    <a:pt x="35052" y="84296"/>
                    <a:pt x="36671" y="80582"/>
                  </a:cubicBezTo>
                  <a:lnTo>
                    <a:pt x="69342" y="0"/>
                  </a:lnTo>
                  <a:lnTo>
                    <a:pt x="66865" y="0"/>
                  </a:lnTo>
                  <a:lnTo>
                    <a:pt x="66865" y="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/>
            <p:cNvSpPr/>
            <p:nvPr/>
          </p:nvSpPr>
          <p:spPr>
            <a:xfrm>
              <a:off x="7007637" y="3268789"/>
              <a:ext cx="102774" cy="109918"/>
            </a:xfrm>
            <a:custGeom>
              <a:avLst/>
              <a:gdLst>
                <a:gd name="connsiteX0" fmla="*/ 99822 w 102774"/>
                <a:gd name="connsiteY0" fmla="*/ 0 h 109918"/>
                <a:gd name="connsiteX1" fmla="*/ 71818 w 102774"/>
                <a:gd name="connsiteY1" fmla="*/ 0 h 109918"/>
                <a:gd name="connsiteX2" fmla="*/ 28099 w 102774"/>
                <a:gd name="connsiteY2" fmla="*/ 78962 h 109918"/>
                <a:gd name="connsiteX3" fmla="*/ 22860 w 102774"/>
                <a:gd name="connsiteY3" fmla="*/ 86106 h 109918"/>
                <a:gd name="connsiteX4" fmla="*/ 17431 w 102774"/>
                <a:gd name="connsiteY4" fmla="*/ 87154 h 109918"/>
                <a:gd name="connsiteX5" fmla="*/ 10382 w 102774"/>
                <a:gd name="connsiteY5" fmla="*/ 87154 h 109918"/>
                <a:gd name="connsiteX6" fmla="*/ 0 w 102774"/>
                <a:gd name="connsiteY6" fmla="*/ 109919 h 109918"/>
                <a:gd name="connsiteX7" fmla="*/ 20574 w 102774"/>
                <a:gd name="connsiteY7" fmla="*/ 109919 h 109918"/>
                <a:gd name="connsiteX8" fmla="*/ 42481 w 102774"/>
                <a:gd name="connsiteY8" fmla="*/ 103442 h 109918"/>
                <a:gd name="connsiteX9" fmla="*/ 50863 w 102774"/>
                <a:gd name="connsiteY9" fmla="*/ 93059 h 109918"/>
                <a:gd name="connsiteX10" fmla="*/ 102775 w 102774"/>
                <a:gd name="connsiteY10" fmla="*/ 0 h 109918"/>
                <a:gd name="connsiteX11" fmla="*/ 99822 w 102774"/>
                <a:gd name="connsiteY11" fmla="*/ 0 h 109918"/>
                <a:gd name="connsiteX12" fmla="*/ 99822 w 102774"/>
                <a:gd name="connsiteY12" fmla="*/ 0 h 109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2774" h="109918">
                  <a:moveTo>
                    <a:pt x="99822" y="0"/>
                  </a:moveTo>
                  <a:lnTo>
                    <a:pt x="71818" y="0"/>
                  </a:lnTo>
                  <a:lnTo>
                    <a:pt x="28099" y="78962"/>
                  </a:lnTo>
                  <a:cubicBezTo>
                    <a:pt x="25146" y="84201"/>
                    <a:pt x="23527" y="85630"/>
                    <a:pt x="22860" y="86106"/>
                  </a:cubicBezTo>
                  <a:cubicBezTo>
                    <a:pt x="21622" y="86868"/>
                    <a:pt x="19717" y="87154"/>
                    <a:pt x="17431" y="87154"/>
                  </a:cubicBezTo>
                  <a:lnTo>
                    <a:pt x="10382" y="87154"/>
                  </a:lnTo>
                  <a:lnTo>
                    <a:pt x="0" y="109919"/>
                  </a:lnTo>
                  <a:lnTo>
                    <a:pt x="20574" y="109919"/>
                  </a:lnTo>
                  <a:cubicBezTo>
                    <a:pt x="31051" y="109919"/>
                    <a:pt x="38195" y="107823"/>
                    <a:pt x="42481" y="103442"/>
                  </a:cubicBezTo>
                  <a:cubicBezTo>
                    <a:pt x="46577" y="99155"/>
                    <a:pt x="49339" y="95822"/>
                    <a:pt x="50863" y="93059"/>
                  </a:cubicBezTo>
                  <a:lnTo>
                    <a:pt x="102775" y="0"/>
                  </a:lnTo>
                  <a:lnTo>
                    <a:pt x="99822" y="0"/>
                  </a:lnTo>
                  <a:lnTo>
                    <a:pt x="9982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/>
            <p:cNvSpPr/>
            <p:nvPr/>
          </p:nvSpPr>
          <p:spPr>
            <a:xfrm>
              <a:off x="5076825" y="3233751"/>
              <a:ext cx="498062" cy="386224"/>
            </a:xfrm>
            <a:custGeom>
              <a:avLst/>
              <a:gdLst>
                <a:gd name="connsiteX0" fmla="*/ 136779 w 498062"/>
                <a:gd name="connsiteY0" fmla="*/ 300023 h 386224"/>
                <a:gd name="connsiteX1" fmla="*/ 204311 w 498062"/>
                <a:gd name="connsiteY1" fmla="*/ 271639 h 386224"/>
                <a:gd name="connsiteX2" fmla="*/ 223838 w 498062"/>
                <a:gd name="connsiteY2" fmla="*/ 320978 h 386224"/>
                <a:gd name="connsiteX3" fmla="*/ 337661 w 498062"/>
                <a:gd name="connsiteY3" fmla="*/ 245445 h 386224"/>
                <a:gd name="connsiteX4" fmla="*/ 498062 w 498062"/>
                <a:gd name="connsiteY4" fmla="*/ 196296 h 386224"/>
                <a:gd name="connsiteX5" fmla="*/ 483299 w 498062"/>
                <a:gd name="connsiteY5" fmla="*/ 158862 h 386224"/>
                <a:gd name="connsiteX6" fmla="*/ 325279 w 498062"/>
                <a:gd name="connsiteY6" fmla="*/ 220204 h 386224"/>
                <a:gd name="connsiteX7" fmla="*/ 238697 w 498062"/>
                <a:gd name="connsiteY7" fmla="*/ 299166 h 386224"/>
                <a:gd name="connsiteX8" fmla="*/ 224409 w 498062"/>
                <a:gd name="connsiteY8" fmla="*/ 263161 h 386224"/>
                <a:gd name="connsiteX9" fmla="*/ 480536 w 498062"/>
                <a:gd name="connsiteY9" fmla="*/ 151909 h 386224"/>
                <a:gd name="connsiteX10" fmla="*/ 461963 w 498062"/>
                <a:gd name="connsiteY10" fmla="*/ 104951 h 386224"/>
                <a:gd name="connsiteX11" fmla="*/ 309277 w 498062"/>
                <a:gd name="connsiteY11" fmla="*/ 164863 h 386224"/>
                <a:gd name="connsiteX12" fmla="*/ 218599 w 498062"/>
                <a:gd name="connsiteY12" fmla="*/ 248493 h 386224"/>
                <a:gd name="connsiteX13" fmla="*/ 204597 w 498062"/>
                <a:gd name="connsiteY13" fmla="*/ 213060 h 386224"/>
                <a:gd name="connsiteX14" fmla="*/ 459200 w 498062"/>
                <a:gd name="connsiteY14" fmla="*/ 97998 h 386224"/>
                <a:gd name="connsiteX15" fmla="*/ 420529 w 498062"/>
                <a:gd name="connsiteY15" fmla="*/ 176 h 386224"/>
                <a:gd name="connsiteX16" fmla="*/ 201454 w 498062"/>
                <a:gd name="connsiteY16" fmla="*/ 71899 h 386224"/>
                <a:gd name="connsiteX17" fmla="*/ 0 w 498062"/>
                <a:gd name="connsiteY17" fmla="*/ 140098 h 386224"/>
                <a:gd name="connsiteX18" fmla="*/ 97250 w 498062"/>
                <a:gd name="connsiteY18" fmla="*/ 386224 h 386224"/>
                <a:gd name="connsiteX19" fmla="*/ 146304 w 498062"/>
                <a:gd name="connsiteY19" fmla="*/ 386224 h 386224"/>
                <a:gd name="connsiteX20" fmla="*/ 124778 w 498062"/>
                <a:gd name="connsiteY20" fmla="*/ 331741 h 386224"/>
                <a:gd name="connsiteX21" fmla="*/ 136779 w 498062"/>
                <a:gd name="connsiteY21" fmla="*/ 300023 h 386224"/>
                <a:gd name="connsiteX22" fmla="*/ 136779 w 498062"/>
                <a:gd name="connsiteY22" fmla="*/ 300023 h 386224"/>
                <a:gd name="connsiteX23" fmla="*/ 88392 w 498062"/>
                <a:gd name="connsiteY23" fmla="*/ 239539 h 386224"/>
                <a:gd name="connsiteX24" fmla="*/ 122682 w 498062"/>
                <a:gd name="connsiteY24" fmla="*/ 225156 h 386224"/>
                <a:gd name="connsiteX25" fmla="*/ 130302 w 498062"/>
                <a:gd name="connsiteY25" fmla="*/ 244111 h 386224"/>
                <a:gd name="connsiteX26" fmla="*/ 184404 w 498062"/>
                <a:gd name="connsiteY26" fmla="*/ 221442 h 386224"/>
                <a:gd name="connsiteX27" fmla="*/ 198406 w 498062"/>
                <a:gd name="connsiteY27" fmla="*/ 256875 h 386224"/>
                <a:gd name="connsiteX28" fmla="*/ 131921 w 498062"/>
                <a:gd name="connsiteY28" fmla="*/ 284497 h 386224"/>
                <a:gd name="connsiteX29" fmla="*/ 113062 w 498062"/>
                <a:gd name="connsiteY29" fmla="*/ 285259 h 386224"/>
                <a:gd name="connsiteX30" fmla="*/ 99727 w 498062"/>
                <a:gd name="connsiteY30" fmla="*/ 268209 h 386224"/>
                <a:gd name="connsiteX31" fmla="*/ 88392 w 498062"/>
                <a:gd name="connsiteY31" fmla="*/ 239539 h 386224"/>
                <a:gd name="connsiteX32" fmla="*/ 88392 w 498062"/>
                <a:gd name="connsiteY32" fmla="*/ 239539 h 386224"/>
                <a:gd name="connsiteX33" fmla="*/ 180499 w 498062"/>
                <a:gd name="connsiteY33" fmla="*/ 158100 h 386224"/>
                <a:gd name="connsiteX34" fmla="*/ 207169 w 498062"/>
                <a:gd name="connsiteY34" fmla="*/ 184008 h 386224"/>
                <a:gd name="connsiteX35" fmla="*/ 181166 w 498062"/>
                <a:gd name="connsiteY35" fmla="*/ 210583 h 386224"/>
                <a:gd name="connsiteX36" fmla="*/ 154496 w 498062"/>
                <a:gd name="connsiteY36" fmla="*/ 184675 h 386224"/>
                <a:gd name="connsiteX37" fmla="*/ 180499 w 498062"/>
                <a:gd name="connsiteY37" fmla="*/ 158100 h 386224"/>
                <a:gd name="connsiteX38" fmla="*/ 180499 w 498062"/>
                <a:gd name="connsiteY38" fmla="*/ 158100 h 38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98062" h="386224">
                  <a:moveTo>
                    <a:pt x="136779" y="300023"/>
                  </a:moveTo>
                  <a:cubicBezTo>
                    <a:pt x="149066" y="294689"/>
                    <a:pt x="204311" y="271639"/>
                    <a:pt x="204311" y="271639"/>
                  </a:cubicBezTo>
                  <a:lnTo>
                    <a:pt x="223838" y="320978"/>
                  </a:lnTo>
                  <a:cubicBezTo>
                    <a:pt x="277749" y="298404"/>
                    <a:pt x="289274" y="279640"/>
                    <a:pt x="337661" y="245445"/>
                  </a:cubicBezTo>
                  <a:cubicBezTo>
                    <a:pt x="385096" y="211821"/>
                    <a:pt x="439293" y="194391"/>
                    <a:pt x="498062" y="196296"/>
                  </a:cubicBezTo>
                  <a:cubicBezTo>
                    <a:pt x="496729" y="192962"/>
                    <a:pt x="483584" y="159720"/>
                    <a:pt x="483299" y="158862"/>
                  </a:cubicBezTo>
                  <a:cubicBezTo>
                    <a:pt x="403765" y="155814"/>
                    <a:pt x="354330" y="192771"/>
                    <a:pt x="325279" y="220204"/>
                  </a:cubicBezTo>
                  <a:cubicBezTo>
                    <a:pt x="296894" y="246969"/>
                    <a:pt x="277844" y="281544"/>
                    <a:pt x="238697" y="299166"/>
                  </a:cubicBezTo>
                  <a:cubicBezTo>
                    <a:pt x="238697" y="299166"/>
                    <a:pt x="227838" y="271924"/>
                    <a:pt x="224409" y="263161"/>
                  </a:cubicBezTo>
                  <a:cubicBezTo>
                    <a:pt x="292513" y="228681"/>
                    <a:pt x="341662" y="146575"/>
                    <a:pt x="480536" y="151909"/>
                  </a:cubicBezTo>
                  <a:cubicBezTo>
                    <a:pt x="480155" y="150957"/>
                    <a:pt x="463963" y="110285"/>
                    <a:pt x="461963" y="104951"/>
                  </a:cubicBezTo>
                  <a:cubicBezTo>
                    <a:pt x="393287" y="103141"/>
                    <a:pt x="340900" y="133431"/>
                    <a:pt x="309277" y="164863"/>
                  </a:cubicBezTo>
                  <a:cubicBezTo>
                    <a:pt x="279178" y="194772"/>
                    <a:pt x="259937" y="229062"/>
                    <a:pt x="218599" y="248493"/>
                  </a:cubicBezTo>
                  <a:cubicBezTo>
                    <a:pt x="217646" y="245921"/>
                    <a:pt x="207264" y="219822"/>
                    <a:pt x="204597" y="213060"/>
                  </a:cubicBezTo>
                  <a:cubicBezTo>
                    <a:pt x="285083" y="161720"/>
                    <a:pt x="330899" y="95045"/>
                    <a:pt x="459200" y="97998"/>
                  </a:cubicBezTo>
                  <a:lnTo>
                    <a:pt x="420529" y="176"/>
                  </a:lnTo>
                  <a:cubicBezTo>
                    <a:pt x="319850" y="-2872"/>
                    <a:pt x="252508" y="34180"/>
                    <a:pt x="201454" y="71899"/>
                  </a:cubicBezTo>
                  <a:cubicBezTo>
                    <a:pt x="151067" y="109047"/>
                    <a:pt x="89726" y="140098"/>
                    <a:pt x="0" y="140098"/>
                  </a:cubicBezTo>
                  <a:lnTo>
                    <a:pt x="97250" y="386224"/>
                  </a:lnTo>
                  <a:lnTo>
                    <a:pt x="146304" y="386224"/>
                  </a:lnTo>
                  <a:cubicBezTo>
                    <a:pt x="141256" y="373461"/>
                    <a:pt x="130016" y="345838"/>
                    <a:pt x="124778" y="331741"/>
                  </a:cubicBezTo>
                  <a:cubicBezTo>
                    <a:pt x="118015" y="313168"/>
                    <a:pt x="124587" y="305262"/>
                    <a:pt x="136779" y="300023"/>
                  </a:cubicBezTo>
                  <a:lnTo>
                    <a:pt x="136779" y="300023"/>
                  </a:lnTo>
                  <a:close/>
                  <a:moveTo>
                    <a:pt x="88392" y="239539"/>
                  </a:moveTo>
                  <a:lnTo>
                    <a:pt x="122682" y="225156"/>
                  </a:lnTo>
                  <a:lnTo>
                    <a:pt x="130302" y="244111"/>
                  </a:lnTo>
                  <a:lnTo>
                    <a:pt x="184404" y="221442"/>
                  </a:lnTo>
                  <a:lnTo>
                    <a:pt x="198406" y="256875"/>
                  </a:lnTo>
                  <a:lnTo>
                    <a:pt x="131921" y="284497"/>
                  </a:lnTo>
                  <a:cubicBezTo>
                    <a:pt x="131921" y="284497"/>
                    <a:pt x="121730" y="288403"/>
                    <a:pt x="113062" y="285259"/>
                  </a:cubicBezTo>
                  <a:cubicBezTo>
                    <a:pt x="105632" y="282592"/>
                    <a:pt x="102299" y="275067"/>
                    <a:pt x="99727" y="268209"/>
                  </a:cubicBezTo>
                  <a:cubicBezTo>
                    <a:pt x="95631" y="258018"/>
                    <a:pt x="91440" y="247254"/>
                    <a:pt x="88392" y="239539"/>
                  </a:cubicBezTo>
                  <a:lnTo>
                    <a:pt x="88392" y="239539"/>
                  </a:lnTo>
                  <a:close/>
                  <a:moveTo>
                    <a:pt x="180499" y="158100"/>
                  </a:moveTo>
                  <a:cubicBezTo>
                    <a:pt x="194977" y="157910"/>
                    <a:pt x="206978" y="169530"/>
                    <a:pt x="207169" y="184008"/>
                  </a:cubicBezTo>
                  <a:cubicBezTo>
                    <a:pt x="207264" y="198582"/>
                    <a:pt x="195739" y="210393"/>
                    <a:pt x="181166" y="210583"/>
                  </a:cubicBezTo>
                  <a:cubicBezTo>
                    <a:pt x="166592" y="210774"/>
                    <a:pt x="154686" y="199153"/>
                    <a:pt x="154496" y="184675"/>
                  </a:cubicBezTo>
                  <a:cubicBezTo>
                    <a:pt x="154305" y="170102"/>
                    <a:pt x="165926" y="158196"/>
                    <a:pt x="180499" y="158100"/>
                  </a:cubicBezTo>
                  <a:lnTo>
                    <a:pt x="180499" y="1581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>
            <a:xfrm>
              <a:off x="5241035" y="3436619"/>
              <a:ext cx="371855" cy="183356"/>
            </a:xfrm>
            <a:custGeom>
              <a:avLst/>
              <a:gdLst>
                <a:gd name="connsiteX0" fmla="*/ 336423 w 371855"/>
                <a:gd name="connsiteY0" fmla="*/ 0 h 183356"/>
                <a:gd name="connsiteX1" fmla="*/ 174689 w 371855"/>
                <a:gd name="connsiteY1" fmla="*/ 73533 h 183356"/>
                <a:gd name="connsiteX2" fmla="*/ 62579 w 371855"/>
                <a:gd name="connsiteY2" fmla="*/ 160115 h 183356"/>
                <a:gd name="connsiteX3" fmla="*/ 29718 w 371855"/>
                <a:gd name="connsiteY3" fmla="*/ 143637 h 183356"/>
                <a:gd name="connsiteX4" fmla="*/ 20003 w 371855"/>
                <a:gd name="connsiteY4" fmla="*/ 119158 h 183356"/>
                <a:gd name="connsiteX5" fmla="*/ 0 w 371855"/>
                <a:gd name="connsiteY5" fmla="*/ 127540 h 183356"/>
                <a:gd name="connsiteX6" fmla="*/ 21908 w 371855"/>
                <a:gd name="connsiteY6" fmla="*/ 183356 h 183356"/>
                <a:gd name="connsiteX7" fmla="*/ 129445 w 371855"/>
                <a:gd name="connsiteY7" fmla="*/ 183356 h 183356"/>
                <a:gd name="connsiteX8" fmla="*/ 371856 w 371855"/>
                <a:gd name="connsiteY8" fmla="*/ 89535 h 183356"/>
                <a:gd name="connsiteX9" fmla="*/ 336423 w 371855"/>
                <a:gd name="connsiteY9" fmla="*/ 0 h 183356"/>
                <a:gd name="connsiteX10" fmla="*/ 336423 w 371855"/>
                <a:gd name="connsiteY10" fmla="*/ 0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1855" h="183356">
                  <a:moveTo>
                    <a:pt x="336423" y="0"/>
                  </a:moveTo>
                  <a:cubicBezTo>
                    <a:pt x="256794" y="0"/>
                    <a:pt x="205835" y="37624"/>
                    <a:pt x="174689" y="73533"/>
                  </a:cubicBezTo>
                  <a:cubicBezTo>
                    <a:pt x="157163" y="93726"/>
                    <a:pt x="101251" y="152400"/>
                    <a:pt x="62579" y="160115"/>
                  </a:cubicBezTo>
                  <a:cubicBezTo>
                    <a:pt x="47530" y="163163"/>
                    <a:pt x="35528" y="158020"/>
                    <a:pt x="29718" y="143637"/>
                  </a:cubicBezTo>
                  <a:cubicBezTo>
                    <a:pt x="26765" y="136208"/>
                    <a:pt x="23146" y="127064"/>
                    <a:pt x="20003" y="119158"/>
                  </a:cubicBezTo>
                  <a:lnTo>
                    <a:pt x="0" y="127540"/>
                  </a:lnTo>
                  <a:lnTo>
                    <a:pt x="21908" y="183356"/>
                  </a:lnTo>
                  <a:lnTo>
                    <a:pt x="129445" y="183356"/>
                  </a:lnTo>
                  <a:cubicBezTo>
                    <a:pt x="236887" y="78200"/>
                    <a:pt x="371856" y="89535"/>
                    <a:pt x="371856" y="89535"/>
                  </a:cubicBezTo>
                  <a:lnTo>
                    <a:pt x="336423" y="0"/>
                  </a:lnTo>
                  <a:lnTo>
                    <a:pt x="33642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Copyright © 2024 Simcere. All rights reserved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10CC318-1425-4006-BF5E-57360C52C4B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0.png"/><Relationship Id="rId12" Type="http://schemas.openxmlformats.org/officeDocument/2006/relationships/image" Target="../media/image9.svg"/><Relationship Id="rId11" Type="http://schemas.openxmlformats.org/officeDocument/2006/relationships/image" Target="../media/image8.png"/><Relationship Id="rId10" Type="http://schemas.openxmlformats.org/officeDocument/2006/relationships/image" Target="../media/image7.sv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image" Target="../media/image10.png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2"/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795" y="6031075"/>
            <a:ext cx="12192000" cy="831850"/>
          </a:xfrm>
          <a:prstGeom prst="rect">
            <a:avLst/>
          </a:prstGeom>
        </p:spPr>
      </p:pic>
      <p:pic>
        <p:nvPicPr>
          <p:cNvPr id="2" name="图形 1"/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6145375"/>
            <a:ext cx="12192000" cy="717550"/>
          </a:xfrm>
          <a:prstGeom prst="rect">
            <a:avLst/>
          </a:prstGeom>
        </p:spPr>
      </p:pic>
      <p:sp>
        <p:nvSpPr>
          <p:cNvPr id="26" name="页脚占位符 11"/>
          <p:cNvSpPr>
            <a:spLocks noGrp="1"/>
          </p:cNvSpPr>
          <p:nvPr>
            <p:ph type="ftr" sz="quarter" idx="3"/>
          </p:nvPr>
        </p:nvSpPr>
        <p:spPr>
          <a:xfrm>
            <a:off x="574388" y="6395115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Copyright © 2024 </a:t>
            </a:r>
            <a:r>
              <a:rPr lang="en-US" altLang="zh-CN" dirty="0" err="1"/>
              <a:t>Simcere</a:t>
            </a:r>
            <a:r>
              <a:rPr lang="en-US" altLang="zh-CN" dirty="0"/>
              <a:t>. All rights reserved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958" y="250383"/>
            <a:ext cx="1321882" cy="270062"/>
          </a:xfrm>
          <a:prstGeom prst="rect">
            <a:avLst/>
          </a:prstGeom>
        </p:spPr>
      </p:pic>
      <p:sp>
        <p:nvSpPr>
          <p:cNvPr id="5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11430000" y="6442883"/>
            <a:ext cx="51356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B14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Copyright © 2024 Simcere. All rights reserved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648" y="65270"/>
            <a:ext cx="1179318" cy="240936"/>
          </a:xfrm>
          <a:prstGeom prst="rect">
            <a:avLst/>
          </a:prstGeom>
        </p:spPr>
      </p:pic>
      <p:sp>
        <p:nvSpPr>
          <p:cNvPr id="10" name="灯片编号占位符 12"/>
          <p:cNvSpPr txBox="1"/>
          <p:nvPr userDrawn="1"/>
        </p:nvSpPr>
        <p:spPr>
          <a:xfrm>
            <a:off x="11430000" y="6442883"/>
            <a:ext cx="51356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1" name="灯片编号占位符 12"/>
          <p:cNvSpPr>
            <a:spLocks noGrp="1"/>
          </p:cNvSpPr>
          <p:nvPr>
            <p:ph type="sldNum" sz="quarter" idx="4"/>
          </p:nvPr>
        </p:nvSpPr>
        <p:spPr>
          <a:xfrm>
            <a:off x="11582400" y="6595283"/>
            <a:ext cx="51356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3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svg"/><Relationship Id="rId8" Type="http://schemas.openxmlformats.org/officeDocument/2006/relationships/image" Target="../media/image27.png"/><Relationship Id="rId7" Type="http://schemas.openxmlformats.org/officeDocument/2006/relationships/image" Target="../media/image26.svg"/><Relationship Id="rId6" Type="http://schemas.openxmlformats.org/officeDocument/2006/relationships/image" Target="../media/image25.png"/><Relationship Id="rId5" Type="http://schemas.microsoft.com/office/2007/relationships/hdphoto" Target="../media/image24.wdp"/><Relationship Id="rId4" Type="http://schemas.openxmlformats.org/officeDocument/2006/relationships/image" Target="../media/image23.png"/><Relationship Id="rId3" Type="http://schemas.microsoft.com/office/2007/relationships/hdphoto" Target="../media/image22.wdp"/><Relationship Id="rId2" Type="http://schemas.openxmlformats.org/officeDocument/2006/relationships/image" Target="../media/image21.png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19.xml"/><Relationship Id="rId12" Type="http://schemas.openxmlformats.org/officeDocument/2006/relationships/image" Target="../media/image31.png"/><Relationship Id="rId11" Type="http://schemas.openxmlformats.org/officeDocument/2006/relationships/image" Target="../media/image30.svg"/><Relationship Id="rId10" Type="http://schemas.openxmlformats.org/officeDocument/2006/relationships/image" Target="../media/image29.png"/><Relationship Id="rId1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2875" y="1864048"/>
            <a:ext cx="11906250" cy="35552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`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42875" y="1672587"/>
            <a:ext cx="11916000" cy="1714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标题 36"/>
          <p:cNvSpPr txBox="1"/>
          <p:nvPr/>
        </p:nvSpPr>
        <p:spPr>
          <a:xfrm>
            <a:off x="3450723" y="2529721"/>
            <a:ext cx="7522077" cy="7206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B14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400" dirty="0">
                <a:solidFill>
                  <a:schemeClr val="tx1"/>
                </a:solidFill>
                <a:latin typeface="+mj-ea"/>
                <a:ea typeface="+mn-ea"/>
                <a:cs typeface="+mn-ea"/>
              </a:rPr>
              <a:t>注射用</a:t>
            </a:r>
            <a:r>
              <a:rPr lang="zh-CN" altLang="en-US" sz="4400" dirty="0">
                <a:solidFill>
                  <a:schemeClr val="accent1"/>
                </a:solidFill>
              </a:rPr>
              <a:t>苏维西塔单抗</a:t>
            </a:r>
            <a:r>
              <a:rPr lang="zh-CN" altLang="en-US" sz="2400" dirty="0">
                <a:solidFill>
                  <a:schemeClr val="tx1"/>
                </a:solidFill>
                <a:latin typeface="+mj-ea"/>
                <a:ea typeface="+mn-ea"/>
                <a:cs typeface="+mn-ea"/>
              </a:rPr>
              <a:t>（恩泽舒</a:t>
            </a:r>
            <a:r>
              <a:rPr lang="en-US" altLang="zh-CN" sz="2400" dirty="0">
                <a:solidFill>
                  <a:schemeClr val="tx1"/>
                </a:solidFill>
                <a:latin typeface="+mj-ea"/>
                <a:ea typeface="+mn-ea"/>
                <a:cs typeface="+mn-ea"/>
              </a:rPr>
              <a:t>®</a:t>
            </a:r>
            <a:r>
              <a:rPr lang="zh-CN" altLang="en-US" sz="2400" dirty="0">
                <a:solidFill>
                  <a:schemeClr val="tx1"/>
                </a:solidFill>
                <a:latin typeface="+mj-ea"/>
                <a:ea typeface="+mn-ea"/>
                <a:cs typeface="+mn-ea"/>
              </a:rPr>
              <a:t>）</a:t>
            </a:r>
            <a:endParaRPr lang="zh-CN" altLang="en-US" sz="2400" dirty="0">
              <a:solidFill>
                <a:schemeClr val="tx1"/>
              </a:solidFill>
              <a:latin typeface="+mj-ea"/>
              <a:ea typeface="+mn-ea"/>
              <a:cs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45558" y="1002087"/>
            <a:ext cx="107997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+mj-ea"/>
                <a:cs typeface="+mn-ea"/>
                <a:sym typeface="+mn-lt"/>
              </a:rPr>
              <a:t>中国</a:t>
            </a:r>
            <a:r>
              <a:rPr lang="zh-CN" altLang="en-US" sz="2800" b="1" dirty="0">
                <a:solidFill>
                  <a:schemeClr val="accent1"/>
                </a:solidFill>
                <a:latin typeface="+mj-ea"/>
                <a:cs typeface="+mn-ea"/>
                <a:sym typeface="+mn-lt"/>
              </a:rPr>
              <a:t> </a:t>
            </a:r>
            <a:r>
              <a:rPr lang="zh-CN" altLang="en-US" sz="3200" b="1" dirty="0">
                <a:solidFill>
                  <a:schemeClr val="accent6"/>
                </a:solidFill>
                <a:latin typeface="+mj-ea"/>
                <a:cs typeface="+mn-ea"/>
                <a:sym typeface="+mn-lt"/>
              </a:rPr>
              <a:t>首个</a:t>
            </a:r>
            <a:r>
              <a:rPr lang="zh-CN" altLang="en-US" sz="3200" b="1" dirty="0">
                <a:solidFill>
                  <a:schemeClr val="accent1"/>
                </a:solidFill>
                <a:latin typeface="+mj-ea"/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accent1"/>
                </a:solidFill>
                <a:latin typeface="+mj-ea"/>
                <a:cs typeface="+mn-ea"/>
                <a:sym typeface="+mn-lt"/>
              </a:rPr>
              <a:t>具有铂耐药卵巢癌全人群适应症 </a:t>
            </a:r>
            <a:r>
              <a:rPr lang="zh-CN" altLang="en-US" sz="2400" b="1" dirty="0">
                <a:latin typeface="+mj-ea"/>
                <a:cs typeface="+mn-ea"/>
                <a:sym typeface="+mn-lt"/>
              </a:rPr>
              <a:t>的大分子抗</a:t>
            </a:r>
            <a:r>
              <a:rPr lang="en-US" altLang="zh-CN" sz="2400" b="1" dirty="0">
                <a:latin typeface="+mj-ea"/>
                <a:cs typeface="+mn-ea"/>
                <a:sym typeface="+mn-lt"/>
              </a:rPr>
              <a:t>VEGF</a:t>
            </a:r>
            <a:r>
              <a:rPr lang="zh-CN" altLang="en-US" sz="2400" b="1" dirty="0">
                <a:latin typeface="+mj-ea"/>
                <a:cs typeface="+mn-ea"/>
                <a:sym typeface="+mn-lt"/>
              </a:rPr>
              <a:t>创新药物</a:t>
            </a:r>
            <a:endParaRPr lang="zh-CN" altLang="en-US" sz="2400" dirty="0"/>
          </a:p>
        </p:txBody>
      </p:sp>
      <p:sp>
        <p:nvSpPr>
          <p:cNvPr id="13" name="矩形 12"/>
          <p:cNvSpPr/>
          <p:nvPr/>
        </p:nvSpPr>
        <p:spPr>
          <a:xfrm>
            <a:off x="353268" y="3912092"/>
            <a:ext cx="2651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</a:t>
            </a:r>
            <a:r>
              <a:rPr lang="zh-CN" altLang="en-US" b="1" dirty="0">
                <a:solidFill>
                  <a:srgbClr val="2869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铂耐药卵巢癌治疗</a:t>
            </a:r>
            <a:r>
              <a: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领域空白</a:t>
            </a:r>
            <a:endParaRPr lang="zh-CN" altLang="en-US" dirty="0">
              <a:solidFill>
                <a:schemeClr val="accent6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9120" y="4663440"/>
            <a:ext cx="20520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551957" y="3912091"/>
            <a:ext cx="4372347" cy="794379"/>
            <a:chOff x="3914588" y="3912091"/>
            <a:chExt cx="4372347" cy="923452"/>
          </a:xfrm>
        </p:grpSpPr>
        <p:sp>
          <p:nvSpPr>
            <p:cNvPr id="15" name="矩形 14"/>
            <p:cNvSpPr/>
            <p:nvPr/>
          </p:nvSpPr>
          <p:spPr>
            <a:xfrm>
              <a:off x="3914588" y="3912091"/>
              <a:ext cx="4372347" cy="751349"/>
            </a:xfrm>
            <a:prstGeom prst="rect">
              <a:avLst/>
            </a:prstGeom>
            <a:ln w="28575">
              <a:noFill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2869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与传统</a:t>
              </a:r>
              <a:r>
                <a:rPr lang="en-US" altLang="zh-CN" b="1" dirty="0">
                  <a:solidFill>
                    <a:srgbClr val="2869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VEGF</a:t>
              </a:r>
              <a:r>
                <a:rPr lang="zh-CN" altLang="en-US" b="1" dirty="0">
                  <a:solidFill>
                    <a:srgbClr val="2869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结合位点不同、结合</a:t>
              </a:r>
              <a:r>
                <a:rPr lang="zh-CN" altLang="en-US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活性更强</a:t>
              </a:r>
              <a:r>
                <a:rPr lang="zh-CN" altLang="en-US" b="1" dirty="0">
                  <a:solidFill>
                    <a:srgbClr val="2869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、抗</a:t>
              </a:r>
              <a:r>
                <a:rPr lang="en-US" altLang="zh-CN" b="1" dirty="0">
                  <a:solidFill>
                    <a:srgbClr val="2869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VEGF</a:t>
              </a:r>
              <a:r>
                <a:rPr lang="zh-CN" altLang="en-US" b="1" dirty="0">
                  <a:solidFill>
                    <a:srgbClr val="2869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单抗</a:t>
              </a:r>
              <a:r>
                <a:rPr lang="zh-CN" altLang="en-US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经治后仍然有效</a:t>
              </a:r>
              <a:endPara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761971" y="4835543"/>
              <a:ext cx="242818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8224469" y="3912091"/>
            <a:ext cx="3881938" cy="751349"/>
            <a:chOff x="8224469" y="3912091"/>
            <a:chExt cx="3881938" cy="751349"/>
          </a:xfrm>
        </p:grpSpPr>
        <p:sp>
          <p:nvSpPr>
            <p:cNvPr id="14" name="矩形 13"/>
            <p:cNvSpPr/>
            <p:nvPr/>
          </p:nvSpPr>
          <p:spPr>
            <a:xfrm>
              <a:off x="8224469" y="3912091"/>
              <a:ext cx="3881938" cy="646331"/>
            </a:xfrm>
            <a:prstGeom prst="rect">
              <a:avLst/>
            </a:prstGeom>
            <a:ln w="28575">
              <a:noFill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rgbClr val="2869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用药</a:t>
              </a:r>
              <a:r>
                <a:rPr lang="zh-CN" altLang="en-US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剂量更小</a:t>
              </a:r>
              <a:r>
                <a:rPr lang="zh-CN" altLang="en-US" b="1" dirty="0">
                  <a:solidFill>
                    <a:srgbClr val="2869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b="1" dirty="0">
                <a:solidFill>
                  <a:srgbClr val="286955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b="1" dirty="0">
                  <a:solidFill>
                    <a:srgbClr val="2869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不良反应发生率</a:t>
              </a:r>
              <a:r>
                <a:rPr lang="zh-CN" altLang="en-US" b="1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更低</a:t>
              </a:r>
              <a:endParaRPr lang="zh-CN" altLang="en-US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V="1">
              <a:off x="9139438" y="4663440"/>
              <a:ext cx="205200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5" name="图片 4" descr="图片包含 文本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316" y="2001224"/>
            <a:ext cx="1189607" cy="16404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剪去顶角 20"/>
          <p:cNvSpPr/>
          <p:nvPr/>
        </p:nvSpPr>
        <p:spPr>
          <a:xfrm>
            <a:off x="904947" y="5582194"/>
            <a:ext cx="10643259" cy="775063"/>
          </a:xfrm>
          <a:prstGeom prst="snip2SameRect">
            <a:avLst/>
          </a:prstGeom>
          <a:gradFill flip="none" rotWithShape="1">
            <a:gsLst>
              <a:gs pos="0">
                <a:srgbClr val="80C6A1">
                  <a:tint val="66000"/>
                  <a:satMod val="160000"/>
                </a:srgbClr>
              </a:gs>
              <a:gs pos="50000">
                <a:srgbClr val="80C6A1">
                  <a:tint val="44500"/>
                  <a:satMod val="160000"/>
                </a:srgbClr>
              </a:gs>
              <a:gs pos="100000">
                <a:srgbClr val="80C6A1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146541" y="1029261"/>
            <a:ext cx="3401665" cy="4042923"/>
            <a:chOff x="6475403" y="1764292"/>
            <a:chExt cx="3811071" cy="4022799"/>
          </a:xfrm>
        </p:grpSpPr>
        <p:sp>
          <p:nvSpPr>
            <p:cNvPr id="4" name="矩形: 圆顶角 3"/>
            <p:cNvSpPr/>
            <p:nvPr/>
          </p:nvSpPr>
          <p:spPr>
            <a:xfrm>
              <a:off x="6882240" y="1785338"/>
              <a:ext cx="2977325" cy="10083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475403" y="1764292"/>
              <a:ext cx="3811071" cy="4022799"/>
              <a:chOff x="6494154" y="1691523"/>
              <a:chExt cx="4011164" cy="4785956"/>
            </a:xfrm>
          </p:grpSpPr>
          <p:sp>
            <p:nvSpPr>
              <p:cNvPr id="6" name="矩形: 圆角 5"/>
              <p:cNvSpPr/>
              <p:nvPr/>
            </p:nvSpPr>
            <p:spPr>
              <a:xfrm>
                <a:off x="6494154" y="1776541"/>
                <a:ext cx="4011164" cy="4700938"/>
              </a:xfrm>
              <a:prstGeom prst="roundRect">
                <a:avLst>
                  <a:gd name="adj" fmla="val 6148"/>
                </a:avLst>
              </a:prstGeom>
              <a:solidFill>
                <a:srgbClr val="FFFFFF"/>
              </a:solidFill>
              <a:ln w="19050" cap="flat">
                <a:solidFill>
                  <a:schemeClr val="accent1"/>
                </a:solidFill>
                <a:prstDash val="solid"/>
                <a:miter/>
              </a:ln>
              <a:effectLst>
                <a:outerShdw blurRad="76200" dist="50800" dir="5400000" algn="t" rotWithShape="0">
                  <a:schemeClr val="accent1">
                    <a:alpha val="1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1">
                  <a:lnSpc>
                    <a:spcPts val="2000"/>
                  </a:lnSpc>
                </a:pPr>
                <a:endParaRPr lang="en-US" altLang="zh-CN" sz="12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endParaRPr>
              </a:p>
              <a:p>
                <a:pPr lvl="1">
                  <a:lnSpc>
                    <a:spcPts val="2000"/>
                  </a:lnSpc>
                </a:pPr>
                <a:endParaRPr lang="en-US" altLang="zh-CN" sz="12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endParaRPr>
              </a:p>
              <a:p>
                <a:pPr lvl="1">
                  <a:lnSpc>
                    <a:spcPts val="2000"/>
                  </a:lnSpc>
                </a:pPr>
                <a:endParaRPr lang="en-US" altLang="zh-CN" sz="12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endParaRPr>
              </a:p>
              <a:p>
                <a:pPr lvl="1">
                  <a:lnSpc>
                    <a:spcPts val="2000"/>
                  </a:lnSpc>
                </a:pPr>
                <a:endParaRPr lang="en-US" altLang="zh-CN" sz="12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endParaRPr>
              </a:p>
              <a:p>
                <a:pPr lvl="1">
                  <a:lnSpc>
                    <a:spcPts val="2000"/>
                  </a:lnSpc>
                </a:pPr>
                <a:endParaRPr lang="en-US" altLang="zh-CN" sz="12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endParaRPr>
              </a:p>
              <a:p>
                <a:pPr lvl="1">
                  <a:lnSpc>
                    <a:spcPts val="2000"/>
                  </a:lnSpc>
                </a:pPr>
                <a:endParaRPr lang="en-US" altLang="zh-CN" sz="1200" dirty="0">
                  <a:solidFill>
                    <a:schemeClr val="tx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Verdana" panose="020B0604030504040204" pitchFamily="34" charset="0"/>
                </a:endParaRPr>
              </a:p>
              <a:p>
                <a:pPr lvl="1">
                  <a:lnSpc>
                    <a:spcPts val="2000"/>
                  </a:lnSpc>
                </a:pPr>
                <a:r>
                  <a:rPr lang="zh-CN" altLang="en-US" sz="1200" dirty="0">
                    <a:solidFill>
                      <a:schemeClr val="tx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Verdana" panose="020B0604030504040204" pitchFamily="34" charset="0"/>
                  </a:rPr>
                  <a:t>单抗序列结构专利</a:t>
                </a:r>
                <a:endPara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>
                  <a:lnSpc>
                    <a:spcPts val="2000"/>
                  </a:lnSpc>
                </a:pPr>
                <a:r>
                  <a:rPr lang="zh-CN" altLang="en-US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中国专利号：</a:t>
                </a:r>
                <a:r>
                  <a:rPr lang="en-GB" altLang="zh-CN" sz="12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ZL201080018409.6</a:t>
                </a:r>
                <a:endParaRPr lang="en-GB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kumimoji="1"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kumimoji="1"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kumimoji="1" lang="en-GB" altLang="zh-CN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lvl="1"/>
                <a:endParaRPr kumimoji="1" lang="zh-CN" altLang="en-US" sz="11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任意多边形: 形状 6" descr="D:\51PPT模板网\51pptmoban.com\图片.jpg"/>
              <p:cNvSpPr/>
              <p:nvPr/>
            </p:nvSpPr>
            <p:spPr>
              <a:xfrm>
                <a:off x="6910626" y="1716998"/>
                <a:ext cx="3084203" cy="435728"/>
              </a:xfrm>
              <a:custGeom>
                <a:avLst/>
                <a:gdLst>
                  <a:gd name="connsiteX0" fmla="*/ 9463 w 5671603"/>
                  <a:gd name="connsiteY0" fmla="*/ 0 h 642809"/>
                  <a:gd name="connsiteX1" fmla="*/ 772663 w 5671603"/>
                  <a:gd name="connsiteY1" fmla="*/ 0 h 642809"/>
                  <a:gd name="connsiteX2" fmla="*/ 1678703 w 5671603"/>
                  <a:gd name="connsiteY2" fmla="*/ 0 h 642809"/>
                  <a:gd name="connsiteX3" fmla="*/ 1992767 w 5671603"/>
                  <a:gd name="connsiteY3" fmla="*/ 0 h 642809"/>
                  <a:gd name="connsiteX4" fmla="*/ 2565400 w 5671603"/>
                  <a:gd name="connsiteY4" fmla="*/ 0 h 642809"/>
                  <a:gd name="connsiteX5" fmla="*/ 2803588 w 5671603"/>
                  <a:gd name="connsiteY5" fmla="*/ 0 h 642809"/>
                  <a:gd name="connsiteX6" fmla="*/ 2868015 w 5671603"/>
                  <a:gd name="connsiteY6" fmla="*/ 0 h 642809"/>
                  <a:gd name="connsiteX7" fmla="*/ 3106203 w 5671603"/>
                  <a:gd name="connsiteY7" fmla="*/ 0 h 642809"/>
                  <a:gd name="connsiteX8" fmla="*/ 3678836 w 5671603"/>
                  <a:gd name="connsiteY8" fmla="*/ 0 h 642809"/>
                  <a:gd name="connsiteX9" fmla="*/ 3992900 w 5671603"/>
                  <a:gd name="connsiteY9" fmla="*/ 0 h 642809"/>
                  <a:gd name="connsiteX10" fmla="*/ 4898940 w 5671603"/>
                  <a:gd name="connsiteY10" fmla="*/ 0 h 642809"/>
                  <a:gd name="connsiteX11" fmla="*/ 5662140 w 5671603"/>
                  <a:gd name="connsiteY11" fmla="*/ 0 h 642809"/>
                  <a:gd name="connsiteX12" fmla="*/ 5300826 w 5671603"/>
                  <a:gd name="connsiteY12" fmla="*/ 111760 h 642809"/>
                  <a:gd name="connsiteX13" fmla="*/ 5173190 w 5671603"/>
                  <a:gd name="connsiteY13" fmla="*/ 461024 h 642809"/>
                  <a:gd name="connsiteX14" fmla="*/ 4898940 w 5671603"/>
                  <a:gd name="connsiteY14" fmla="*/ 642809 h 642809"/>
                  <a:gd name="connsiteX15" fmla="*/ 3992900 w 5671603"/>
                  <a:gd name="connsiteY15" fmla="*/ 642809 h 642809"/>
                  <a:gd name="connsiteX16" fmla="*/ 3106203 w 5671603"/>
                  <a:gd name="connsiteY16" fmla="*/ 642809 h 642809"/>
                  <a:gd name="connsiteX17" fmla="*/ 2565400 w 5671603"/>
                  <a:gd name="connsiteY17" fmla="*/ 642809 h 642809"/>
                  <a:gd name="connsiteX18" fmla="*/ 1678703 w 5671603"/>
                  <a:gd name="connsiteY18" fmla="*/ 642809 h 642809"/>
                  <a:gd name="connsiteX19" fmla="*/ 772663 w 5671603"/>
                  <a:gd name="connsiteY19" fmla="*/ 642809 h 642809"/>
                  <a:gd name="connsiteX20" fmla="*/ 498413 w 5671603"/>
                  <a:gd name="connsiteY20" fmla="*/ 461024 h 642809"/>
                  <a:gd name="connsiteX21" fmla="*/ 370777 w 5671603"/>
                  <a:gd name="connsiteY21" fmla="*/ 111760 h 642809"/>
                  <a:gd name="connsiteX22" fmla="*/ 9463 w 5671603"/>
                  <a:gd name="connsiteY22" fmla="*/ 0 h 64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71603" h="642809">
                    <a:moveTo>
                      <a:pt x="9463" y="0"/>
                    </a:moveTo>
                    <a:lnTo>
                      <a:pt x="772663" y="0"/>
                    </a:lnTo>
                    <a:lnTo>
                      <a:pt x="1678703" y="0"/>
                    </a:lnTo>
                    <a:lnTo>
                      <a:pt x="1992767" y="0"/>
                    </a:lnTo>
                    <a:lnTo>
                      <a:pt x="2565400" y="0"/>
                    </a:lnTo>
                    <a:lnTo>
                      <a:pt x="2803588" y="0"/>
                    </a:lnTo>
                    <a:lnTo>
                      <a:pt x="2868015" y="0"/>
                    </a:lnTo>
                    <a:lnTo>
                      <a:pt x="3106203" y="0"/>
                    </a:lnTo>
                    <a:lnTo>
                      <a:pt x="3678836" y="0"/>
                    </a:lnTo>
                    <a:lnTo>
                      <a:pt x="3992900" y="0"/>
                    </a:lnTo>
                    <a:lnTo>
                      <a:pt x="4898940" y="0"/>
                    </a:lnTo>
                    <a:lnTo>
                      <a:pt x="5662140" y="0"/>
                    </a:lnTo>
                    <a:cubicBezTo>
                      <a:pt x="5729121" y="18627"/>
                      <a:pt x="5422799" y="-41277"/>
                      <a:pt x="5300826" y="111760"/>
                    </a:cubicBezTo>
                    <a:lnTo>
                      <a:pt x="5173190" y="461024"/>
                    </a:lnTo>
                    <a:cubicBezTo>
                      <a:pt x="5128005" y="567851"/>
                      <a:pt x="5022226" y="642809"/>
                      <a:pt x="4898940" y="642809"/>
                    </a:cubicBezTo>
                    <a:lnTo>
                      <a:pt x="3992900" y="642809"/>
                    </a:lnTo>
                    <a:lnTo>
                      <a:pt x="3106203" y="642809"/>
                    </a:lnTo>
                    <a:lnTo>
                      <a:pt x="2565400" y="642809"/>
                    </a:lnTo>
                    <a:lnTo>
                      <a:pt x="1678703" y="642809"/>
                    </a:lnTo>
                    <a:lnTo>
                      <a:pt x="772663" y="642809"/>
                    </a:lnTo>
                    <a:cubicBezTo>
                      <a:pt x="649377" y="642809"/>
                      <a:pt x="543598" y="567851"/>
                      <a:pt x="498413" y="461024"/>
                    </a:cubicBezTo>
                    <a:lnTo>
                      <a:pt x="370777" y="111760"/>
                    </a:lnTo>
                    <a:cubicBezTo>
                      <a:pt x="248804" y="-41277"/>
                      <a:pt x="-57518" y="18627"/>
                      <a:pt x="9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44000">
                    <a:schemeClr val="accent1"/>
                  </a:gs>
                </a:gsLst>
                <a:lin ang="2700000" scaled="0"/>
              </a:gradFill>
              <a:ln w="127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>
                  <a:defRPr/>
                </a:pPr>
                <a:endParaRPr lang="zh-CN" altLang="en-US" sz="2000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" name="Bullet1"/>
              <p:cNvSpPr txBox="1"/>
              <p:nvPr/>
            </p:nvSpPr>
            <p:spPr>
              <a:xfrm>
                <a:off x="7115607" y="1691523"/>
                <a:ext cx="2674241" cy="40976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Autofit/>
              </a:bodyPr>
              <a:lstStyle/>
              <a:p>
                <a:pPr algn="ctr" defTabSz="609600">
                  <a:defRPr/>
                </a:pPr>
                <a:r>
                  <a:rPr lang="zh-CN" altLang="en-US" sz="16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专利证书</a:t>
                </a:r>
                <a:endParaRPr lang="zh-CN" altLang="en-US" sz="16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" name="标题 4"/>
          <p:cNvSpPr txBox="1"/>
          <p:nvPr/>
        </p:nvSpPr>
        <p:spPr>
          <a:xfrm>
            <a:off x="1453607" y="623268"/>
            <a:ext cx="8849666" cy="2712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400" b="1" dirty="0">
                <a:solidFill>
                  <a:srgbClr val="F564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重塑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铂耐药治疗格局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" name="图片 9" descr="文本, 信件&#10;&#10;描述已自动生成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" b="2956"/>
          <a:stretch>
            <a:fillRect/>
          </a:stretch>
        </p:blipFill>
        <p:spPr>
          <a:xfrm rot="-60000">
            <a:off x="8765225" y="2212436"/>
            <a:ext cx="2084564" cy="2651502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904947" y="1172245"/>
            <a:ext cx="6927236" cy="3899939"/>
          </a:xfrm>
          <a:prstGeom prst="roundRect">
            <a:avLst>
              <a:gd name="adj" fmla="val 6148"/>
            </a:avLst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/>
          </a:ln>
          <a:effectLst>
            <a:outerShdw blurRad="76200" dist="50800" dir="5400000" algn="t" rotWithShape="0">
              <a:schemeClr val="accent1"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ts val="2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2000"/>
              </a:lnSpc>
              <a:buFont typeface="Wingdings" panose="05000000000000000000" pitchFamily="2" charset="2"/>
              <a:buChar char="Ø"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000"/>
              </a:lnSpc>
            </a:pPr>
            <a:endParaRPr lang="zh-CN" altLang="en-US" sz="1200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71257" y="5641045"/>
            <a:ext cx="6200399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23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兔源抗体，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CDR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来源与贝伐珠单抗不同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23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与传统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VEGF</a:t>
            </a:r>
            <a:r>
              <a:rPr lang="zh-CN" altLang="en-US" sz="16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结合位点不同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不受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VEGF165-G88A/Q89A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突变影响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899546" y="5182082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rPr>
              <a:t>分子结构优化创新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94357" y="138265"/>
            <a:ext cx="9609827" cy="246221"/>
            <a:chOff x="607784" y="3416099"/>
            <a:chExt cx="10976432" cy="246221"/>
          </a:xfrm>
        </p:grpSpPr>
        <p:sp>
          <p:nvSpPr>
            <p:cNvPr id="23" name="文本框 14"/>
            <p:cNvSpPr txBox="1"/>
            <p:nvPr/>
          </p:nvSpPr>
          <p:spPr>
            <a:xfrm>
              <a:off x="5297810" y="3416099"/>
              <a:ext cx="1638713" cy="24622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lvl="0" algn="ctr">
                <a:defRPr/>
              </a:pPr>
              <a:r>
                <a:rPr lang="zh-CN" altLang="en-US" sz="1600" b="1" spc="300" dirty="0">
                  <a:solidFill>
                    <a:srgbClr val="00B1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创新性</a:t>
              </a:r>
              <a:r>
                <a:rPr lang="en-US" altLang="zh-CN" sz="1600" b="1" spc="300" dirty="0">
                  <a:solidFill>
                    <a:srgbClr val="00B1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(1/1)</a:t>
              </a:r>
              <a:endParaRPr lang="zh-CN" altLang="en-US" sz="1600" b="1" spc="300" dirty="0">
                <a:solidFill>
                  <a:srgbClr val="00B1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endParaRPr>
            </a:p>
          </p:txBody>
        </p:sp>
        <p:cxnSp>
          <p:nvCxnSpPr>
            <p:cNvPr id="24" name="直接连接符 18"/>
            <p:cNvCxnSpPr/>
            <p:nvPr/>
          </p:nvCxnSpPr>
          <p:spPr>
            <a:xfrm>
              <a:off x="8506916" y="3571981"/>
              <a:ext cx="3077300" cy="0"/>
            </a:xfrm>
            <a:prstGeom prst="line">
              <a:avLst/>
            </a:prstGeom>
            <a:ln w="15875">
              <a:solidFill>
                <a:srgbClr val="00B1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19"/>
            <p:cNvCxnSpPr/>
            <p:nvPr/>
          </p:nvCxnSpPr>
          <p:spPr>
            <a:xfrm>
              <a:off x="607784" y="3571981"/>
              <a:ext cx="2929046" cy="0"/>
            </a:xfrm>
            <a:prstGeom prst="line">
              <a:avLst/>
            </a:prstGeom>
            <a:ln w="15875">
              <a:solidFill>
                <a:srgbClr val="00B1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17"/>
          <p:cNvSpPr txBox="1"/>
          <p:nvPr/>
        </p:nvSpPr>
        <p:spPr>
          <a:xfrm>
            <a:off x="2207663" y="41394"/>
            <a:ext cx="5448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14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rPr>
              <a:t>0</a:t>
            </a:r>
            <a:r>
              <a:rPr lang="en-US" altLang="zh-CN" sz="2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14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rPr>
              <a:t>4</a:t>
            </a:r>
            <a:endParaRPr kumimoji="0" lang="zh-CN" altLang="en-US" sz="2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B14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"/>
              <a:sym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93580" y="5755522"/>
            <a:ext cx="4128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受体结合活性高，为贝伐珠单抗的</a:t>
            </a:r>
            <a:r>
              <a:rPr lang="en-US" altLang="zh-CN" sz="16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6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endParaRPr lang="zh-CN" altLang="en-US" sz="1600" b="1" dirty="0">
              <a:solidFill>
                <a:srgbClr val="F564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80874" y="1201234"/>
            <a:ext cx="4271385" cy="3971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R="0" lv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6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提升抗血管经治患者获益</a:t>
            </a:r>
            <a:endParaRPr lang="en-US" altLang="zh-CN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280874" y="3271325"/>
            <a:ext cx="4271385" cy="3382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填补了目录中铂耐药卵巢癌治疗空白</a:t>
            </a:r>
            <a:endParaRPr lang="zh-CN" altLang="en-US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075393" y="3808101"/>
            <a:ext cx="65805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贝伐珠单抗在中国尚</a:t>
            </a:r>
            <a:r>
              <a:rPr lang="zh-CN" altLang="en-US" sz="14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无铂耐药卵巢癌适应症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、缺乏中国人群疗效数据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苏维西塔单抗成为中国</a:t>
            </a:r>
            <a:r>
              <a:rPr lang="zh-CN" altLang="en-US" sz="14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首个且唯一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获批该适应症的抗血管生成生物药，</a:t>
            </a:r>
            <a:r>
              <a:rPr lang="zh-CN" altLang="en-US" sz="14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中国人群证据充分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，填补国内空白 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1071258" y="1953061"/>
            <a:ext cx="6580570" cy="1096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VEGF165-G88A/Q89A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位点突变后，</a:t>
            </a:r>
            <a:r>
              <a:rPr lang="zh-CN" altLang="en-US" sz="14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贝伐珠单抗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无法结合，或可导致经治患者</a:t>
            </a:r>
            <a:r>
              <a:rPr lang="zh-CN" altLang="en-US" sz="14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后续治疗疗效不佳</a:t>
            </a:r>
            <a:endParaRPr lang="zh-CN" altLang="en-US" sz="1400" b="1" dirty="0">
              <a:solidFill>
                <a:srgbClr val="F564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ts val="2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苏维西塔单抗</a:t>
            </a:r>
            <a:r>
              <a:rPr lang="zh-CN" altLang="en-US" sz="14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不受该突变影响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，弥补大分子抗血管经治短板，既往接受过抗血管生成药物的患者仍</a:t>
            </a:r>
            <a:r>
              <a:rPr lang="zh-CN" altLang="en-US" sz="14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有临床显著的获益</a:t>
            </a:r>
            <a:endParaRPr lang="en-US" altLang="zh-CN" sz="1400" b="1" dirty="0">
              <a:solidFill>
                <a:srgbClr val="F564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43335" y="6442710"/>
            <a:ext cx="471805" cy="3276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6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zh-CN" sz="16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224950" y="133250"/>
            <a:ext cx="9609827" cy="246221"/>
            <a:chOff x="607784" y="3416099"/>
            <a:chExt cx="10976432" cy="246221"/>
          </a:xfrm>
        </p:grpSpPr>
        <p:sp>
          <p:nvSpPr>
            <p:cNvPr id="25" name="文本框 14"/>
            <p:cNvSpPr txBox="1"/>
            <p:nvPr/>
          </p:nvSpPr>
          <p:spPr>
            <a:xfrm>
              <a:off x="5297810" y="3416099"/>
              <a:ext cx="1638713" cy="24622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lvl="0" algn="ctr">
                <a:defRPr/>
              </a:pPr>
              <a:r>
                <a:rPr lang="zh-CN" altLang="en-US" sz="1600" b="1" spc="300" dirty="0">
                  <a:solidFill>
                    <a:srgbClr val="00B1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公平性</a:t>
              </a:r>
              <a:r>
                <a:rPr lang="en-US" altLang="zh-CN" sz="1600" b="1" spc="300" dirty="0">
                  <a:solidFill>
                    <a:srgbClr val="00B1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(1/2)</a:t>
              </a:r>
              <a:endParaRPr lang="zh-CN" altLang="en-US" sz="1600" b="1" spc="300" dirty="0">
                <a:solidFill>
                  <a:srgbClr val="00B14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endParaRPr>
            </a:p>
          </p:txBody>
        </p:sp>
        <p:cxnSp>
          <p:nvCxnSpPr>
            <p:cNvPr id="26" name="直接连接符 18"/>
            <p:cNvCxnSpPr/>
            <p:nvPr/>
          </p:nvCxnSpPr>
          <p:spPr>
            <a:xfrm>
              <a:off x="8506916" y="3571981"/>
              <a:ext cx="3077300" cy="0"/>
            </a:xfrm>
            <a:prstGeom prst="line">
              <a:avLst/>
            </a:prstGeom>
            <a:ln w="15875">
              <a:solidFill>
                <a:srgbClr val="00B1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19"/>
            <p:cNvCxnSpPr/>
            <p:nvPr/>
          </p:nvCxnSpPr>
          <p:spPr>
            <a:xfrm>
              <a:off x="607784" y="3571981"/>
              <a:ext cx="2929046" cy="0"/>
            </a:xfrm>
            <a:prstGeom prst="line">
              <a:avLst/>
            </a:prstGeom>
            <a:ln w="15875">
              <a:solidFill>
                <a:srgbClr val="00B1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537542" y="533360"/>
            <a:ext cx="110217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苏维西塔单抗填补了目录中铂耐药卵巢癌缺少靶向治疗药物的空白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灯片编号占位符 3"/>
          <p:cNvSpPr txBox="1"/>
          <p:nvPr/>
        </p:nvSpPr>
        <p:spPr>
          <a:xfrm>
            <a:off x="11438984" y="6438878"/>
            <a:ext cx="5182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9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766786" y="1177697"/>
            <a:ext cx="8658427" cy="4926019"/>
            <a:chOff x="1983938" y="1533704"/>
            <a:chExt cx="7928762" cy="4354574"/>
          </a:xfrm>
        </p:grpSpPr>
        <p:sp>
          <p:nvSpPr>
            <p:cNvPr id="9" name="矩形: 圆角 8"/>
            <p:cNvSpPr/>
            <p:nvPr/>
          </p:nvSpPr>
          <p:spPr>
            <a:xfrm>
              <a:off x="1983938" y="1647572"/>
              <a:ext cx="3799496" cy="1945095"/>
            </a:xfrm>
            <a:prstGeom prst="roundRect">
              <a:avLst>
                <a:gd name="adj" fmla="val 6148"/>
              </a:avLst>
            </a:prstGeom>
            <a:solidFill>
              <a:srgbClr val="FFFFFF"/>
            </a:solidFill>
            <a:ln w="19050" cap="flat">
              <a:solidFill>
                <a:schemeClr val="accent1"/>
              </a:solidFill>
              <a:prstDash val="solid"/>
              <a:miter/>
            </a:ln>
            <a:effectLst>
              <a:outerShdw blurRad="76200" dist="50800" dir="5400000" algn="t" rotWithShape="0">
                <a:schemeClr val="accent1">
                  <a:alpha val="1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171450" lvl="1" indent="-171450" algn="just">
                <a:lnSpc>
                  <a:spcPts val="2000"/>
                </a:lnSpc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显著延长铂耐药卵巢癌患者无进展生存时间、总生存时间</a:t>
              </a:r>
              <a:endPara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  <a:p>
              <a:pPr marL="171450" lvl="1" indent="-171450" algn="just">
                <a:lnSpc>
                  <a:spcPts val="2000"/>
                </a:lnSpc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超越现有标准化治疗的临床获益，</a:t>
              </a:r>
              <a:r>
                <a:rPr lang="zh-CN" altLang="en-US" sz="1400" b="1" dirty="0">
                  <a:solidFill>
                    <a:srgbClr val="F56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提高中国女性健康水平</a:t>
              </a:r>
              <a:endParaRPr lang="zh-CN" altLang="en-US" sz="14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10" name="矩形: 圆顶角 9"/>
            <p:cNvSpPr/>
            <p:nvPr/>
          </p:nvSpPr>
          <p:spPr>
            <a:xfrm>
              <a:off x="2724809" y="1534219"/>
              <a:ext cx="2317754" cy="1024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任意多边形: 形状 11" descr="D:\51PPT模板网\51pptmoban.com\图片.jpg"/>
            <p:cNvSpPr/>
            <p:nvPr/>
          </p:nvSpPr>
          <p:spPr>
            <a:xfrm>
              <a:off x="2742013" y="1534734"/>
              <a:ext cx="2283347" cy="427996"/>
            </a:xfrm>
            <a:custGeom>
              <a:avLst/>
              <a:gdLst>
                <a:gd name="connsiteX0" fmla="*/ 9463 w 5671603"/>
                <a:gd name="connsiteY0" fmla="*/ 0 h 642809"/>
                <a:gd name="connsiteX1" fmla="*/ 772663 w 5671603"/>
                <a:gd name="connsiteY1" fmla="*/ 0 h 642809"/>
                <a:gd name="connsiteX2" fmla="*/ 1678703 w 5671603"/>
                <a:gd name="connsiteY2" fmla="*/ 0 h 642809"/>
                <a:gd name="connsiteX3" fmla="*/ 1992767 w 5671603"/>
                <a:gd name="connsiteY3" fmla="*/ 0 h 642809"/>
                <a:gd name="connsiteX4" fmla="*/ 2565400 w 5671603"/>
                <a:gd name="connsiteY4" fmla="*/ 0 h 642809"/>
                <a:gd name="connsiteX5" fmla="*/ 2803588 w 5671603"/>
                <a:gd name="connsiteY5" fmla="*/ 0 h 642809"/>
                <a:gd name="connsiteX6" fmla="*/ 2868015 w 5671603"/>
                <a:gd name="connsiteY6" fmla="*/ 0 h 642809"/>
                <a:gd name="connsiteX7" fmla="*/ 3106203 w 5671603"/>
                <a:gd name="connsiteY7" fmla="*/ 0 h 642809"/>
                <a:gd name="connsiteX8" fmla="*/ 3678836 w 5671603"/>
                <a:gd name="connsiteY8" fmla="*/ 0 h 642809"/>
                <a:gd name="connsiteX9" fmla="*/ 3992900 w 5671603"/>
                <a:gd name="connsiteY9" fmla="*/ 0 h 642809"/>
                <a:gd name="connsiteX10" fmla="*/ 4898940 w 5671603"/>
                <a:gd name="connsiteY10" fmla="*/ 0 h 642809"/>
                <a:gd name="connsiteX11" fmla="*/ 5662140 w 5671603"/>
                <a:gd name="connsiteY11" fmla="*/ 0 h 642809"/>
                <a:gd name="connsiteX12" fmla="*/ 5300826 w 5671603"/>
                <a:gd name="connsiteY12" fmla="*/ 111760 h 642809"/>
                <a:gd name="connsiteX13" fmla="*/ 5173190 w 5671603"/>
                <a:gd name="connsiteY13" fmla="*/ 461024 h 642809"/>
                <a:gd name="connsiteX14" fmla="*/ 4898940 w 5671603"/>
                <a:gd name="connsiteY14" fmla="*/ 642809 h 642809"/>
                <a:gd name="connsiteX15" fmla="*/ 3992900 w 5671603"/>
                <a:gd name="connsiteY15" fmla="*/ 642809 h 642809"/>
                <a:gd name="connsiteX16" fmla="*/ 3106203 w 5671603"/>
                <a:gd name="connsiteY16" fmla="*/ 642809 h 642809"/>
                <a:gd name="connsiteX17" fmla="*/ 2565400 w 5671603"/>
                <a:gd name="connsiteY17" fmla="*/ 642809 h 642809"/>
                <a:gd name="connsiteX18" fmla="*/ 1678703 w 5671603"/>
                <a:gd name="connsiteY18" fmla="*/ 642809 h 642809"/>
                <a:gd name="connsiteX19" fmla="*/ 772663 w 5671603"/>
                <a:gd name="connsiteY19" fmla="*/ 642809 h 642809"/>
                <a:gd name="connsiteX20" fmla="*/ 498413 w 5671603"/>
                <a:gd name="connsiteY20" fmla="*/ 461024 h 642809"/>
                <a:gd name="connsiteX21" fmla="*/ 370777 w 5671603"/>
                <a:gd name="connsiteY21" fmla="*/ 111760 h 642809"/>
                <a:gd name="connsiteX22" fmla="*/ 9463 w 5671603"/>
                <a:gd name="connsiteY22" fmla="*/ 0 h 64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71603" h="642809">
                  <a:moveTo>
                    <a:pt x="9463" y="0"/>
                  </a:moveTo>
                  <a:lnTo>
                    <a:pt x="772663" y="0"/>
                  </a:lnTo>
                  <a:lnTo>
                    <a:pt x="1678703" y="0"/>
                  </a:lnTo>
                  <a:lnTo>
                    <a:pt x="1992767" y="0"/>
                  </a:lnTo>
                  <a:lnTo>
                    <a:pt x="2565400" y="0"/>
                  </a:lnTo>
                  <a:lnTo>
                    <a:pt x="2803588" y="0"/>
                  </a:lnTo>
                  <a:lnTo>
                    <a:pt x="2868015" y="0"/>
                  </a:lnTo>
                  <a:lnTo>
                    <a:pt x="3106203" y="0"/>
                  </a:lnTo>
                  <a:lnTo>
                    <a:pt x="3678836" y="0"/>
                  </a:lnTo>
                  <a:lnTo>
                    <a:pt x="3992900" y="0"/>
                  </a:lnTo>
                  <a:lnTo>
                    <a:pt x="4898940" y="0"/>
                  </a:lnTo>
                  <a:lnTo>
                    <a:pt x="5662140" y="0"/>
                  </a:lnTo>
                  <a:cubicBezTo>
                    <a:pt x="5729121" y="18627"/>
                    <a:pt x="5422799" y="-41277"/>
                    <a:pt x="5300826" y="111760"/>
                  </a:cubicBezTo>
                  <a:lnTo>
                    <a:pt x="5173190" y="461024"/>
                  </a:lnTo>
                  <a:cubicBezTo>
                    <a:pt x="5128005" y="567851"/>
                    <a:pt x="5022226" y="642809"/>
                    <a:pt x="4898940" y="642809"/>
                  </a:cubicBezTo>
                  <a:lnTo>
                    <a:pt x="3992900" y="642809"/>
                  </a:lnTo>
                  <a:lnTo>
                    <a:pt x="3106203" y="642809"/>
                  </a:lnTo>
                  <a:lnTo>
                    <a:pt x="2565400" y="642809"/>
                  </a:lnTo>
                  <a:lnTo>
                    <a:pt x="1678703" y="642809"/>
                  </a:lnTo>
                  <a:lnTo>
                    <a:pt x="772663" y="642809"/>
                  </a:lnTo>
                  <a:cubicBezTo>
                    <a:pt x="649377" y="642809"/>
                    <a:pt x="543598" y="567851"/>
                    <a:pt x="498413" y="461024"/>
                  </a:cubicBezTo>
                  <a:lnTo>
                    <a:pt x="370777" y="111760"/>
                  </a:lnTo>
                  <a:cubicBezTo>
                    <a:pt x="248804" y="-41277"/>
                    <a:pt x="-57518" y="18627"/>
                    <a:pt x="946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44000">
                  <a:schemeClr val="accent1"/>
                </a:gs>
              </a:gsLst>
              <a:lin ang="2700000" scaled="0"/>
            </a:gradFill>
            <a:ln w="127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Bullet1"/>
            <p:cNvSpPr txBox="1"/>
            <p:nvPr/>
          </p:nvSpPr>
          <p:spPr>
            <a:xfrm>
              <a:off x="2947577" y="1533704"/>
              <a:ext cx="1872218" cy="382809"/>
            </a:xfrm>
            <a:prstGeom prst="rect">
              <a:avLst/>
            </a:prstGeom>
            <a:noFill/>
          </p:spPr>
          <p:txBody>
            <a:bodyPr wrap="square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公众健康影响显著</a:t>
              </a:r>
              <a:endPara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" name="矩形: 圆角 1"/>
            <p:cNvSpPr/>
            <p:nvPr/>
          </p:nvSpPr>
          <p:spPr>
            <a:xfrm>
              <a:off x="6096000" y="1647057"/>
              <a:ext cx="3799496" cy="1945095"/>
            </a:xfrm>
            <a:prstGeom prst="roundRect">
              <a:avLst>
                <a:gd name="adj" fmla="val 6148"/>
              </a:avLst>
            </a:prstGeom>
            <a:solidFill>
              <a:srgbClr val="FFFFFF"/>
            </a:solidFill>
            <a:ln w="19050" cap="flat">
              <a:solidFill>
                <a:schemeClr val="accent1"/>
              </a:solidFill>
              <a:prstDash val="solid"/>
              <a:miter/>
            </a:ln>
            <a:effectLst>
              <a:outerShdw blurRad="76200" dist="50800" dir="5400000" algn="t" rotWithShape="0">
                <a:schemeClr val="accent1">
                  <a:alpha val="1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171450" lvl="1" indent="-171450" algn="just">
                <a:lnSpc>
                  <a:spcPts val="2000"/>
                </a:lnSpc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我国</a:t>
              </a:r>
              <a:r>
                <a:rPr lang="zh-CN" altLang="en-US" sz="1400" b="1" dirty="0">
                  <a:solidFill>
                    <a:srgbClr val="F56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首个、目前唯一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获批铂耐药卵巢癌</a:t>
              </a:r>
              <a:r>
                <a:rPr lang="zh-CN" altLang="en-US" sz="1400" b="1" dirty="0">
                  <a:solidFill>
                    <a:srgbClr val="F56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全人群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适应症的靶向药</a:t>
              </a:r>
              <a:endPara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  <a:p>
              <a:pPr marL="171450" lvl="1" indent="-171450" algn="just">
                <a:lnSpc>
                  <a:spcPts val="2000"/>
                </a:lnSpc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填补铂耐药经治患者仍需更有效治疗药物的空白</a:t>
              </a:r>
              <a:endPara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3" name="矩形: 圆顶角 2"/>
            <p:cNvSpPr/>
            <p:nvPr/>
          </p:nvSpPr>
          <p:spPr>
            <a:xfrm>
              <a:off x="6836871" y="1533704"/>
              <a:ext cx="2317754" cy="1024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任意多边形: 形状 3" descr="D:\51PPT模板网\51pptmoban.com\图片.jpg"/>
            <p:cNvSpPr/>
            <p:nvPr/>
          </p:nvSpPr>
          <p:spPr>
            <a:xfrm>
              <a:off x="6854075" y="1534219"/>
              <a:ext cx="2283347" cy="427996"/>
            </a:xfrm>
            <a:custGeom>
              <a:avLst/>
              <a:gdLst>
                <a:gd name="connsiteX0" fmla="*/ 9463 w 5671603"/>
                <a:gd name="connsiteY0" fmla="*/ 0 h 642809"/>
                <a:gd name="connsiteX1" fmla="*/ 772663 w 5671603"/>
                <a:gd name="connsiteY1" fmla="*/ 0 h 642809"/>
                <a:gd name="connsiteX2" fmla="*/ 1678703 w 5671603"/>
                <a:gd name="connsiteY2" fmla="*/ 0 h 642809"/>
                <a:gd name="connsiteX3" fmla="*/ 1992767 w 5671603"/>
                <a:gd name="connsiteY3" fmla="*/ 0 h 642809"/>
                <a:gd name="connsiteX4" fmla="*/ 2565400 w 5671603"/>
                <a:gd name="connsiteY4" fmla="*/ 0 h 642809"/>
                <a:gd name="connsiteX5" fmla="*/ 2803588 w 5671603"/>
                <a:gd name="connsiteY5" fmla="*/ 0 h 642809"/>
                <a:gd name="connsiteX6" fmla="*/ 2868015 w 5671603"/>
                <a:gd name="connsiteY6" fmla="*/ 0 h 642809"/>
                <a:gd name="connsiteX7" fmla="*/ 3106203 w 5671603"/>
                <a:gd name="connsiteY7" fmla="*/ 0 h 642809"/>
                <a:gd name="connsiteX8" fmla="*/ 3678836 w 5671603"/>
                <a:gd name="connsiteY8" fmla="*/ 0 h 642809"/>
                <a:gd name="connsiteX9" fmla="*/ 3992900 w 5671603"/>
                <a:gd name="connsiteY9" fmla="*/ 0 h 642809"/>
                <a:gd name="connsiteX10" fmla="*/ 4898940 w 5671603"/>
                <a:gd name="connsiteY10" fmla="*/ 0 h 642809"/>
                <a:gd name="connsiteX11" fmla="*/ 5662140 w 5671603"/>
                <a:gd name="connsiteY11" fmla="*/ 0 h 642809"/>
                <a:gd name="connsiteX12" fmla="*/ 5300826 w 5671603"/>
                <a:gd name="connsiteY12" fmla="*/ 111760 h 642809"/>
                <a:gd name="connsiteX13" fmla="*/ 5173190 w 5671603"/>
                <a:gd name="connsiteY13" fmla="*/ 461024 h 642809"/>
                <a:gd name="connsiteX14" fmla="*/ 4898940 w 5671603"/>
                <a:gd name="connsiteY14" fmla="*/ 642809 h 642809"/>
                <a:gd name="connsiteX15" fmla="*/ 3992900 w 5671603"/>
                <a:gd name="connsiteY15" fmla="*/ 642809 h 642809"/>
                <a:gd name="connsiteX16" fmla="*/ 3106203 w 5671603"/>
                <a:gd name="connsiteY16" fmla="*/ 642809 h 642809"/>
                <a:gd name="connsiteX17" fmla="*/ 2565400 w 5671603"/>
                <a:gd name="connsiteY17" fmla="*/ 642809 h 642809"/>
                <a:gd name="connsiteX18" fmla="*/ 1678703 w 5671603"/>
                <a:gd name="connsiteY18" fmla="*/ 642809 h 642809"/>
                <a:gd name="connsiteX19" fmla="*/ 772663 w 5671603"/>
                <a:gd name="connsiteY19" fmla="*/ 642809 h 642809"/>
                <a:gd name="connsiteX20" fmla="*/ 498413 w 5671603"/>
                <a:gd name="connsiteY20" fmla="*/ 461024 h 642809"/>
                <a:gd name="connsiteX21" fmla="*/ 370777 w 5671603"/>
                <a:gd name="connsiteY21" fmla="*/ 111760 h 642809"/>
                <a:gd name="connsiteX22" fmla="*/ 9463 w 5671603"/>
                <a:gd name="connsiteY22" fmla="*/ 0 h 64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71603" h="642809">
                  <a:moveTo>
                    <a:pt x="9463" y="0"/>
                  </a:moveTo>
                  <a:lnTo>
                    <a:pt x="772663" y="0"/>
                  </a:lnTo>
                  <a:lnTo>
                    <a:pt x="1678703" y="0"/>
                  </a:lnTo>
                  <a:lnTo>
                    <a:pt x="1992767" y="0"/>
                  </a:lnTo>
                  <a:lnTo>
                    <a:pt x="2565400" y="0"/>
                  </a:lnTo>
                  <a:lnTo>
                    <a:pt x="2803588" y="0"/>
                  </a:lnTo>
                  <a:lnTo>
                    <a:pt x="2868015" y="0"/>
                  </a:lnTo>
                  <a:lnTo>
                    <a:pt x="3106203" y="0"/>
                  </a:lnTo>
                  <a:lnTo>
                    <a:pt x="3678836" y="0"/>
                  </a:lnTo>
                  <a:lnTo>
                    <a:pt x="3992900" y="0"/>
                  </a:lnTo>
                  <a:lnTo>
                    <a:pt x="4898940" y="0"/>
                  </a:lnTo>
                  <a:lnTo>
                    <a:pt x="5662140" y="0"/>
                  </a:lnTo>
                  <a:cubicBezTo>
                    <a:pt x="5729121" y="18627"/>
                    <a:pt x="5422799" y="-41277"/>
                    <a:pt x="5300826" y="111760"/>
                  </a:cubicBezTo>
                  <a:lnTo>
                    <a:pt x="5173190" y="461024"/>
                  </a:lnTo>
                  <a:cubicBezTo>
                    <a:pt x="5128005" y="567851"/>
                    <a:pt x="5022226" y="642809"/>
                    <a:pt x="4898940" y="642809"/>
                  </a:cubicBezTo>
                  <a:lnTo>
                    <a:pt x="3992900" y="642809"/>
                  </a:lnTo>
                  <a:lnTo>
                    <a:pt x="3106203" y="642809"/>
                  </a:lnTo>
                  <a:lnTo>
                    <a:pt x="2565400" y="642809"/>
                  </a:lnTo>
                  <a:lnTo>
                    <a:pt x="1678703" y="642809"/>
                  </a:lnTo>
                  <a:lnTo>
                    <a:pt x="772663" y="642809"/>
                  </a:lnTo>
                  <a:cubicBezTo>
                    <a:pt x="649377" y="642809"/>
                    <a:pt x="543598" y="567851"/>
                    <a:pt x="498413" y="461024"/>
                  </a:cubicBezTo>
                  <a:lnTo>
                    <a:pt x="370777" y="111760"/>
                  </a:lnTo>
                  <a:cubicBezTo>
                    <a:pt x="248804" y="-41277"/>
                    <a:pt x="-57518" y="18627"/>
                    <a:pt x="946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44000">
                  <a:schemeClr val="accent1"/>
                </a:gs>
              </a:gsLst>
              <a:lin ang="2700000" scaled="0"/>
            </a:gradFill>
            <a:ln w="127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Bullet1"/>
            <p:cNvSpPr txBox="1"/>
            <p:nvPr/>
          </p:nvSpPr>
          <p:spPr>
            <a:xfrm>
              <a:off x="7059639" y="1533704"/>
              <a:ext cx="1872218" cy="382809"/>
            </a:xfrm>
            <a:prstGeom prst="rect">
              <a:avLst/>
            </a:prstGeom>
            <a:noFill/>
          </p:spPr>
          <p:txBody>
            <a:bodyPr wrap="square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弥补目录短板</a:t>
              </a:r>
              <a:endPara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1983938" y="3943183"/>
              <a:ext cx="3799496" cy="1945095"/>
            </a:xfrm>
            <a:prstGeom prst="roundRect">
              <a:avLst>
                <a:gd name="adj" fmla="val 6148"/>
              </a:avLst>
            </a:prstGeom>
            <a:solidFill>
              <a:srgbClr val="FFFFFF"/>
            </a:solidFill>
            <a:ln w="19050" cap="flat">
              <a:solidFill>
                <a:schemeClr val="accent1"/>
              </a:solidFill>
              <a:prstDash val="solid"/>
              <a:miter/>
            </a:ln>
            <a:effectLst>
              <a:outerShdw blurRad="76200" dist="50800" dir="5400000" algn="t" rotWithShape="0">
                <a:schemeClr val="accent1">
                  <a:alpha val="1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171450" lvl="1" indent="-171450" algn="just">
                <a:lnSpc>
                  <a:spcPts val="2000"/>
                </a:lnSpc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铂耐药是卵巢癌治疗中无法回避，预后极差的阶段，</a:t>
              </a:r>
              <a:r>
                <a:rPr lang="zh-CN" altLang="en-US" sz="1400" b="1" dirty="0">
                  <a:solidFill>
                    <a:srgbClr val="F56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治疗手段有限</a:t>
              </a:r>
              <a:endParaRPr lang="zh-CN" altLang="en-US" sz="14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  <a:p>
              <a:pPr marL="171450" lvl="1" indent="-171450" algn="just">
                <a:lnSpc>
                  <a:spcPts val="2000"/>
                </a:lnSpc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纳入医保后可显著降低患者经济负担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，</a:t>
              </a:r>
              <a:r>
                <a:rPr lang="zh-CN" altLang="en-US" sz="1400" b="1" dirty="0">
                  <a:solidFill>
                    <a:srgbClr val="F56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使用人数有限，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医保基金支出可控</a:t>
              </a:r>
              <a:endPara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7" name="矩形: 圆顶角 6"/>
            <p:cNvSpPr/>
            <p:nvPr/>
          </p:nvSpPr>
          <p:spPr>
            <a:xfrm>
              <a:off x="2724809" y="3829830"/>
              <a:ext cx="2317754" cy="1024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任意多边形: 形状 7" descr="D:\51PPT模板网\51pptmoban.com\图片.jpg"/>
            <p:cNvSpPr/>
            <p:nvPr/>
          </p:nvSpPr>
          <p:spPr>
            <a:xfrm>
              <a:off x="2742013" y="3830345"/>
              <a:ext cx="2283347" cy="427996"/>
            </a:xfrm>
            <a:custGeom>
              <a:avLst/>
              <a:gdLst>
                <a:gd name="connsiteX0" fmla="*/ 9463 w 5671603"/>
                <a:gd name="connsiteY0" fmla="*/ 0 h 642809"/>
                <a:gd name="connsiteX1" fmla="*/ 772663 w 5671603"/>
                <a:gd name="connsiteY1" fmla="*/ 0 h 642809"/>
                <a:gd name="connsiteX2" fmla="*/ 1678703 w 5671603"/>
                <a:gd name="connsiteY2" fmla="*/ 0 h 642809"/>
                <a:gd name="connsiteX3" fmla="*/ 1992767 w 5671603"/>
                <a:gd name="connsiteY3" fmla="*/ 0 h 642809"/>
                <a:gd name="connsiteX4" fmla="*/ 2565400 w 5671603"/>
                <a:gd name="connsiteY4" fmla="*/ 0 h 642809"/>
                <a:gd name="connsiteX5" fmla="*/ 2803588 w 5671603"/>
                <a:gd name="connsiteY5" fmla="*/ 0 h 642809"/>
                <a:gd name="connsiteX6" fmla="*/ 2868015 w 5671603"/>
                <a:gd name="connsiteY6" fmla="*/ 0 h 642809"/>
                <a:gd name="connsiteX7" fmla="*/ 3106203 w 5671603"/>
                <a:gd name="connsiteY7" fmla="*/ 0 h 642809"/>
                <a:gd name="connsiteX8" fmla="*/ 3678836 w 5671603"/>
                <a:gd name="connsiteY8" fmla="*/ 0 h 642809"/>
                <a:gd name="connsiteX9" fmla="*/ 3992900 w 5671603"/>
                <a:gd name="connsiteY9" fmla="*/ 0 h 642809"/>
                <a:gd name="connsiteX10" fmla="*/ 4898940 w 5671603"/>
                <a:gd name="connsiteY10" fmla="*/ 0 h 642809"/>
                <a:gd name="connsiteX11" fmla="*/ 5662140 w 5671603"/>
                <a:gd name="connsiteY11" fmla="*/ 0 h 642809"/>
                <a:gd name="connsiteX12" fmla="*/ 5300826 w 5671603"/>
                <a:gd name="connsiteY12" fmla="*/ 111760 h 642809"/>
                <a:gd name="connsiteX13" fmla="*/ 5173190 w 5671603"/>
                <a:gd name="connsiteY13" fmla="*/ 461024 h 642809"/>
                <a:gd name="connsiteX14" fmla="*/ 4898940 w 5671603"/>
                <a:gd name="connsiteY14" fmla="*/ 642809 h 642809"/>
                <a:gd name="connsiteX15" fmla="*/ 3992900 w 5671603"/>
                <a:gd name="connsiteY15" fmla="*/ 642809 h 642809"/>
                <a:gd name="connsiteX16" fmla="*/ 3106203 w 5671603"/>
                <a:gd name="connsiteY16" fmla="*/ 642809 h 642809"/>
                <a:gd name="connsiteX17" fmla="*/ 2565400 w 5671603"/>
                <a:gd name="connsiteY17" fmla="*/ 642809 h 642809"/>
                <a:gd name="connsiteX18" fmla="*/ 1678703 w 5671603"/>
                <a:gd name="connsiteY18" fmla="*/ 642809 h 642809"/>
                <a:gd name="connsiteX19" fmla="*/ 772663 w 5671603"/>
                <a:gd name="connsiteY19" fmla="*/ 642809 h 642809"/>
                <a:gd name="connsiteX20" fmla="*/ 498413 w 5671603"/>
                <a:gd name="connsiteY20" fmla="*/ 461024 h 642809"/>
                <a:gd name="connsiteX21" fmla="*/ 370777 w 5671603"/>
                <a:gd name="connsiteY21" fmla="*/ 111760 h 642809"/>
                <a:gd name="connsiteX22" fmla="*/ 9463 w 5671603"/>
                <a:gd name="connsiteY22" fmla="*/ 0 h 64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71603" h="642809">
                  <a:moveTo>
                    <a:pt x="9463" y="0"/>
                  </a:moveTo>
                  <a:lnTo>
                    <a:pt x="772663" y="0"/>
                  </a:lnTo>
                  <a:lnTo>
                    <a:pt x="1678703" y="0"/>
                  </a:lnTo>
                  <a:lnTo>
                    <a:pt x="1992767" y="0"/>
                  </a:lnTo>
                  <a:lnTo>
                    <a:pt x="2565400" y="0"/>
                  </a:lnTo>
                  <a:lnTo>
                    <a:pt x="2803588" y="0"/>
                  </a:lnTo>
                  <a:lnTo>
                    <a:pt x="2868015" y="0"/>
                  </a:lnTo>
                  <a:lnTo>
                    <a:pt x="3106203" y="0"/>
                  </a:lnTo>
                  <a:lnTo>
                    <a:pt x="3678836" y="0"/>
                  </a:lnTo>
                  <a:lnTo>
                    <a:pt x="3992900" y="0"/>
                  </a:lnTo>
                  <a:lnTo>
                    <a:pt x="4898940" y="0"/>
                  </a:lnTo>
                  <a:lnTo>
                    <a:pt x="5662140" y="0"/>
                  </a:lnTo>
                  <a:cubicBezTo>
                    <a:pt x="5729121" y="18627"/>
                    <a:pt x="5422799" y="-41277"/>
                    <a:pt x="5300826" y="111760"/>
                  </a:cubicBezTo>
                  <a:lnTo>
                    <a:pt x="5173190" y="461024"/>
                  </a:lnTo>
                  <a:cubicBezTo>
                    <a:pt x="5128005" y="567851"/>
                    <a:pt x="5022226" y="642809"/>
                    <a:pt x="4898940" y="642809"/>
                  </a:cubicBezTo>
                  <a:lnTo>
                    <a:pt x="3992900" y="642809"/>
                  </a:lnTo>
                  <a:lnTo>
                    <a:pt x="3106203" y="642809"/>
                  </a:lnTo>
                  <a:lnTo>
                    <a:pt x="2565400" y="642809"/>
                  </a:lnTo>
                  <a:lnTo>
                    <a:pt x="1678703" y="642809"/>
                  </a:lnTo>
                  <a:lnTo>
                    <a:pt x="772663" y="642809"/>
                  </a:lnTo>
                  <a:cubicBezTo>
                    <a:pt x="649377" y="642809"/>
                    <a:pt x="543598" y="567851"/>
                    <a:pt x="498413" y="461024"/>
                  </a:cubicBezTo>
                  <a:lnTo>
                    <a:pt x="370777" y="111760"/>
                  </a:lnTo>
                  <a:cubicBezTo>
                    <a:pt x="248804" y="-41277"/>
                    <a:pt x="-57518" y="18627"/>
                    <a:pt x="946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44000">
                  <a:schemeClr val="accent1"/>
                </a:gs>
              </a:gsLst>
              <a:lin ang="2700000" scaled="0"/>
            </a:gradFill>
            <a:ln w="127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Bullet1"/>
            <p:cNvSpPr txBox="1"/>
            <p:nvPr/>
          </p:nvSpPr>
          <p:spPr>
            <a:xfrm>
              <a:off x="2947577" y="3829830"/>
              <a:ext cx="1872218" cy="382809"/>
            </a:xfrm>
            <a:prstGeom prst="rect">
              <a:avLst/>
            </a:prstGeom>
            <a:noFill/>
          </p:spPr>
          <p:txBody>
            <a:bodyPr wrap="square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符合保基本原则</a:t>
              </a:r>
              <a:endPara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: 圆角 14"/>
            <p:cNvSpPr/>
            <p:nvPr/>
          </p:nvSpPr>
          <p:spPr>
            <a:xfrm>
              <a:off x="6113204" y="3943183"/>
              <a:ext cx="3799496" cy="1945095"/>
            </a:xfrm>
            <a:prstGeom prst="roundRect">
              <a:avLst>
                <a:gd name="adj" fmla="val 6148"/>
              </a:avLst>
            </a:prstGeom>
            <a:solidFill>
              <a:srgbClr val="FFFFFF"/>
            </a:solidFill>
            <a:ln w="19050" cap="flat">
              <a:solidFill>
                <a:schemeClr val="accent1"/>
              </a:solidFill>
              <a:prstDash val="solid"/>
              <a:miter/>
            </a:ln>
            <a:effectLst>
              <a:outerShdw blurRad="76200" dist="50800" dir="5400000" algn="t" rotWithShape="0">
                <a:schemeClr val="accent1">
                  <a:alpha val="1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171450" lvl="1" indent="-171450" algn="just">
                <a:lnSpc>
                  <a:spcPts val="2000"/>
                </a:lnSpc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获批适应症确切，便于医保经办机构审核执行</a:t>
              </a:r>
              <a:endPara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  <a:p>
              <a:pPr marL="171450" lvl="1" indent="-171450" algn="just">
                <a:lnSpc>
                  <a:spcPts val="2000"/>
                </a:lnSpc>
                <a:spcBef>
                  <a:spcPts val="600"/>
                </a:spcBef>
                <a:buFont typeface="Wingdings" panose="05000000000000000000" pitchFamily="2" charset="2"/>
                <a:buChar char="Ø"/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宋体" panose="02010600030101010101" pitchFamily="2" charset="-122"/>
                </a:rPr>
                <a:t>与现有诊疗体系高度兼容，在临床管理中已积累丰富长期经验</a:t>
              </a:r>
              <a:endPara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16" name="矩形: 圆顶角 15"/>
            <p:cNvSpPr/>
            <p:nvPr/>
          </p:nvSpPr>
          <p:spPr>
            <a:xfrm>
              <a:off x="6854075" y="3829830"/>
              <a:ext cx="2317754" cy="10240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任意多边形: 形状 16" descr="D:\51PPT模板网\51pptmoban.com\图片.jpg"/>
            <p:cNvSpPr/>
            <p:nvPr/>
          </p:nvSpPr>
          <p:spPr>
            <a:xfrm>
              <a:off x="6871279" y="3830345"/>
              <a:ext cx="2283347" cy="427996"/>
            </a:xfrm>
            <a:custGeom>
              <a:avLst/>
              <a:gdLst>
                <a:gd name="connsiteX0" fmla="*/ 9463 w 5671603"/>
                <a:gd name="connsiteY0" fmla="*/ 0 h 642809"/>
                <a:gd name="connsiteX1" fmla="*/ 772663 w 5671603"/>
                <a:gd name="connsiteY1" fmla="*/ 0 h 642809"/>
                <a:gd name="connsiteX2" fmla="*/ 1678703 w 5671603"/>
                <a:gd name="connsiteY2" fmla="*/ 0 h 642809"/>
                <a:gd name="connsiteX3" fmla="*/ 1992767 w 5671603"/>
                <a:gd name="connsiteY3" fmla="*/ 0 h 642809"/>
                <a:gd name="connsiteX4" fmla="*/ 2565400 w 5671603"/>
                <a:gd name="connsiteY4" fmla="*/ 0 h 642809"/>
                <a:gd name="connsiteX5" fmla="*/ 2803588 w 5671603"/>
                <a:gd name="connsiteY5" fmla="*/ 0 h 642809"/>
                <a:gd name="connsiteX6" fmla="*/ 2868015 w 5671603"/>
                <a:gd name="connsiteY6" fmla="*/ 0 h 642809"/>
                <a:gd name="connsiteX7" fmla="*/ 3106203 w 5671603"/>
                <a:gd name="connsiteY7" fmla="*/ 0 h 642809"/>
                <a:gd name="connsiteX8" fmla="*/ 3678836 w 5671603"/>
                <a:gd name="connsiteY8" fmla="*/ 0 h 642809"/>
                <a:gd name="connsiteX9" fmla="*/ 3992900 w 5671603"/>
                <a:gd name="connsiteY9" fmla="*/ 0 h 642809"/>
                <a:gd name="connsiteX10" fmla="*/ 4898940 w 5671603"/>
                <a:gd name="connsiteY10" fmla="*/ 0 h 642809"/>
                <a:gd name="connsiteX11" fmla="*/ 5662140 w 5671603"/>
                <a:gd name="connsiteY11" fmla="*/ 0 h 642809"/>
                <a:gd name="connsiteX12" fmla="*/ 5300826 w 5671603"/>
                <a:gd name="connsiteY12" fmla="*/ 111760 h 642809"/>
                <a:gd name="connsiteX13" fmla="*/ 5173190 w 5671603"/>
                <a:gd name="connsiteY13" fmla="*/ 461024 h 642809"/>
                <a:gd name="connsiteX14" fmla="*/ 4898940 w 5671603"/>
                <a:gd name="connsiteY14" fmla="*/ 642809 h 642809"/>
                <a:gd name="connsiteX15" fmla="*/ 3992900 w 5671603"/>
                <a:gd name="connsiteY15" fmla="*/ 642809 h 642809"/>
                <a:gd name="connsiteX16" fmla="*/ 3106203 w 5671603"/>
                <a:gd name="connsiteY16" fmla="*/ 642809 h 642809"/>
                <a:gd name="connsiteX17" fmla="*/ 2565400 w 5671603"/>
                <a:gd name="connsiteY17" fmla="*/ 642809 h 642809"/>
                <a:gd name="connsiteX18" fmla="*/ 1678703 w 5671603"/>
                <a:gd name="connsiteY18" fmla="*/ 642809 h 642809"/>
                <a:gd name="connsiteX19" fmla="*/ 772663 w 5671603"/>
                <a:gd name="connsiteY19" fmla="*/ 642809 h 642809"/>
                <a:gd name="connsiteX20" fmla="*/ 498413 w 5671603"/>
                <a:gd name="connsiteY20" fmla="*/ 461024 h 642809"/>
                <a:gd name="connsiteX21" fmla="*/ 370777 w 5671603"/>
                <a:gd name="connsiteY21" fmla="*/ 111760 h 642809"/>
                <a:gd name="connsiteX22" fmla="*/ 9463 w 5671603"/>
                <a:gd name="connsiteY22" fmla="*/ 0 h 64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71603" h="642809">
                  <a:moveTo>
                    <a:pt x="9463" y="0"/>
                  </a:moveTo>
                  <a:lnTo>
                    <a:pt x="772663" y="0"/>
                  </a:lnTo>
                  <a:lnTo>
                    <a:pt x="1678703" y="0"/>
                  </a:lnTo>
                  <a:lnTo>
                    <a:pt x="1992767" y="0"/>
                  </a:lnTo>
                  <a:lnTo>
                    <a:pt x="2565400" y="0"/>
                  </a:lnTo>
                  <a:lnTo>
                    <a:pt x="2803588" y="0"/>
                  </a:lnTo>
                  <a:lnTo>
                    <a:pt x="2868015" y="0"/>
                  </a:lnTo>
                  <a:lnTo>
                    <a:pt x="3106203" y="0"/>
                  </a:lnTo>
                  <a:lnTo>
                    <a:pt x="3678836" y="0"/>
                  </a:lnTo>
                  <a:lnTo>
                    <a:pt x="3992900" y="0"/>
                  </a:lnTo>
                  <a:lnTo>
                    <a:pt x="4898940" y="0"/>
                  </a:lnTo>
                  <a:lnTo>
                    <a:pt x="5662140" y="0"/>
                  </a:lnTo>
                  <a:cubicBezTo>
                    <a:pt x="5729121" y="18627"/>
                    <a:pt x="5422799" y="-41277"/>
                    <a:pt x="5300826" y="111760"/>
                  </a:cubicBezTo>
                  <a:lnTo>
                    <a:pt x="5173190" y="461024"/>
                  </a:lnTo>
                  <a:cubicBezTo>
                    <a:pt x="5128005" y="567851"/>
                    <a:pt x="5022226" y="642809"/>
                    <a:pt x="4898940" y="642809"/>
                  </a:cubicBezTo>
                  <a:lnTo>
                    <a:pt x="3992900" y="642809"/>
                  </a:lnTo>
                  <a:lnTo>
                    <a:pt x="3106203" y="642809"/>
                  </a:lnTo>
                  <a:lnTo>
                    <a:pt x="2565400" y="642809"/>
                  </a:lnTo>
                  <a:lnTo>
                    <a:pt x="1678703" y="642809"/>
                  </a:lnTo>
                  <a:lnTo>
                    <a:pt x="772663" y="642809"/>
                  </a:lnTo>
                  <a:cubicBezTo>
                    <a:pt x="649377" y="642809"/>
                    <a:pt x="543598" y="567851"/>
                    <a:pt x="498413" y="461024"/>
                  </a:cubicBezTo>
                  <a:lnTo>
                    <a:pt x="370777" y="111760"/>
                  </a:lnTo>
                  <a:cubicBezTo>
                    <a:pt x="248804" y="-41277"/>
                    <a:pt x="-57518" y="18627"/>
                    <a:pt x="946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44000">
                  <a:schemeClr val="accent1"/>
                </a:gs>
              </a:gsLst>
              <a:lin ang="2700000" scaled="0"/>
            </a:gradFill>
            <a:ln w="127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Bullet1"/>
            <p:cNvSpPr txBox="1"/>
            <p:nvPr/>
          </p:nvSpPr>
          <p:spPr>
            <a:xfrm>
              <a:off x="7076844" y="3829830"/>
              <a:ext cx="1872218" cy="382809"/>
            </a:xfrm>
            <a:prstGeom prst="rect">
              <a:avLst/>
            </a:prstGeom>
            <a:noFill/>
          </p:spPr>
          <p:txBody>
            <a:bodyPr wrap="square" rtlCol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临床管理难度小</a:t>
              </a:r>
              <a:endPara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207663" y="41394"/>
            <a:ext cx="5448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14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rPr>
              <a:t>05</a:t>
            </a:r>
            <a:endParaRPr kumimoji="0" lang="zh-CN" altLang="en-US" sz="2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B140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Helvetic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304800" y="180975"/>
            <a:ext cx="108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12800" y="266309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latin typeface="+mn-ea"/>
              </a:rPr>
              <a:t>申报幻灯目录</a:t>
            </a:r>
            <a:endParaRPr lang="zh-CN" altLang="en-US" b="1" dirty="0">
              <a:latin typeface="+mn-ea"/>
            </a:endParaRPr>
          </a:p>
        </p:txBody>
      </p:sp>
      <p:grpSp>
        <p:nvGrpSpPr>
          <p:cNvPr id="11" name="组合 10"/>
          <p:cNvGrpSpPr/>
          <p:nvPr>
            <p:custDataLst>
              <p:tags r:id="rId1"/>
            </p:custDataLst>
          </p:nvPr>
        </p:nvGrpSpPr>
        <p:grpSpPr>
          <a:xfrm>
            <a:off x="384949" y="1375944"/>
            <a:ext cx="10953754" cy="468248"/>
            <a:chOff x="6550123" y="1366703"/>
            <a:chExt cx="10953754" cy="468248"/>
          </a:xfrm>
        </p:grpSpPr>
        <p:sp>
          <p:nvSpPr>
            <p:cNvPr id="12" name="TextBox 20"/>
            <p:cNvSpPr txBox="1"/>
            <p:nvPr>
              <p:custDataLst>
                <p:tags r:id="rId2"/>
              </p:custDataLst>
            </p:nvPr>
          </p:nvSpPr>
          <p:spPr>
            <a:xfrm>
              <a:off x="7511350" y="1369995"/>
              <a:ext cx="9992527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accent1"/>
                  </a:solidFill>
                  <a:latin typeface="+mj-ea"/>
                  <a:cs typeface="+mn-ea"/>
                </a:rPr>
                <a:t>基本信息：</a:t>
              </a:r>
              <a:r>
                <a:rPr lang="zh-CN" altLang="en-US" sz="2400" kern="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中国</a:t>
              </a:r>
              <a:r>
                <a:rPr lang="zh-CN" altLang="en-US" sz="2400" b="1" kern="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首个</a:t>
              </a:r>
              <a:r>
                <a:rPr lang="zh-CN" altLang="en-US" sz="2400" kern="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铂耐药卵巢癌适应症大分子抗</a:t>
              </a:r>
              <a:r>
                <a:rPr lang="en-US" altLang="zh-CN" sz="2400" kern="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VEGF</a:t>
              </a:r>
              <a:r>
                <a:rPr lang="zh-CN" altLang="en-US" sz="2400" kern="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药物，</a:t>
              </a:r>
              <a:r>
                <a:rPr lang="en-US" altLang="zh-CN" sz="2400" kern="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类新药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矩形 8"/>
            <p:cNvSpPr/>
            <p:nvPr>
              <p:custDataLst>
                <p:tags r:id="rId3"/>
              </p:custDataLst>
            </p:nvPr>
          </p:nvSpPr>
          <p:spPr>
            <a:xfrm>
              <a:off x="6550123" y="1366703"/>
              <a:ext cx="527197" cy="468248"/>
            </a:xfrm>
            <a:custGeom>
              <a:avLst/>
              <a:gdLst/>
              <a:ahLst/>
              <a:cxnLst/>
              <a:rect l="l" t="t" r="r" b="b"/>
              <a:pathLst>
                <a:path w="855095" h="855095">
                  <a:moveTo>
                    <a:pt x="805897" y="427546"/>
                  </a:moveTo>
                  <a:lnTo>
                    <a:pt x="855095" y="427546"/>
                  </a:lnTo>
                  <a:lnTo>
                    <a:pt x="855095" y="855095"/>
                  </a:lnTo>
                  <a:lnTo>
                    <a:pt x="427546" y="855095"/>
                  </a:lnTo>
                  <a:lnTo>
                    <a:pt x="427546" y="805897"/>
                  </a:lnTo>
                  <a:lnTo>
                    <a:pt x="805897" y="805897"/>
                  </a:lnTo>
                  <a:close/>
                  <a:moveTo>
                    <a:pt x="0" y="0"/>
                  </a:moveTo>
                  <a:lnTo>
                    <a:pt x="427546" y="0"/>
                  </a:lnTo>
                  <a:lnTo>
                    <a:pt x="427546" y="49196"/>
                  </a:lnTo>
                  <a:lnTo>
                    <a:pt x="49196" y="49196"/>
                  </a:lnTo>
                  <a:lnTo>
                    <a:pt x="49196" y="427546"/>
                  </a:lnTo>
                  <a:lnTo>
                    <a:pt x="0" y="427546"/>
                  </a:lnTo>
                  <a:close/>
                </a:path>
              </a:pathLst>
            </a:custGeom>
            <a:solidFill>
              <a:srgbClr val="151B60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01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4"/>
            </p:custDataLst>
          </p:nvPr>
        </p:nvGrpSpPr>
        <p:grpSpPr>
          <a:xfrm>
            <a:off x="384948" y="2212770"/>
            <a:ext cx="11339329" cy="1531738"/>
            <a:chOff x="1434659" y="2903695"/>
            <a:chExt cx="11339329" cy="1317696"/>
          </a:xfrm>
        </p:grpSpPr>
        <p:sp>
          <p:nvSpPr>
            <p:cNvPr id="17" name="TextBox 20"/>
            <p:cNvSpPr txBox="1"/>
            <p:nvPr>
              <p:custDataLst>
                <p:tags r:id="rId5"/>
              </p:custDataLst>
            </p:nvPr>
          </p:nvSpPr>
          <p:spPr>
            <a:xfrm>
              <a:off x="2395886" y="3759726"/>
              <a:ext cx="10378102" cy="46166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accent1"/>
                  </a:solidFill>
                  <a:latin typeface="+mj-ea"/>
                  <a:cs typeface="+mn-ea"/>
                </a:rPr>
                <a:t>安全性：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停药率仅</a:t>
              </a:r>
              <a:r>
                <a:rPr kumimoji="0" lang="en-US" altLang="zh-CN" sz="240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5.8%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，出血风险、</a:t>
              </a:r>
              <a:r>
                <a:rPr lang="zh-CN" altLang="en-US" sz="2400" kern="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胃肠穿孔、女性生殖道瘘</a:t>
              </a: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风险明显降低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矩形 8"/>
            <p:cNvSpPr/>
            <p:nvPr>
              <p:custDataLst>
                <p:tags r:id="rId6"/>
              </p:custDataLst>
            </p:nvPr>
          </p:nvSpPr>
          <p:spPr>
            <a:xfrm>
              <a:off x="1434659" y="2903695"/>
              <a:ext cx="527197" cy="468248"/>
            </a:xfrm>
            <a:custGeom>
              <a:avLst/>
              <a:gdLst/>
              <a:ahLst/>
              <a:cxnLst/>
              <a:rect l="l" t="t" r="r" b="b"/>
              <a:pathLst>
                <a:path w="855095" h="855095">
                  <a:moveTo>
                    <a:pt x="805897" y="427546"/>
                  </a:moveTo>
                  <a:lnTo>
                    <a:pt x="855095" y="427546"/>
                  </a:lnTo>
                  <a:lnTo>
                    <a:pt x="855095" y="855095"/>
                  </a:lnTo>
                  <a:lnTo>
                    <a:pt x="427546" y="855095"/>
                  </a:lnTo>
                  <a:lnTo>
                    <a:pt x="427546" y="805897"/>
                  </a:lnTo>
                  <a:lnTo>
                    <a:pt x="805897" y="805897"/>
                  </a:lnTo>
                  <a:close/>
                  <a:moveTo>
                    <a:pt x="0" y="0"/>
                  </a:moveTo>
                  <a:lnTo>
                    <a:pt x="427546" y="0"/>
                  </a:lnTo>
                  <a:lnTo>
                    <a:pt x="427546" y="49196"/>
                  </a:lnTo>
                  <a:lnTo>
                    <a:pt x="49196" y="49196"/>
                  </a:lnTo>
                  <a:lnTo>
                    <a:pt x="49196" y="427546"/>
                  </a:lnTo>
                  <a:lnTo>
                    <a:pt x="0" y="427546"/>
                  </a:lnTo>
                  <a:close/>
                </a:path>
              </a:pathLst>
            </a:custGeom>
            <a:solidFill>
              <a:srgbClr val="008A3E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02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7"/>
            </p:custDataLst>
          </p:nvPr>
        </p:nvGrpSpPr>
        <p:grpSpPr>
          <a:xfrm>
            <a:off x="384949" y="2228573"/>
            <a:ext cx="11502250" cy="1498696"/>
            <a:chOff x="1434659" y="3168805"/>
            <a:chExt cx="11502250" cy="1289271"/>
          </a:xfrm>
        </p:grpSpPr>
        <p:sp>
          <p:nvSpPr>
            <p:cNvPr id="21" name="TextBox 20"/>
            <p:cNvSpPr txBox="1"/>
            <p:nvPr>
              <p:custDataLst>
                <p:tags r:id="rId8"/>
              </p:custDataLst>
            </p:nvPr>
          </p:nvSpPr>
          <p:spPr>
            <a:xfrm>
              <a:off x="2395885" y="3168805"/>
              <a:ext cx="10541024" cy="7148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accent1"/>
                  </a:solidFill>
                  <a:latin typeface="+mj-ea"/>
                  <a:cs typeface="+mn-ea"/>
                </a:rPr>
                <a:t>有效性：</a:t>
              </a:r>
              <a:r>
                <a:rPr lang="zh-CN" altLang="en-US" sz="2400" kern="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在中国铂耐药卵巢癌人群中，</a:t>
              </a:r>
              <a:r>
                <a:rPr lang="zh-CN" altLang="en-US" sz="2400" b="1" kern="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首个</a:t>
              </a:r>
              <a:r>
                <a:rPr lang="zh-CN" altLang="en-US" sz="2400" kern="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取得中位无进展时间、总生存时间</a:t>
              </a:r>
              <a:r>
                <a:rPr lang="zh-CN" altLang="en-US" sz="2400" b="1" kern="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双阳性结果</a:t>
              </a:r>
              <a:r>
                <a:rPr lang="zh-CN" altLang="en-US" sz="2400" kern="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的研究</a:t>
              </a:r>
              <a:endParaRPr lang="zh-CN" altLang="en-US" sz="2400" kern="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矩形 8"/>
            <p:cNvSpPr/>
            <p:nvPr>
              <p:custDataLst>
                <p:tags r:id="rId9"/>
              </p:custDataLst>
            </p:nvPr>
          </p:nvSpPr>
          <p:spPr>
            <a:xfrm>
              <a:off x="1434659" y="3989828"/>
              <a:ext cx="527197" cy="468248"/>
            </a:xfrm>
            <a:custGeom>
              <a:avLst/>
              <a:gdLst/>
              <a:ahLst/>
              <a:cxnLst/>
              <a:rect l="l" t="t" r="r" b="b"/>
              <a:pathLst>
                <a:path w="855095" h="855095">
                  <a:moveTo>
                    <a:pt x="805897" y="427546"/>
                  </a:moveTo>
                  <a:lnTo>
                    <a:pt x="855095" y="427546"/>
                  </a:lnTo>
                  <a:lnTo>
                    <a:pt x="855095" y="855095"/>
                  </a:lnTo>
                  <a:lnTo>
                    <a:pt x="427546" y="855095"/>
                  </a:lnTo>
                  <a:lnTo>
                    <a:pt x="427546" y="805897"/>
                  </a:lnTo>
                  <a:lnTo>
                    <a:pt x="805897" y="805897"/>
                  </a:lnTo>
                  <a:close/>
                  <a:moveTo>
                    <a:pt x="0" y="0"/>
                  </a:moveTo>
                  <a:lnTo>
                    <a:pt x="427546" y="0"/>
                  </a:lnTo>
                  <a:lnTo>
                    <a:pt x="427546" y="49196"/>
                  </a:lnTo>
                  <a:lnTo>
                    <a:pt x="49196" y="49196"/>
                  </a:lnTo>
                  <a:lnTo>
                    <a:pt x="49196" y="427546"/>
                  </a:lnTo>
                  <a:lnTo>
                    <a:pt x="0" y="427546"/>
                  </a:lnTo>
                  <a:close/>
                </a:path>
              </a:pathLst>
            </a:custGeom>
            <a:solidFill>
              <a:srgbClr val="008A3E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03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grpSp>
        <p:nvGrpSpPr>
          <p:cNvPr id="23" name="组合 22"/>
          <p:cNvGrpSpPr/>
          <p:nvPr>
            <p:custDataLst>
              <p:tags r:id="rId10"/>
            </p:custDataLst>
          </p:nvPr>
        </p:nvGrpSpPr>
        <p:grpSpPr>
          <a:xfrm>
            <a:off x="384949" y="4086721"/>
            <a:ext cx="11803336" cy="834289"/>
            <a:chOff x="1434659" y="5066311"/>
            <a:chExt cx="11803336" cy="834289"/>
          </a:xfrm>
        </p:grpSpPr>
        <p:sp>
          <p:nvSpPr>
            <p:cNvPr id="24" name="TextBox 20"/>
            <p:cNvSpPr txBox="1"/>
            <p:nvPr>
              <p:custDataLst>
                <p:tags r:id="rId11"/>
              </p:custDataLst>
            </p:nvPr>
          </p:nvSpPr>
          <p:spPr>
            <a:xfrm>
              <a:off x="2395887" y="5069603"/>
              <a:ext cx="1084210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accent1"/>
                  </a:solidFill>
                  <a:latin typeface="+mj-ea"/>
                  <a:cs typeface="+mn-ea"/>
                </a:rPr>
                <a:t>创新性：</a:t>
              </a:r>
              <a:r>
                <a:rPr lang="zh-CN" altLang="en-US" sz="2400" kern="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与传统</a:t>
              </a:r>
              <a:r>
                <a:rPr lang="en-US" altLang="zh-CN" sz="2400" kern="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VEGF</a:t>
              </a:r>
              <a:r>
                <a:rPr lang="zh-CN" altLang="en-US" sz="2400" kern="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结合位点不同，结合</a:t>
              </a:r>
              <a:r>
                <a:rPr lang="zh-CN" altLang="en-US" sz="2400" b="1" kern="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活性更强</a:t>
              </a:r>
              <a:r>
                <a:rPr lang="zh-CN" altLang="en-US" sz="2400" kern="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，抗</a:t>
              </a:r>
              <a:r>
                <a:rPr lang="en-US" altLang="zh-CN" sz="2400" kern="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VEGF</a:t>
              </a:r>
              <a:r>
                <a:rPr lang="zh-CN" altLang="en-US" sz="2400" kern="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单抗</a:t>
              </a:r>
              <a:r>
                <a:rPr lang="zh-CN" altLang="en-US" sz="2400" b="1" kern="0" dirty="0">
                  <a:solidFill>
                    <a:schemeClr val="accent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经治后仍然有效</a:t>
              </a:r>
              <a:endParaRPr lang="zh-CN" altLang="en-US" sz="24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矩形 8"/>
            <p:cNvSpPr/>
            <p:nvPr>
              <p:custDataLst>
                <p:tags r:id="rId12"/>
              </p:custDataLst>
            </p:nvPr>
          </p:nvSpPr>
          <p:spPr>
            <a:xfrm>
              <a:off x="1434659" y="5066311"/>
              <a:ext cx="527197" cy="468248"/>
            </a:xfrm>
            <a:custGeom>
              <a:avLst/>
              <a:gdLst/>
              <a:ahLst/>
              <a:cxnLst/>
              <a:rect l="l" t="t" r="r" b="b"/>
              <a:pathLst>
                <a:path w="855095" h="855095">
                  <a:moveTo>
                    <a:pt x="805897" y="427546"/>
                  </a:moveTo>
                  <a:lnTo>
                    <a:pt x="855095" y="427546"/>
                  </a:lnTo>
                  <a:lnTo>
                    <a:pt x="855095" y="855095"/>
                  </a:lnTo>
                  <a:lnTo>
                    <a:pt x="427546" y="855095"/>
                  </a:lnTo>
                  <a:lnTo>
                    <a:pt x="427546" y="805897"/>
                  </a:lnTo>
                  <a:lnTo>
                    <a:pt x="805897" y="805897"/>
                  </a:lnTo>
                  <a:close/>
                  <a:moveTo>
                    <a:pt x="0" y="0"/>
                  </a:moveTo>
                  <a:lnTo>
                    <a:pt x="427546" y="0"/>
                  </a:lnTo>
                  <a:lnTo>
                    <a:pt x="427546" y="49196"/>
                  </a:lnTo>
                  <a:lnTo>
                    <a:pt x="49196" y="49196"/>
                  </a:lnTo>
                  <a:lnTo>
                    <a:pt x="49196" y="427546"/>
                  </a:lnTo>
                  <a:lnTo>
                    <a:pt x="0" y="427546"/>
                  </a:lnTo>
                  <a:close/>
                </a:path>
              </a:pathLst>
            </a:custGeom>
            <a:solidFill>
              <a:srgbClr val="008A3E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04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  <p:grpSp>
        <p:nvGrpSpPr>
          <p:cNvPr id="26" name="组合 25"/>
          <p:cNvGrpSpPr/>
          <p:nvPr>
            <p:custDataLst>
              <p:tags r:id="rId13"/>
            </p:custDataLst>
          </p:nvPr>
        </p:nvGrpSpPr>
        <p:grpSpPr>
          <a:xfrm>
            <a:off x="384948" y="5089288"/>
            <a:ext cx="10953755" cy="834289"/>
            <a:chOff x="1434659" y="3989828"/>
            <a:chExt cx="10953755" cy="834289"/>
          </a:xfrm>
        </p:grpSpPr>
        <p:sp>
          <p:nvSpPr>
            <p:cNvPr id="27" name="TextBox 20"/>
            <p:cNvSpPr txBox="1"/>
            <p:nvPr>
              <p:custDataLst>
                <p:tags r:id="rId14"/>
              </p:custDataLst>
            </p:nvPr>
          </p:nvSpPr>
          <p:spPr>
            <a:xfrm>
              <a:off x="2395886" y="3993120"/>
              <a:ext cx="9992528" cy="83099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lvl="0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accent1"/>
                  </a:solidFill>
                  <a:latin typeface="+mj-ea"/>
                  <a:cs typeface="+mn-ea"/>
                </a:rPr>
                <a:t>公平性：</a:t>
              </a:r>
              <a:r>
                <a:rPr lang="zh-CN" altLang="en-US" sz="2400" kern="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填补铂耐药卵巢癌全人群适应症空白，与现有诊疗体系高度兼容，弥补目录短板</a:t>
              </a:r>
              <a:endPara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矩形 8"/>
            <p:cNvSpPr/>
            <p:nvPr>
              <p:custDataLst>
                <p:tags r:id="rId15"/>
              </p:custDataLst>
            </p:nvPr>
          </p:nvSpPr>
          <p:spPr>
            <a:xfrm>
              <a:off x="1434659" y="3989828"/>
              <a:ext cx="527197" cy="468248"/>
            </a:xfrm>
            <a:custGeom>
              <a:avLst/>
              <a:gdLst/>
              <a:ahLst/>
              <a:cxnLst/>
              <a:rect l="l" t="t" r="r" b="b"/>
              <a:pathLst>
                <a:path w="855095" h="855095">
                  <a:moveTo>
                    <a:pt x="805897" y="427546"/>
                  </a:moveTo>
                  <a:lnTo>
                    <a:pt x="855095" y="427546"/>
                  </a:lnTo>
                  <a:lnTo>
                    <a:pt x="855095" y="855095"/>
                  </a:lnTo>
                  <a:lnTo>
                    <a:pt x="427546" y="855095"/>
                  </a:lnTo>
                  <a:lnTo>
                    <a:pt x="427546" y="805897"/>
                  </a:lnTo>
                  <a:lnTo>
                    <a:pt x="805897" y="805897"/>
                  </a:lnTo>
                  <a:close/>
                  <a:moveTo>
                    <a:pt x="0" y="0"/>
                  </a:moveTo>
                  <a:lnTo>
                    <a:pt x="427546" y="0"/>
                  </a:lnTo>
                  <a:lnTo>
                    <a:pt x="427546" y="49196"/>
                  </a:lnTo>
                  <a:lnTo>
                    <a:pt x="49196" y="49196"/>
                  </a:lnTo>
                  <a:lnTo>
                    <a:pt x="49196" y="427546"/>
                  </a:lnTo>
                  <a:lnTo>
                    <a:pt x="0" y="427546"/>
                  </a:lnTo>
                  <a:close/>
                </a:path>
              </a:pathLst>
            </a:custGeom>
            <a:solidFill>
              <a:srgbClr val="008A3E"/>
            </a:solidFill>
            <a:ln w="254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</a:rPr>
                <a:t>05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rPr>
              <a:t>1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>
          <a:xfrm>
            <a:off x="1245618" y="431776"/>
            <a:ext cx="9739135" cy="366248"/>
          </a:xfrm>
        </p:spPr>
        <p:txBody>
          <a:bodyPr/>
          <a:lstStyle/>
          <a:p>
            <a:pPr algn="ctr"/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kumimoji="1"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首个</a:t>
            </a:r>
            <a:r>
              <a:rPr kumimoji="1"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铂耐药卵巢癌全人群适应症药物，填补治疗领域空白</a:t>
            </a:r>
            <a:endParaRPr kumimoji="1"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页脚占位符 4"/>
          <p:cNvSpPr txBox="1"/>
          <p:nvPr/>
        </p:nvSpPr>
        <p:spPr bwMode="gray">
          <a:xfrm>
            <a:off x="117146" y="6006706"/>
            <a:ext cx="4721070" cy="716956"/>
          </a:xfrm>
          <a:prstGeom prst="rect">
            <a:avLst/>
          </a:prstGeom>
        </p:spPr>
        <p:txBody>
          <a:bodyPr vert="horz" lIns="0" tIns="0" rIns="0" bIns="36000" rtlCol="0" anchor="b" anchorCtr="0"/>
          <a:lstStyle>
            <a:defPPr>
              <a:defRPr lang="zh-CN"/>
            </a:defPPr>
            <a:lvl1pPr marL="0" algn="l" defTabSz="914400" rtl="0" eaLnBrk="1" latinLnBrk="0" hangingPunct="1">
              <a:defRPr lang="de-DE"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注射用苏维西塔单抗说明书；中国专利号：</a:t>
            </a:r>
            <a:r>
              <a:rPr kumimoji="0" lang="en-GB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ZL201080018409.6</a:t>
            </a:r>
            <a:endParaRPr kumimoji="0" lang="en-GB" altLang="zh-CN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.Global cancer statistics 2022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3. Vera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Loizzi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et al., Int J Mol Sci. 2017 Sep 14;18(9).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pii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: E1967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Group 2"/>
          <p:cNvGrpSpPr/>
          <p:nvPr/>
        </p:nvGrpSpPr>
        <p:grpSpPr>
          <a:xfrm>
            <a:off x="1318744" y="41394"/>
            <a:ext cx="9609827" cy="400110"/>
            <a:chOff x="1224950" y="531118"/>
            <a:chExt cx="9609827" cy="400110"/>
          </a:xfrm>
        </p:grpSpPr>
        <p:sp>
          <p:nvSpPr>
            <p:cNvPr id="25" name="文本框 17"/>
            <p:cNvSpPr txBox="1"/>
            <p:nvPr/>
          </p:nvSpPr>
          <p:spPr>
            <a:xfrm>
              <a:off x="2113869" y="531118"/>
              <a:ext cx="54483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 w="9525">
                    <a:solidFill>
                      <a:srgbClr val="FFFFFF"/>
                    </a:solidFill>
                    <a:prstDash val="solid"/>
                  </a:ln>
                  <a:solidFill>
                    <a:srgbClr val="00B140"/>
                  </a:solidFill>
                  <a:effectLst>
                    <a:outerShdw blurRad="12700" dist="38100" dir="2700000" algn="tl" rotWithShape="0">
                      <a:srgbClr val="FFFFFF">
                        <a:lumMod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01</a:t>
              </a:r>
              <a:endParaRPr kumimoji="0" lang="zh-CN" altLang="en-US" sz="20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00B14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224950" y="612514"/>
              <a:ext cx="9609827" cy="246221"/>
              <a:chOff x="607784" y="3416099"/>
              <a:chExt cx="10976432" cy="246221"/>
            </a:xfrm>
          </p:grpSpPr>
          <p:sp>
            <p:nvSpPr>
              <p:cNvPr id="27" name="文本框 14"/>
              <p:cNvSpPr txBox="1"/>
              <p:nvPr/>
            </p:nvSpPr>
            <p:spPr>
              <a:xfrm>
                <a:off x="5158658" y="3416099"/>
                <a:ext cx="1917021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基本信息</a:t>
                </a:r>
                <a:r>
                  <a:rPr kumimoji="0" lang="en-US" altLang="zh-CN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(1/3)</a:t>
                </a:r>
                <a:endParaRPr kumimoji="0" lang="zh-CN" alt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B1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28" name="直接连接符 18"/>
              <p:cNvCxnSpPr/>
              <p:nvPr/>
            </p:nvCxnSpPr>
            <p:spPr>
              <a:xfrm>
                <a:off x="8506916" y="3571981"/>
                <a:ext cx="3077300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19"/>
              <p:cNvCxnSpPr/>
              <p:nvPr/>
            </p:nvCxnSpPr>
            <p:spPr>
              <a:xfrm>
                <a:off x="607784" y="3571981"/>
                <a:ext cx="2929046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313491" y="828582"/>
            <a:ext cx="5390304" cy="5284835"/>
            <a:chOff x="285135" y="1341476"/>
            <a:chExt cx="5789971" cy="4970833"/>
          </a:xfrm>
        </p:grpSpPr>
        <p:sp>
          <p:nvSpPr>
            <p:cNvPr id="9" name="矩形: 圆角 8"/>
            <p:cNvSpPr/>
            <p:nvPr/>
          </p:nvSpPr>
          <p:spPr>
            <a:xfrm>
              <a:off x="285135" y="1494031"/>
              <a:ext cx="5789971" cy="4818278"/>
            </a:xfrm>
            <a:prstGeom prst="roundRect">
              <a:avLst>
                <a:gd name="adj" fmla="val 6148"/>
              </a:avLst>
            </a:prstGeom>
            <a:solidFill>
              <a:srgbClr val="FFFFFF"/>
            </a:solidFill>
            <a:ln w="19050" cap="flat">
              <a:solidFill>
                <a:schemeClr val="accent1"/>
              </a:solidFill>
              <a:prstDash val="solid"/>
              <a:miter/>
            </a:ln>
            <a:effectLst>
              <a:outerShdw blurRad="76200" dist="50800" dir="5400000" algn="t" rotWithShape="0">
                <a:schemeClr val="accent1">
                  <a:alpha val="10000"/>
                </a:scheme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779312" y="1394812"/>
              <a:ext cx="2694092" cy="430199"/>
              <a:chOff x="4744170" y="1944966"/>
              <a:chExt cx="2708330" cy="432473"/>
            </a:xfrm>
            <a:effectLst>
              <a:outerShdw blurRad="50800" dist="38100" dir="5400000" algn="t" rotWithShape="0">
                <a:schemeClr val="accent1">
                  <a:alpha val="40000"/>
                </a:schemeClr>
              </a:outerShdw>
            </a:effectLst>
          </p:grpSpPr>
          <p:sp>
            <p:nvSpPr>
              <p:cNvPr id="12" name="矩形: 圆顶角 11"/>
              <p:cNvSpPr/>
              <p:nvPr/>
            </p:nvSpPr>
            <p:spPr>
              <a:xfrm>
                <a:off x="4744170" y="1944967"/>
                <a:ext cx="2708330" cy="9974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>
                  <a:lumMod val="7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任意多边形: 形状 12" descr="D:\51PPT模板网\51pptmoban.com\图片.jpg"/>
              <p:cNvSpPr/>
              <p:nvPr/>
            </p:nvSpPr>
            <p:spPr>
              <a:xfrm>
                <a:off x="4786087" y="1944966"/>
                <a:ext cx="2624353" cy="432473"/>
              </a:xfrm>
              <a:custGeom>
                <a:avLst/>
                <a:gdLst>
                  <a:gd name="connsiteX0" fmla="*/ 9463 w 5671603"/>
                  <a:gd name="connsiteY0" fmla="*/ 0 h 642809"/>
                  <a:gd name="connsiteX1" fmla="*/ 772663 w 5671603"/>
                  <a:gd name="connsiteY1" fmla="*/ 0 h 642809"/>
                  <a:gd name="connsiteX2" fmla="*/ 1678703 w 5671603"/>
                  <a:gd name="connsiteY2" fmla="*/ 0 h 642809"/>
                  <a:gd name="connsiteX3" fmla="*/ 1992767 w 5671603"/>
                  <a:gd name="connsiteY3" fmla="*/ 0 h 642809"/>
                  <a:gd name="connsiteX4" fmla="*/ 2565400 w 5671603"/>
                  <a:gd name="connsiteY4" fmla="*/ 0 h 642809"/>
                  <a:gd name="connsiteX5" fmla="*/ 2803588 w 5671603"/>
                  <a:gd name="connsiteY5" fmla="*/ 0 h 642809"/>
                  <a:gd name="connsiteX6" fmla="*/ 2868015 w 5671603"/>
                  <a:gd name="connsiteY6" fmla="*/ 0 h 642809"/>
                  <a:gd name="connsiteX7" fmla="*/ 3106203 w 5671603"/>
                  <a:gd name="connsiteY7" fmla="*/ 0 h 642809"/>
                  <a:gd name="connsiteX8" fmla="*/ 3678836 w 5671603"/>
                  <a:gd name="connsiteY8" fmla="*/ 0 h 642809"/>
                  <a:gd name="connsiteX9" fmla="*/ 3992900 w 5671603"/>
                  <a:gd name="connsiteY9" fmla="*/ 0 h 642809"/>
                  <a:gd name="connsiteX10" fmla="*/ 4898940 w 5671603"/>
                  <a:gd name="connsiteY10" fmla="*/ 0 h 642809"/>
                  <a:gd name="connsiteX11" fmla="*/ 5662140 w 5671603"/>
                  <a:gd name="connsiteY11" fmla="*/ 0 h 642809"/>
                  <a:gd name="connsiteX12" fmla="*/ 5300826 w 5671603"/>
                  <a:gd name="connsiteY12" fmla="*/ 111760 h 642809"/>
                  <a:gd name="connsiteX13" fmla="*/ 5173190 w 5671603"/>
                  <a:gd name="connsiteY13" fmla="*/ 461024 h 642809"/>
                  <a:gd name="connsiteX14" fmla="*/ 4898940 w 5671603"/>
                  <a:gd name="connsiteY14" fmla="*/ 642809 h 642809"/>
                  <a:gd name="connsiteX15" fmla="*/ 3992900 w 5671603"/>
                  <a:gd name="connsiteY15" fmla="*/ 642809 h 642809"/>
                  <a:gd name="connsiteX16" fmla="*/ 3106203 w 5671603"/>
                  <a:gd name="connsiteY16" fmla="*/ 642809 h 642809"/>
                  <a:gd name="connsiteX17" fmla="*/ 2565400 w 5671603"/>
                  <a:gd name="connsiteY17" fmla="*/ 642809 h 642809"/>
                  <a:gd name="connsiteX18" fmla="*/ 1678703 w 5671603"/>
                  <a:gd name="connsiteY18" fmla="*/ 642809 h 642809"/>
                  <a:gd name="connsiteX19" fmla="*/ 772663 w 5671603"/>
                  <a:gd name="connsiteY19" fmla="*/ 642809 h 642809"/>
                  <a:gd name="connsiteX20" fmla="*/ 498413 w 5671603"/>
                  <a:gd name="connsiteY20" fmla="*/ 461024 h 642809"/>
                  <a:gd name="connsiteX21" fmla="*/ 370777 w 5671603"/>
                  <a:gd name="connsiteY21" fmla="*/ 111760 h 642809"/>
                  <a:gd name="connsiteX22" fmla="*/ 9463 w 5671603"/>
                  <a:gd name="connsiteY22" fmla="*/ 0 h 64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71603" h="642809">
                    <a:moveTo>
                      <a:pt x="9463" y="0"/>
                    </a:moveTo>
                    <a:lnTo>
                      <a:pt x="772663" y="0"/>
                    </a:lnTo>
                    <a:lnTo>
                      <a:pt x="1678703" y="0"/>
                    </a:lnTo>
                    <a:lnTo>
                      <a:pt x="1992767" y="0"/>
                    </a:lnTo>
                    <a:lnTo>
                      <a:pt x="2565400" y="0"/>
                    </a:lnTo>
                    <a:lnTo>
                      <a:pt x="2803588" y="0"/>
                    </a:lnTo>
                    <a:lnTo>
                      <a:pt x="2868015" y="0"/>
                    </a:lnTo>
                    <a:lnTo>
                      <a:pt x="3106203" y="0"/>
                    </a:lnTo>
                    <a:lnTo>
                      <a:pt x="3678836" y="0"/>
                    </a:lnTo>
                    <a:lnTo>
                      <a:pt x="3992900" y="0"/>
                    </a:lnTo>
                    <a:lnTo>
                      <a:pt x="4898940" y="0"/>
                    </a:lnTo>
                    <a:lnTo>
                      <a:pt x="5662140" y="0"/>
                    </a:lnTo>
                    <a:cubicBezTo>
                      <a:pt x="5729121" y="18627"/>
                      <a:pt x="5422799" y="-41277"/>
                      <a:pt x="5300826" y="111760"/>
                    </a:cubicBezTo>
                    <a:lnTo>
                      <a:pt x="5173190" y="461024"/>
                    </a:lnTo>
                    <a:cubicBezTo>
                      <a:pt x="5128005" y="567851"/>
                      <a:pt x="5022226" y="642809"/>
                      <a:pt x="4898940" y="642809"/>
                    </a:cubicBezTo>
                    <a:lnTo>
                      <a:pt x="3992900" y="642809"/>
                    </a:lnTo>
                    <a:lnTo>
                      <a:pt x="3106203" y="642809"/>
                    </a:lnTo>
                    <a:lnTo>
                      <a:pt x="2565400" y="642809"/>
                    </a:lnTo>
                    <a:lnTo>
                      <a:pt x="1678703" y="642809"/>
                    </a:lnTo>
                    <a:lnTo>
                      <a:pt x="772663" y="642809"/>
                    </a:lnTo>
                    <a:cubicBezTo>
                      <a:pt x="649377" y="642809"/>
                      <a:pt x="543598" y="567851"/>
                      <a:pt x="498413" y="461024"/>
                    </a:cubicBezTo>
                    <a:lnTo>
                      <a:pt x="370777" y="111760"/>
                    </a:lnTo>
                    <a:cubicBezTo>
                      <a:pt x="248804" y="-41277"/>
                      <a:pt x="-57518" y="18627"/>
                      <a:pt x="9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44000">
                    <a:schemeClr val="accent1"/>
                  </a:gs>
                </a:gsLst>
                <a:lin ang="2700000" scaled="0"/>
              </a:gradFill>
              <a:ln w="127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1" name="Bullet1"/>
            <p:cNvSpPr txBox="1"/>
            <p:nvPr/>
          </p:nvSpPr>
          <p:spPr>
            <a:xfrm>
              <a:off x="1978042" y="1341476"/>
              <a:ext cx="2296488" cy="430199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ea"/>
                  <a:sym typeface="+mn-lt"/>
                </a:rPr>
                <a:t>基本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信息</a:t>
              </a:r>
              <a:r>
                <a:rPr kumimoji="0" lang="en-US" altLang="zh-CN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</a:t>
              </a:r>
              <a:endParaRPr kumimoji="0" lang="zh-CN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aphicFrame>
        <p:nvGraphicFramePr>
          <p:cNvPr id="32" name="表格 31"/>
          <p:cNvGraphicFramePr>
            <a:graphicFrameLocks noGrp="1"/>
          </p:cNvGraphicFramePr>
          <p:nvPr/>
        </p:nvGraphicFramePr>
        <p:xfrm>
          <a:off x="374079" y="1467026"/>
          <a:ext cx="5199408" cy="40981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5564"/>
                <a:gridCol w="1479513"/>
                <a:gridCol w="1480428"/>
                <a:gridCol w="1103903"/>
              </a:tblGrid>
              <a:tr h="4239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通用名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注射用苏维西塔单抗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30597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注册规格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50mg/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瓶</a:t>
                      </a:r>
                      <a:endParaRPr lang="en-US" altLang="zh-CN" sz="1200" b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85221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适应症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l">
                        <a:lnSpc>
                          <a:spcPts val="2000"/>
                        </a:lnSpc>
                        <a:spcBef>
                          <a:spcPts val="600"/>
                        </a:spcBef>
                      </a:pPr>
                      <a:r>
                        <a:rPr lang="zh-CN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苏维西塔单抗联合紫杉醇、多柔比星脂质体或拓扑替康用于铂耐药后接受过不超过 </a:t>
                      </a:r>
                      <a:r>
                        <a:rPr lang="en-US" altLang="zh-CN" sz="1200" b="0" i="0" u="none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 </a:t>
                      </a:r>
                      <a:r>
                        <a:rPr lang="zh-CN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种系统治疗的成人复发性卵巢癌、输卵管癌或原发性腹膜癌的治疗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79855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用法用量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</a:pPr>
                      <a:r>
                        <a:rPr lang="zh-CN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本品通过静脉输注（</a:t>
                      </a:r>
                      <a:r>
                        <a:rPr lang="en-US" altLang="zh-CN" sz="1200" b="0" i="0" u="none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IV</a:t>
                      </a:r>
                      <a:r>
                        <a:rPr lang="zh-CN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）方式给药，推荐剂量为</a:t>
                      </a:r>
                      <a:r>
                        <a:rPr lang="en-US" altLang="zh-CN" sz="1200" b="0" i="0" u="none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1.5mg/kg</a:t>
                      </a:r>
                      <a:r>
                        <a:rPr lang="zh-CN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，每</a:t>
                      </a:r>
                      <a:r>
                        <a:rPr lang="en-US" altLang="zh-CN" sz="1200" b="0" i="0" u="none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CN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周给药</a:t>
                      </a:r>
                      <a:r>
                        <a:rPr lang="en-US" altLang="zh-CN" sz="1200" b="0" i="0" u="none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CN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次，输注时间不得少于</a:t>
                      </a:r>
                      <a:r>
                        <a:rPr lang="en-US" altLang="zh-CN" sz="1200" b="0" i="0" u="none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90</a:t>
                      </a:r>
                      <a:r>
                        <a:rPr lang="zh-CN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分钟</a:t>
                      </a:r>
                      <a:endParaRPr lang="en-US" altLang="zh-CN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4826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专利情况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单抗序列结构专利</a:t>
                      </a:r>
                      <a:r>
                        <a:rPr lang="zh-CN" altLang="en-US" sz="1200" b="0" kern="120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；中国</a:t>
                      </a:r>
                      <a:endParaRPr lang="zh-CN" altLang="en-US" sz="1200" b="0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</a:tr>
              <a:tr h="4930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</a:t>
                      </a:r>
                      <a:endParaRPr lang="en-US" altLang="zh-CN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获批时间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日</a:t>
                      </a:r>
                      <a:endParaRPr lang="zh-CN" alt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药品注册</a:t>
                      </a:r>
                      <a:br>
                        <a:rPr lang="en-US" altLang="zh-CN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</a:br>
                      <a:r>
                        <a:rPr lang="zh-CN" altLang="en-US" sz="12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分类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治疗用生物制品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类</a:t>
                      </a:r>
                      <a:endParaRPr lang="zh-CN" alt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263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i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全球首次上市时间及国家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624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中国 </a:t>
                      </a:r>
                      <a:endParaRPr lang="en-US" altLang="zh-CN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CN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CN" altLang="en-US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日</a:t>
                      </a:r>
                      <a:endParaRPr lang="zh-CN" altLang="en-US" sz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i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是否为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OTC</a:t>
                      </a:r>
                      <a:r>
                        <a:rPr lang="zh-CN" altLang="en-US" sz="1200" b="1" i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药品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  <a:sym typeface="微软雅黑" panose="020B0503020204020204" pitchFamily="34" charset="-122"/>
                        </a:rPr>
                        <a:t>否</a:t>
                      </a:r>
                      <a:endParaRPr lang="en-US" altLang="zh-CN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5836077" y="860789"/>
            <a:ext cx="6037822" cy="2461705"/>
            <a:chOff x="6142190" y="882411"/>
            <a:chExt cx="5121414" cy="2878380"/>
          </a:xfrm>
        </p:grpSpPr>
        <p:sp>
          <p:nvSpPr>
            <p:cNvPr id="19" name="矩形: 圆顶角 18"/>
            <p:cNvSpPr/>
            <p:nvPr/>
          </p:nvSpPr>
          <p:spPr>
            <a:xfrm>
              <a:off x="7561841" y="945676"/>
              <a:ext cx="2136689" cy="12456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142190" y="882411"/>
              <a:ext cx="5121414" cy="2878380"/>
              <a:chOff x="6143445" y="642341"/>
              <a:chExt cx="5390304" cy="3424433"/>
            </a:xfrm>
          </p:grpSpPr>
          <p:sp>
            <p:nvSpPr>
              <p:cNvPr id="14" name="矩形: 圆角 13"/>
              <p:cNvSpPr/>
              <p:nvPr/>
            </p:nvSpPr>
            <p:spPr>
              <a:xfrm>
                <a:off x="6143445" y="857718"/>
                <a:ext cx="5390304" cy="3209056"/>
              </a:xfrm>
              <a:prstGeom prst="roundRect">
                <a:avLst>
                  <a:gd name="adj" fmla="val 6148"/>
                </a:avLst>
              </a:prstGeom>
              <a:solidFill>
                <a:srgbClr val="FFFFFF"/>
              </a:solidFill>
              <a:ln w="19050" cap="flat">
                <a:solidFill>
                  <a:schemeClr val="accent1"/>
                </a:solidFill>
                <a:prstDash val="solid"/>
                <a:miter/>
              </a:ln>
              <a:effectLst>
                <a:outerShdw blurRad="76200" dist="50800" dir="5400000" algn="t" rotWithShape="0">
                  <a:schemeClr val="accent1">
                    <a:alpha val="1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285750" lvl="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2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15" name="任意多边形: 形状 14" descr="D:\51PPT模板网\51pptmoban.com\图片.jpg"/>
              <p:cNvSpPr/>
              <p:nvPr/>
            </p:nvSpPr>
            <p:spPr>
              <a:xfrm>
                <a:off x="7656623" y="718047"/>
                <a:ext cx="2206847" cy="435728"/>
              </a:xfrm>
              <a:custGeom>
                <a:avLst/>
                <a:gdLst>
                  <a:gd name="connsiteX0" fmla="*/ 9463 w 5671603"/>
                  <a:gd name="connsiteY0" fmla="*/ 0 h 642809"/>
                  <a:gd name="connsiteX1" fmla="*/ 772663 w 5671603"/>
                  <a:gd name="connsiteY1" fmla="*/ 0 h 642809"/>
                  <a:gd name="connsiteX2" fmla="*/ 1678703 w 5671603"/>
                  <a:gd name="connsiteY2" fmla="*/ 0 h 642809"/>
                  <a:gd name="connsiteX3" fmla="*/ 1992767 w 5671603"/>
                  <a:gd name="connsiteY3" fmla="*/ 0 h 642809"/>
                  <a:gd name="connsiteX4" fmla="*/ 2565400 w 5671603"/>
                  <a:gd name="connsiteY4" fmla="*/ 0 h 642809"/>
                  <a:gd name="connsiteX5" fmla="*/ 2803588 w 5671603"/>
                  <a:gd name="connsiteY5" fmla="*/ 0 h 642809"/>
                  <a:gd name="connsiteX6" fmla="*/ 2868015 w 5671603"/>
                  <a:gd name="connsiteY6" fmla="*/ 0 h 642809"/>
                  <a:gd name="connsiteX7" fmla="*/ 3106203 w 5671603"/>
                  <a:gd name="connsiteY7" fmla="*/ 0 h 642809"/>
                  <a:gd name="connsiteX8" fmla="*/ 3678836 w 5671603"/>
                  <a:gd name="connsiteY8" fmla="*/ 0 h 642809"/>
                  <a:gd name="connsiteX9" fmla="*/ 3992900 w 5671603"/>
                  <a:gd name="connsiteY9" fmla="*/ 0 h 642809"/>
                  <a:gd name="connsiteX10" fmla="*/ 4898940 w 5671603"/>
                  <a:gd name="connsiteY10" fmla="*/ 0 h 642809"/>
                  <a:gd name="connsiteX11" fmla="*/ 5662140 w 5671603"/>
                  <a:gd name="connsiteY11" fmla="*/ 0 h 642809"/>
                  <a:gd name="connsiteX12" fmla="*/ 5300826 w 5671603"/>
                  <a:gd name="connsiteY12" fmla="*/ 111760 h 642809"/>
                  <a:gd name="connsiteX13" fmla="*/ 5173190 w 5671603"/>
                  <a:gd name="connsiteY13" fmla="*/ 461024 h 642809"/>
                  <a:gd name="connsiteX14" fmla="*/ 4898940 w 5671603"/>
                  <a:gd name="connsiteY14" fmla="*/ 642809 h 642809"/>
                  <a:gd name="connsiteX15" fmla="*/ 3992900 w 5671603"/>
                  <a:gd name="connsiteY15" fmla="*/ 642809 h 642809"/>
                  <a:gd name="connsiteX16" fmla="*/ 3106203 w 5671603"/>
                  <a:gd name="connsiteY16" fmla="*/ 642809 h 642809"/>
                  <a:gd name="connsiteX17" fmla="*/ 2565400 w 5671603"/>
                  <a:gd name="connsiteY17" fmla="*/ 642809 h 642809"/>
                  <a:gd name="connsiteX18" fmla="*/ 1678703 w 5671603"/>
                  <a:gd name="connsiteY18" fmla="*/ 642809 h 642809"/>
                  <a:gd name="connsiteX19" fmla="*/ 772663 w 5671603"/>
                  <a:gd name="connsiteY19" fmla="*/ 642809 h 642809"/>
                  <a:gd name="connsiteX20" fmla="*/ 498413 w 5671603"/>
                  <a:gd name="connsiteY20" fmla="*/ 461024 h 642809"/>
                  <a:gd name="connsiteX21" fmla="*/ 370777 w 5671603"/>
                  <a:gd name="connsiteY21" fmla="*/ 111760 h 642809"/>
                  <a:gd name="connsiteX22" fmla="*/ 9463 w 5671603"/>
                  <a:gd name="connsiteY22" fmla="*/ 0 h 64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71603" h="642809">
                    <a:moveTo>
                      <a:pt x="9463" y="0"/>
                    </a:moveTo>
                    <a:lnTo>
                      <a:pt x="772663" y="0"/>
                    </a:lnTo>
                    <a:lnTo>
                      <a:pt x="1678703" y="0"/>
                    </a:lnTo>
                    <a:lnTo>
                      <a:pt x="1992767" y="0"/>
                    </a:lnTo>
                    <a:lnTo>
                      <a:pt x="2565400" y="0"/>
                    </a:lnTo>
                    <a:lnTo>
                      <a:pt x="2803588" y="0"/>
                    </a:lnTo>
                    <a:lnTo>
                      <a:pt x="2868015" y="0"/>
                    </a:lnTo>
                    <a:lnTo>
                      <a:pt x="3106203" y="0"/>
                    </a:lnTo>
                    <a:lnTo>
                      <a:pt x="3678836" y="0"/>
                    </a:lnTo>
                    <a:lnTo>
                      <a:pt x="3992900" y="0"/>
                    </a:lnTo>
                    <a:lnTo>
                      <a:pt x="4898940" y="0"/>
                    </a:lnTo>
                    <a:lnTo>
                      <a:pt x="5662140" y="0"/>
                    </a:lnTo>
                    <a:cubicBezTo>
                      <a:pt x="5729121" y="18627"/>
                      <a:pt x="5422799" y="-41277"/>
                      <a:pt x="5300826" y="111760"/>
                    </a:cubicBezTo>
                    <a:lnTo>
                      <a:pt x="5173190" y="461024"/>
                    </a:lnTo>
                    <a:cubicBezTo>
                      <a:pt x="5128005" y="567851"/>
                      <a:pt x="5022226" y="642809"/>
                      <a:pt x="4898940" y="642809"/>
                    </a:cubicBezTo>
                    <a:lnTo>
                      <a:pt x="3992900" y="642809"/>
                    </a:lnTo>
                    <a:lnTo>
                      <a:pt x="3106203" y="642809"/>
                    </a:lnTo>
                    <a:lnTo>
                      <a:pt x="2565400" y="642809"/>
                    </a:lnTo>
                    <a:lnTo>
                      <a:pt x="1678703" y="642809"/>
                    </a:lnTo>
                    <a:lnTo>
                      <a:pt x="772663" y="642809"/>
                    </a:lnTo>
                    <a:cubicBezTo>
                      <a:pt x="649377" y="642809"/>
                      <a:pt x="543598" y="567851"/>
                      <a:pt x="498413" y="461024"/>
                    </a:cubicBezTo>
                    <a:lnTo>
                      <a:pt x="370777" y="111760"/>
                    </a:lnTo>
                    <a:cubicBezTo>
                      <a:pt x="248804" y="-41277"/>
                      <a:pt x="-57518" y="18627"/>
                      <a:pt x="9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44000">
                    <a:schemeClr val="accent1"/>
                  </a:gs>
                </a:gsLst>
                <a:lin ang="2700000" scaled="0"/>
              </a:gradFill>
              <a:ln w="127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>
                  <a:defRPr/>
                </a:pPr>
                <a:endParaRPr lang="zh-CN" altLang="en-US" sz="2000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6" name="Bullet1"/>
              <p:cNvSpPr txBox="1"/>
              <p:nvPr/>
            </p:nvSpPr>
            <p:spPr>
              <a:xfrm>
                <a:off x="7725504" y="642341"/>
                <a:ext cx="2137967" cy="517303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疾病</a:t>
                </a:r>
                <a:r>
                  <a:rPr lang="zh-CN" altLang="en-US" sz="16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现状</a:t>
                </a:r>
                <a:r>
                  <a:rPr lang="en-US" altLang="zh-CN" sz="1600" b="1" baseline="300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2,3</a:t>
                </a:r>
                <a:endParaRPr kumimoji="0" lang="zh-CN" altLang="en-US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矩形: 圆角 30"/>
          <p:cNvSpPr/>
          <p:nvPr/>
        </p:nvSpPr>
        <p:spPr>
          <a:xfrm>
            <a:off x="5836077" y="3620744"/>
            <a:ext cx="6037822" cy="2483621"/>
          </a:xfrm>
          <a:prstGeom prst="roundRect">
            <a:avLst>
              <a:gd name="adj" fmla="val 6148"/>
            </a:avLst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/>
          </a:ln>
          <a:effectLst>
            <a:outerShdw blurRad="76200" dist="50800" dir="5400000" algn="t" rotWithShape="0">
              <a:schemeClr val="accent1"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lnSpc>
                <a:spcPts val="2000"/>
              </a:lnSpc>
              <a:defRPr/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: 圆顶角 40"/>
          <p:cNvSpPr/>
          <p:nvPr/>
        </p:nvSpPr>
        <p:spPr>
          <a:xfrm>
            <a:off x="7612716" y="3562072"/>
            <a:ext cx="2461258" cy="1008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任意多边形: 形状 41" descr="D:\51PPT模板网\51pptmoban.com\图片.jpg"/>
          <p:cNvSpPr/>
          <p:nvPr/>
        </p:nvSpPr>
        <p:spPr>
          <a:xfrm>
            <a:off x="7437120" y="3562071"/>
            <a:ext cx="2636854" cy="437194"/>
          </a:xfrm>
          <a:custGeom>
            <a:avLst/>
            <a:gdLst>
              <a:gd name="connsiteX0" fmla="*/ 9463 w 5671603"/>
              <a:gd name="connsiteY0" fmla="*/ 0 h 642809"/>
              <a:gd name="connsiteX1" fmla="*/ 772663 w 5671603"/>
              <a:gd name="connsiteY1" fmla="*/ 0 h 642809"/>
              <a:gd name="connsiteX2" fmla="*/ 1678703 w 5671603"/>
              <a:gd name="connsiteY2" fmla="*/ 0 h 642809"/>
              <a:gd name="connsiteX3" fmla="*/ 1992767 w 5671603"/>
              <a:gd name="connsiteY3" fmla="*/ 0 h 642809"/>
              <a:gd name="connsiteX4" fmla="*/ 2565400 w 5671603"/>
              <a:gd name="connsiteY4" fmla="*/ 0 h 642809"/>
              <a:gd name="connsiteX5" fmla="*/ 2803588 w 5671603"/>
              <a:gd name="connsiteY5" fmla="*/ 0 h 642809"/>
              <a:gd name="connsiteX6" fmla="*/ 2868015 w 5671603"/>
              <a:gd name="connsiteY6" fmla="*/ 0 h 642809"/>
              <a:gd name="connsiteX7" fmla="*/ 3106203 w 5671603"/>
              <a:gd name="connsiteY7" fmla="*/ 0 h 642809"/>
              <a:gd name="connsiteX8" fmla="*/ 3678836 w 5671603"/>
              <a:gd name="connsiteY8" fmla="*/ 0 h 642809"/>
              <a:gd name="connsiteX9" fmla="*/ 3992900 w 5671603"/>
              <a:gd name="connsiteY9" fmla="*/ 0 h 642809"/>
              <a:gd name="connsiteX10" fmla="*/ 4898940 w 5671603"/>
              <a:gd name="connsiteY10" fmla="*/ 0 h 642809"/>
              <a:gd name="connsiteX11" fmla="*/ 5662140 w 5671603"/>
              <a:gd name="connsiteY11" fmla="*/ 0 h 642809"/>
              <a:gd name="connsiteX12" fmla="*/ 5300826 w 5671603"/>
              <a:gd name="connsiteY12" fmla="*/ 111760 h 642809"/>
              <a:gd name="connsiteX13" fmla="*/ 5173190 w 5671603"/>
              <a:gd name="connsiteY13" fmla="*/ 461024 h 642809"/>
              <a:gd name="connsiteX14" fmla="*/ 4898940 w 5671603"/>
              <a:gd name="connsiteY14" fmla="*/ 642809 h 642809"/>
              <a:gd name="connsiteX15" fmla="*/ 3992900 w 5671603"/>
              <a:gd name="connsiteY15" fmla="*/ 642809 h 642809"/>
              <a:gd name="connsiteX16" fmla="*/ 3106203 w 5671603"/>
              <a:gd name="connsiteY16" fmla="*/ 642809 h 642809"/>
              <a:gd name="connsiteX17" fmla="*/ 2565400 w 5671603"/>
              <a:gd name="connsiteY17" fmla="*/ 642809 h 642809"/>
              <a:gd name="connsiteX18" fmla="*/ 1678703 w 5671603"/>
              <a:gd name="connsiteY18" fmla="*/ 642809 h 642809"/>
              <a:gd name="connsiteX19" fmla="*/ 772663 w 5671603"/>
              <a:gd name="connsiteY19" fmla="*/ 642809 h 642809"/>
              <a:gd name="connsiteX20" fmla="*/ 498413 w 5671603"/>
              <a:gd name="connsiteY20" fmla="*/ 461024 h 642809"/>
              <a:gd name="connsiteX21" fmla="*/ 370777 w 5671603"/>
              <a:gd name="connsiteY21" fmla="*/ 111760 h 642809"/>
              <a:gd name="connsiteX22" fmla="*/ 9463 w 5671603"/>
              <a:gd name="connsiteY22" fmla="*/ 0 h 6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71603" h="642809">
                <a:moveTo>
                  <a:pt x="9463" y="0"/>
                </a:moveTo>
                <a:lnTo>
                  <a:pt x="772663" y="0"/>
                </a:lnTo>
                <a:lnTo>
                  <a:pt x="1678703" y="0"/>
                </a:lnTo>
                <a:lnTo>
                  <a:pt x="1992767" y="0"/>
                </a:lnTo>
                <a:lnTo>
                  <a:pt x="2565400" y="0"/>
                </a:lnTo>
                <a:lnTo>
                  <a:pt x="2803588" y="0"/>
                </a:lnTo>
                <a:lnTo>
                  <a:pt x="2868015" y="0"/>
                </a:lnTo>
                <a:lnTo>
                  <a:pt x="3106203" y="0"/>
                </a:lnTo>
                <a:lnTo>
                  <a:pt x="3678836" y="0"/>
                </a:lnTo>
                <a:lnTo>
                  <a:pt x="3992900" y="0"/>
                </a:lnTo>
                <a:lnTo>
                  <a:pt x="4898940" y="0"/>
                </a:lnTo>
                <a:lnTo>
                  <a:pt x="5662140" y="0"/>
                </a:lnTo>
                <a:cubicBezTo>
                  <a:pt x="5729121" y="18627"/>
                  <a:pt x="5422799" y="-41277"/>
                  <a:pt x="5300826" y="111760"/>
                </a:cubicBezTo>
                <a:lnTo>
                  <a:pt x="5173190" y="461024"/>
                </a:lnTo>
                <a:cubicBezTo>
                  <a:pt x="5128005" y="567851"/>
                  <a:pt x="5022226" y="642809"/>
                  <a:pt x="4898940" y="642809"/>
                </a:cubicBezTo>
                <a:lnTo>
                  <a:pt x="3992900" y="642809"/>
                </a:lnTo>
                <a:lnTo>
                  <a:pt x="3106203" y="642809"/>
                </a:lnTo>
                <a:lnTo>
                  <a:pt x="2565400" y="642809"/>
                </a:lnTo>
                <a:lnTo>
                  <a:pt x="1678703" y="642809"/>
                </a:lnTo>
                <a:lnTo>
                  <a:pt x="772663" y="642809"/>
                </a:lnTo>
                <a:cubicBezTo>
                  <a:pt x="649377" y="642809"/>
                  <a:pt x="543598" y="567851"/>
                  <a:pt x="498413" y="461024"/>
                </a:cubicBezTo>
                <a:lnTo>
                  <a:pt x="370777" y="111760"/>
                </a:lnTo>
                <a:cubicBezTo>
                  <a:pt x="248804" y="-41277"/>
                  <a:pt x="-57518" y="18627"/>
                  <a:pt x="946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4000">
                <a:schemeClr val="accent1"/>
              </a:gs>
            </a:gsLst>
            <a:lin ang="2700000" scaled="0"/>
          </a:gra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Bullet1"/>
          <p:cNvSpPr txBox="1"/>
          <p:nvPr/>
        </p:nvSpPr>
        <p:spPr>
          <a:xfrm>
            <a:off x="7648847" y="3363490"/>
            <a:ext cx="2284487" cy="566354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弥补未满足的临床需要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36077" y="1331232"/>
            <a:ext cx="5981844" cy="1860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200" kern="0" dirty="0">
                <a:solidFill>
                  <a:srgbClr val="333333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卵巢癌是严重威胁女性健康的恶性肿瘤，与输卵管癌及原发性腹膜癌在组织学和临床行为上高度相似</a:t>
            </a:r>
            <a:endParaRPr lang="en-US" altLang="zh-CN" sz="1200" kern="0" dirty="0">
              <a:solidFill>
                <a:srgbClr val="333333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200" kern="0" dirty="0">
                <a:solidFill>
                  <a:srgbClr val="333333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我国卵巢癌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发病率居女性恶性肿瘤第三位，年新发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6.1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万例；病死率居首位，死亡</a:t>
            </a:r>
            <a:r>
              <a:rPr lang="en-US" altLang="zh-CN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3.7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万例。因发病隐匿，</a:t>
            </a:r>
            <a:r>
              <a:rPr lang="zh-CN" altLang="en-US" sz="12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12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r>
              <a:rPr lang="zh-CN" altLang="en-US"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患者初</a:t>
            </a:r>
            <a:r>
              <a:rPr lang="zh-CN" altLang="en-US" sz="1200" kern="0" dirty="0">
                <a:solidFill>
                  <a:srgbClr val="333333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诊即为晚期。经初次治疗后，</a:t>
            </a:r>
            <a:r>
              <a:rPr lang="en-US" altLang="zh-CN" sz="12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r>
              <a:rPr lang="zh-CN" altLang="en-US" sz="1200" kern="0" dirty="0">
                <a:solidFill>
                  <a:srgbClr val="333333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患者在</a:t>
            </a:r>
            <a:r>
              <a:rPr lang="en-US" altLang="zh-CN" sz="1200" kern="0" dirty="0">
                <a:solidFill>
                  <a:srgbClr val="333333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kern="0" dirty="0">
                <a:solidFill>
                  <a:srgbClr val="333333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年内复发，</a:t>
            </a:r>
            <a:r>
              <a:rPr lang="en-US" altLang="zh-CN" sz="12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r>
              <a:rPr lang="zh-CN" altLang="en-US" sz="1200" kern="0" dirty="0">
                <a:solidFill>
                  <a:srgbClr val="333333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晚期患者生存期不足</a:t>
            </a:r>
            <a:r>
              <a:rPr lang="en-US" altLang="zh-CN" sz="1200" kern="0" dirty="0">
                <a:solidFill>
                  <a:srgbClr val="333333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kern="0" dirty="0">
                <a:solidFill>
                  <a:srgbClr val="333333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1200" kern="0" dirty="0">
              <a:solidFill>
                <a:srgbClr val="333333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200" kern="0" dirty="0">
                <a:solidFill>
                  <a:srgbClr val="333333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铂耐药复发：对含铂类化疗治疗无效或</a:t>
            </a:r>
            <a:r>
              <a:rPr lang="en-US" altLang="zh-CN" sz="1200" kern="0" dirty="0">
                <a:solidFill>
                  <a:srgbClr val="333333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200" kern="0" dirty="0">
                <a:solidFill>
                  <a:srgbClr val="333333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个月内复发</a:t>
            </a:r>
            <a:endParaRPr lang="en-US" altLang="zh-CN" sz="1200" kern="0" dirty="0">
              <a:solidFill>
                <a:srgbClr val="333333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200" kern="0" dirty="0">
                <a:solidFill>
                  <a:srgbClr val="333333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铂耐药是卵巢癌患者治疗的</a:t>
            </a:r>
            <a:r>
              <a:rPr lang="zh-CN" altLang="en-US" sz="12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必经阶段</a:t>
            </a:r>
            <a:endParaRPr lang="en-US" altLang="zh-CN" sz="12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995641" y="4016931"/>
            <a:ext cx="5695406" cy="3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zh-CN" altLang="en-US" sz="1400" b="1" kern="0" dirty="0">
                <a:solidFill>
                  <a:srgbClr val="333333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铂耐药卵巢癌药物</a:t>
            </a:r>
            <a:r>
              <a:rPr lang="zh-CN" altLang="en-US" sz="16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疗效不理想</a:t>
            </a:r>
            <a:r>
              <a:rPr lang="zh-CN" altLang="en-US" sz="1400" b="1" kern="0" dirty="0">
                <a:solidFill>
                  <a:srgbClr val="333333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400" b="1" dirty="0">
                <a:cs typeface="Arial" panose="020B0604020202020204"/>
              </a:rPr>
              <a:t>患者亟需新的治疗手段</a:t>
            </a:r>
            <a:endParaRPr lang="en-US" altLang="zh-CN" sz="1400" b="1" kern="0" dirty="0">
              <a:solidFill>
                <a:srgbClr val="333333">
                  <a:lumMod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995641" y="4987923"/>
            <a:ext cx="428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kern="0" dirty="0">
                <a:solidFill>
                  <a:srgbClr val="333333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中国目前批准上市的铂耐药卵巢癌药物</a:t>
            </a:r>
            <a:r>
              <a:rPr lang="zh-CN" altLang="en-US" sz="1600" b="1" kern="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非常有限</a:t>
            </a:r>
            <a:endParaRPr lang="zh-CN" altLang="en-US" sz="1400" b="1" kern="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00139" y="5282895"/>
            <a:ext cx="5917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400" dirty="0">
                <a:latin typeface="+mn-ea"/>
              </a:rPr>
              <a:t>铂耐药卵巢癌预后差，治疗手段很有限，尚无任何靶向药物在中国获批用于铂耐药卵巢癌全人群</a:t>
            </a:r>
            <a:endParaRPr lang="zh-CN" altLang="en-US" sz="1400" dirty="0"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900139" y="4369336"/>
            <a:ext cx="6037822" cy="58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400" dirty="0">
                <a:latin typeface="+mn-ea"/>
              </a:rPr>
              <a:t>过去</a:t>
            </a:r>
            <a:r>
              <a:rPr lang="en-US" altLang="zh-CN" sz="1400" dirty="0">
                <a:latin typeface="+mn-ea"/>
              </a:rPr>
              <a:t>10</a:t>
            </a:r>
            <a:r>
              <a:rPr lang="zh-CN" altLang="en-US" sz="1400" dirty="0">
                <a:latin typeface="+mn-ea"/>
              </a:rPr>
              <a:t>年研究中的临床研究对照组没有明显变化，</a:t>
            </a:r>
            <a:r>
              <a:rPr lang="zh-CN" altLang="en-US" sz="1400" b="1" dirty="0">
                <a:solidFill>
                  <a:schemeClr val="accent6"/>
                </a:solidFill>
                <a:latin typeface="+mn-ea"/>
              </a:rPr>
              <a:t>均为单药化疗</a:t>
            </a:r>
            <a:endParaRPr lang="en-US" altLang="zh-CN" sz="1400" b="1" dirty="0">
              <a:solidFill>
                <a:schemeClr val="accent6"/>
              </a:solidFill>
              <a:latin typeface="+mn-ea"/>
              <a:sym typeface="+mn-lt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400" dirty="0">
                <a:latin typeface="+mn-ea"/>
                <a:sym typeface="+mn-lt"/>
              </a:rPr>
              <a:t>疗效不理想：</a:t>
            </a:r>
            <a:r>
              <a:rPr lang="en-US" altLang="zh-CN" sz="1400" dirty="0">
                <a:latin typeface="+mn-ea"/>
                <a:sym typeface="+mn-lt"/>
              </a:rPr>
              <a:t>ORR</a:t>
            </a:r>
            <a:r>
              <a:rPr lang="zh-CN" altLang="en-US" sz="1400" dirty="0">
                <a:latin typeface="+mn-ea"/>
                <a:sym typeface="+mn-lt"/>
              </a:rPr>
              <a:t>约</a:t>
            </a:r>
            <a:r>
              <a:rPr lang="en-US" altLang="zh-CN" sz="1400" b="1" dirty="0">
                <a:solidFill>
                  <a:schemeClr val="accent6"/>
                </a:solidFill>
                <a:latin typeface="+mn-ea"/>
                <a:sym typeface="+mn-lt"/>
              </a:rPr>
              <a:t>10-15%</a:t>
            </a:r>
            <a:r>
              <a:rPr lang="zh-CN" altLang="en-US" sz="1400" dirty="0">
                <a:latin typeface="+mn-ea"/>
                <a:sym typeface="+mn-lt"/>
              </a:rPr>
              <a:t>，</a:t>
            </a:r>
            <a:r>
              <a:rPr lang="en-US" altLang="zh-CN" sz="1400" dirty="0">
                <a:latin typeface="+mn-ea"/>
                <a:sym typeface="+mn-lt"/>
              </a:rPr>
              <a:t>PFS</a:t>
            </a:r>
            <a:r>
              <a:rPr lang="zh-CN" altLang="en-US" sz="1400" dirty="0">
                <a:latin typeface="+mn-ea"/>
                <a:sym typeface="+mn-lt"/>
              </a:rPr>
              <a:t>仅约</a:t>
            </a:r>
            <a:r>
              <a:rPr lang="en-US" altLang="zh-CN" sz="1400" b="1" dirty="0">
                <a:solidFill>
                  <a:schemeClr val="accent6"/>
                </a:solidFill>
                <a:latin typeface="+mn-ea"/>
                <a:sym typeface="+mn-lt"/>
              </a:rPr>
              <a:t>3.5</a:t>
            </a:r>
            <a:r>
              <a:rPr lang="zh-CN" altLang="en-US" sz="1400" b="1" dirty="0">
                <a:solidFill>
                  <a:schemeClr val="accent6"/>
                </a:solidFill>
                <a:latin typeface="+mn-ea"/>
                <a:sym typeface="+mn-lt"/>
              </a:rPr>
              <a:t>个月</a:t>
            </a:r>
            <a:r>
              <a:rPr lang="en-US" altLang="zh-CN" sz="1400" dirty="0">
                <a:latin typeface="+mn-ea"/>
                <a:sym typeface="+mn-lt"/>
              </a:rPr>
              <a:t>, OS</a:t>
            </a:r>
            <a:r>
              <a:rPr lang="zh-CN" altLang="en-US" sz="1400" dirty="0">
                <a:latin typeface="+mn-ea"/>
                <a:sym typeface="+mn-lt"/>
              </a:rPr>
              <a:t>约</a:t>
            </a:r>
            <a:r>
              <a:rPr lang="en-US" altLang="zh-CN" sz="1400" b="1" dirty="0">
                <a:solidFill>
                  <a:schemeClr val="accent6"/>
                </a:solidFill>
                <a:latin typeface="+mn-ea"/>
                <a:sym typeface="+mn-lt"/>
              </a:rPr>
              <a:t>13</a:t>
            </a:r>
            <a:r>
              <a:rPr lang="zh-CN" altLang="en-US" sz="1400" b="1" dirty="0">
                <a:solidFill>
                  <a:schemeClr val="accent6"/>
                </a:solidFill>
                <a:latin typeface="+mn-ea"/>
                <a:sym typeface="+mn-lt"/>
              </a:rPr>
              <a:t>个月</a:t>
            </a:r>
            <a:r>
              <a:rPr lang="en-US" altLang="zh-CN" sz="1400" baseline="30000" dirty="0">
                <a:latin typeface="+mn-ea"/>
                <a:sym typeface="+mn-lt"/>
              </a:rPr>
              <a:t>4,5</a:t>
            </a:r>
            <a:endParaRPr lang="zh-CN" altLang="en-US" sz="1400" baseline="30000" dirty="0">
              <a:latin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169010" y="6247658"/>
            <a:ext cx="79907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latin typeface="+mn-ea"/>
              </a:rPr>
              <a:t>4. Jessica St Laurent et al. Treatment Approaches for Platinum-Resistant Ovarian Cancer. JCO 42, 127-133(2024).</a:t>
            </a:r>
            <a:endParaRPr lang="en-US" altLang="zh-CN" sz="900" dirty="0">
              <a:latin typeface="+mn-ea"/>
            </a:endParaRPr>
          </a:p>
          <a:p>
            <a:r>
              <a:rPr lang="en-US" altLang="en-US" sz="900" dirty="0">
                <a:latin typeface="+mn-ea"/>
              </a:rPr>
              <a:t>5.Eric </a:t>
            </a:r>
            <a:r>
              <a:rPr lang="en-US" altLang="en-US" sz="900" dirty="0" err="1">
                <a:latin typeface="+mn-ea"/>
              </a:rPr>
              <a:t>Pujade-Lauraine</a:t>
            </a:r>
            <a:r>
              <a:rPr lang="en-US" altLang="en-US" sz="900" dirty="0">
                <a:latin typeface="+mn-ea"/>
              </a:rPr>
              <a:t> et al. </a:t>
            </a:r>
            <a:r>
              <a:rPr lang="en-US" altLang="en-US" sz="900" dirty="0" err="1">
                <a:latin typeface="+mn-ea"/>
              </a:rPr>
              <a:t>Avelumab</a:t>
            </a:r>
            <a:r>
              <a:rPr lang="en-US" altLang="en-US" sz="900" dirty="0">
                <a:latin typeface="+mn-ea"/>
              </a:rPr>
              <a:t> alone or in combination with chemotherapy versus chemotherapy alone in platinum-resistant or platinum-refractory ovarian cancer (JAVELIN Ovarian 200): an open-label, three-arm, </a:t>
            </a:r>
            <a:r>
              <a:rPr lang="en-US" altLang="en-US" sz="900" dirty="0" err="1">
                <a:latin typeface="+mn-ea"/>
              </a:rPr>
              <a:t>randomised</a:t>
            </a:r>
            <a:r>
              <a:rPr lang="en-US" altLang="en-US" sz="900" dirty="0">
                <a:latin typeface="+mn-ea"/>
              </a:rPr>
              <a:t>, phase 3 study, 2021 Jul;22(7):1034-1046.</a:t>
            </a:r>
            <a:r>
              <a:rPr lang="en-US" altLang="en-US" sz="900" dirty="0">
                <a:solidFill>
                  <a:srgbClr val="212121"/>
                </a:solidFill>
                <a:latin typeface="+mn-ea"/>
              </a:rPr>
              <a:t> </a:t>
            </a:r>
            <a:endParaRPr lang="en-US" altLang="zh-CN" sz="900" dirty="0">
              <a:latin typeface="+mn-ea"/>
            </a:endParaRPr>
          </a:p>
          <a:p>
            <a:endParaRPr lang="zh-CN" altLang="en-US" sz="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/>
        </p:nvSpPr>
        <p:spPr>
          <a:xfrm>
            <a:off x="4750218" y="1763581"/>
            <a:ext cx="3234766" cy="1902096"/>
          </a:xfrm>
          <a:prstGeom prst="roundRect">
            <a:avLst>
              <a:gd name="adj" fmla="val 6148"/>
            </a:avLst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/>
          </a:ln>
          <a:effectLst>
            <a:outerShdw blurRad="76200" dist="50800" dir="5400000" algn="t" rotWithShape="0">
              <a:schemeClr val="accent1"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171450" lvl="1" indent="-171450" algn="just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171450" lvl="1" indent="-171450" algn="just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苏维西塔单抗为兔源抗体，贝伐珠单抗为鼠源抗体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171450" lvl="1" indent="-171450" algn="just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与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VEGF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受体结合位点不同，苏维西塔单抗的受体</a:t>
            </a:r>
            <a:r>
              <a:rPr lang="zh-CN" altLang="en-US" sz="12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结合活性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为贝伐珠单抗的</a:t>
            </a:r>
            <a:r>
              <a:rPr lang="en-US" altLang="zh-CN" sz="12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5</a:t>
            </a:r>
            <a:r>
              <a:rPr lang="zh-CN" altLang="en-US" sz="12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倍</a:t>
            </a:r>
            <a:r>
              <a:rPr lang="en-US" altLang="zh-CN" sz="1200" b="1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78192" y="358798"/>
            <a:ext cx="11722293" cy="899763"/>
          </a:xfrm>
          <a:prstGeom prst="rect">
            <a:avLst/>
          </a:prstGeom>
          <a:noFill/>
          <a:ln>
            <a:noFill/>
          </a:ln>
        </p:spPr>
        <p:style>
          <a:lnRef idx="2">
            <a:srgbClr val="00B052">
              <a:shade val="50000"/>
            </a:srgbClr>
          </a:lnRef>
          <a:fillRef idx="1">
            <a:srgbClr val="00B052"/>
          </a:fillRef>
          <a:effectRef idx="0">
            <a:srgbClr val="00B052"/>
          </a:effectRef>
          <a:fontRef idx="minor">
            <a:srgbClr val="FFFFFF"/>
          </a:fontRef>
        </p:style>
        <p:txBody>
          <a:bodyPr rtlCol="0" anchor="ctr"/>
          <a:lstStyle/>
          <a:p>
            <a:pPr lvl="0" defTabSz="609600">
              <a:spcBef>
                <a:spcPts val="600"/>
              </a:spcBef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苏维西塔单抗与贝伐珠单抗结合位点不同，结合活性更强，是铂耐药卵巢癌研究中唯一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有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明确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OS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获益的抗血管生成药物</a:t>
            </a:r>
            <a:endParaRPr kumimoji="0" lang="zh-CN" altLang="en-US" sz="20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页脚占位符 4"/>
          <p:cNvSpPr txBox="1"/>
          <p:nvPr/>
        </p:nvSpPr>
        <p:spPr bwMode="gray">
          <a:xfrm>
            <a:off x="178192" y="6425014"/>
            <a:ext cx="1809467" cy="366248"/>
          </a:xfrm>
          <a:prstGeom prst="rect">
            <a:avLst/>
          </a:prstGeom>
        </p:spPr>
        <p:txBody>
          <a:bodyPr vert="horz" lIns="0" tIns="0" rIns="0" bIns="36000" rtlCol="0" anchor="b" anchorCtr="0"/>
          <a:lstStyle>
            <a:defPPr>
              <a:defRPr lang="zh-CN"/>
            </a:defPPr>
            <a:lvl1pPr marL="0" algn="l" defTabSz="914400" rtl="0" eaLnBrk="1" latinLnBrk="0" hangingPunct="1">
              <a:defRPr lang="de-DE" sz="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注射用苏维西塔单抗说明书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800" b="0" i="0" u="none" strike="noStrike" kern="0" cap="none" spc="10" normalizeH="0" baseline="0" noProof="0" dirty="0">
                <a:ln>
                  <a:noFill/>
                </a:ln>
                <a:solidFill>
                  <a:srgbClr val="3E3A39">
                    <a:alpha val="10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2.2025 </a:t>
            </a:r>
            <a:r>
              <a:rPr kumimoji="0" lang="en-GB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3E3A39">
                    <a:alpha val="10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ASCO</a:t>
            </a:r>
            <a:r>
              <a:rPr kumimoji="0" lang="en-GB" altLang="zh-CN" sz="800" b="0" i="0" u="none" strike="noStrike" kern="0" cap="none" spc="10" normalizeH="0" baseline="0" noProof="0" dirty="0">
                <a:ln>
                  <a:noFill/>
                </a:ln>
                <a:solidFill>
                  <a:srgbClr val="3E3A39">
                    <a:alpha val="10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, </a:t>
            </a:r>
            <a:r>
              <a:rPr kumimoji="0" lang="en-GB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3E3A39">
                    <a:alpha val="10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Abstract</a:t>
            </a:r>
            <a:r>
              <a:rPr kumimoji="0" lang="en-GB" altLang="zh-CN" sz="800" b="0" i="0" u="none" strike="noStrike" kern="0" cap="none" spc="10" normalizeH="0" baseline="0" noProof="0" dirty="0">
                <a:ln>
                  <a:noFill/>
                </a:ln>
                <a:solidFill>
                  <a:srgbClr val="3E3A39">
                    <a:alpha val="10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 </a:t>
            </a:r>
            <a:endParaRPr lang="en-GB" altLang="zh-CN" kern="0" spc="10" dirty="0">
              <a:solidFill>
                <a:srgbClr val="3E3A39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3.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贝伐珠单抗注射液 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安可达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</a:rPr>
              <a:t>说明书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prstClr val="black"/>
                </a:solidFill>
                <a:ea typeface="微软雅黑" panose="020B0503020204020204" pitchFamily="34" charset="-122"/>
              </a:rPr>
              <a:t>4. </a:t>
            </a:r>
            <a:r>
              <a:rPr lang="zh-CN" altLang="en-US" dirty="0">
                <a:solidFill>
                  <a:prstClr val="black"/>
                </a:solidFill>
                <a:ea typeface="微软雅黑" panose="020B0503020204020204" pitchFamily="34" charset="-122"/>
              </a:rPr>
              <a:t>临床前研究（未发表）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Group 2"/>
          <p:cNvGrpSpPr/>
          <p:nvPr/>
        </p:nvGrpSpPr>
        <p:grpSpPr>
          <a:xfrm>
            <a:off x="1318744" y="41394"/>
            <a:ext cx="9609827" cy="400110"/>
            <a:chOff x="1224950" y="531118"/>
            <a:chExt cx="9609827" cy="400110"/>
          </a:xfrm>
        </p:grpSpPr>
        <p:sp>
          <p:nvSpPr>
            <p:cNvPr id="44" name="文本框 17"/>
            <p:cNvSpPr txBox="1"/>
            <p:nvPr/>
          </p:nvSpPr>
          <p:spPr>
            <a:xfrm>
              <a:off x="2113869" y="531118"/>
              <a:ext cx="54483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B14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01</a:t>
              </a:r>
              <a:endParaRPr kumimoji="0" lang="zh-CN" altLang="en-U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14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224950" y="612514"/>
              <a:ext cx="9609827" cy="246221"/>
              <a:chOff x="607784" y="3416099"/>
              <a:chExt cx="10976432" cy="246221"/>
            </a:xfrm>
          </p:grpSpPr>
          <p:sp>
            <p:nvSpPr>
              <p:cNvPr id="47" name="文本框 14"/>
              <p:cNvSpPr txBox="1"/>
              <p:nvPr/>
            </p:nvSpPr>
            <p:spPr>
              <a:xfrm>
                <a:off x="5158658" y="3416099"/>
                <a:ext cx="1917021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基本信息</a:t>
                </a:r>
                <a:r>
                  <a:rPr kumimoji="0" lang="en-US" altLang="zh-CN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(2/3)</a:t>
                </a:r>
                <a:endParaRPr kumimoji="0" lang="zh-CN" alt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B1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48" name="直接连接符 18"/>
              <p:cNvCxnSpPr/>
              <p:nvPr/>
            </p:nvCxnSpPr>
            <p:spPr>
              <a:xfrm>
                <a:off x="8506916" y="3571981"/>
                <a:ext cx="3077300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19"/>
              <p:cNvCxnSpPr/>
              <p:nvPr/>
            </p:nvCxnSpPr>
            <p:spPr>
              <a:xfrm>
                <a:off x="607784" y="3571981"/>
                <a:ext cx="2929046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矩形: 圆顶角 13"/>
          <p:cNvSpPr/>
          <p:nvPr/>
        </p:nvSpPr>
        <p:spPr>
          <a:xfrm>
            <a:off x="5181545" y="1663520"/>
            <a:ext cx="2324356" cy="10240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任意多边形: 形状 15" descr="D:\51PPT模板网\51pptmoban.com\图片.jpg"/>
          <p:cNvSpPr/>
          <p:nvPr/>
        </p:nvSpPr>
        <p:spPr>
          <a:xfrm>
            <a:off x="5144923" y="1663206"/>
            <a:ext cx="2397600" cy="410400"/>
          </a:xfrm>
          <a:custGeom>
            <a:avLst/>
            <a:gdLst>
              <a:gd name="connsiteX0" fmla="*/ 9463 w 5671603"/>
              <a:gd name="connsiteY0" fmla="*/ 0 h 642809"/>
              <a:gd name="connsiteX1" fmla="*/ 772663 w 5671603"/>
              <a:gd name="connsiteY1" fmla="*/ 0 h 642809"/>
              <a:gd name="connsiteX2" fmla="*/ 1678703 w 5671603"/>
              <a:gd name="connsiteY2" fmla="*/ 0 h 642809"/>
              <a:gd name="connsiteX3" fmla="*/ 1992767 w 5671603"/>
              <a:gd name="connsiteY3" fmla="*/ 0 h 642809"/>
              <a:gd name="connsiteX4" fmla="*/ 2565400 w 5671603"/>
              <a:gd name="connsiteY4" fmla="*/ 0 h 642809"/>
              <a:gd name="connsiteX5" fmla="*/ 2803588 w 5671603"/>
              <a:gd name="connsiteY5" fmla="*/ 0 h 642809"/>
              <a:gd name="connsiteX6" fmla="*/ 2868015 w 5671603"/>
              <a:gd name="connsiteY6" fmla="*/ 0 h 642809"/>
              <a:gd name="connsiteX7" fmla="*/ 3106203 w 5671603"/>
              <a:gd name="connsiteY7" fmla="*/ 0 h 642809"/>
              <a:gd name="connsiteX8" fmla="*/ 3678836 w 5671603"/>
              <a:gd name="connsiteY8" fmla="*/ 0 h 642809"/>
              <a:gd name="connsiteX9" fmla="*/ 3992900 w 5671603"/>
              <a:gd name="connsiteY9" fmla="*/ 0 h 642809"/>
              <a:gd name="connsiteX10" fmla="*/ 4898940 w 5671603"/>
              <a:gd name="connsiteY10" fmla="*/ 0 h 642809"/>
              <a:gd name="connsiteX11" fmla="*/ 5662140 w 5671603"/>
              <a:gd name="connsiteY11" fmla="*/ 0 h 642809"/>
              <a:gd name="connsiteX12" fmla="*/ 5300826 w 5671603"/>
              <a:gd name="connsiteY12" fmla="*/ 111760 h 642809"/>
              <a:gd name="connsiteX13" fmla="*/ 5173190 w 5671603"/>
              <a:gd name="connsiteY13" fmla="*/ 461024 h 642809"/>
              <a:gd name="connsiteX14" fmla="*/ 4898940 w 5671603"/>
              <a:gd name="connsiteY14" fmla="*/ 642809 h 642809"/>
              <a:gd name="connsiteX15" fmla="*/ 3992900 w 5671603"/>
              <a:gd name="connsiteY15" fmla="*/ 642809 h 642809"/>
              <a:gd name="connsiteX16" fmla="*/ 3106203 w 5671603"/>
              <a:gd name="connsiteY16" fmla="*/ 642809 h 642809"/>
              <a:gd name="connsiteX17" fmla="*/ 2565400 w 5671603"/>
              <a:gd name="connsiteY17" fmla="*/ 642809 h 642809"/>
              <a:gd name="connsiteX18" fmla="*/ 1678703 w 5671603"/>
              <a:gd name="connsiteY18" fmla="*/ 642809 h 642809"/>
              <a:gd name="connsiteX19" fmla="*/ 772663 w 5671603"/>
              <a:gd name="connsiteY19" fmla="*/ 642809 h 642809"/>
              <a:gd name="connsiteX20" fmla="*/ 498413 w 5671603"/>
              <a:gd name="connsiteY20" fmla="*/ 461024 h 642809"/>
              <a:gd name="connsiteX21" fmla="*/ 370777 w 5671603"/>
              <a:gd name="connsiteY21" fmla="*/ 111760 h 642809"/>
              <a:gd name="connsiteX22" fmla="*/ 9463 w 5671603"/>
              <a:gd name="connsiteY22" fmla="*/ 0 h 6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71603" h="642809">
                <a:moveTo>
                  <a:pt x="9463" y="0"/>
                </a:moveTo>
                <a:lnTo>
                  <a:pt x="772663" y="0"/>
                </a:lnTo>
                <a:lnTo>
                  <a:pt x="1678703" y="0"/>
                </a:lnTo>
                <a:lnTo>
                  <a:pt x="1992767" y="0"/>
                </a:lnTo>
                <a:lnTo>
                  <a:pt x="2565400" y="0"/>
                </a:lnTo>
                <a:lnTo>
                  <a:pt x="2803588" y="0"/>
                </a:lnTo>
                <a:lnTo>
                  <a:pt x="2868015" y="0"/>
                </a:lnTo>
                <a:lnTo>
                  <a:pt x="3106203" y="0"/>
                </a:lnTo>
                <a:lnTo>
                  <a:pt x="3678836" y="0"/>
                </a:lnTo>
                <a:lnTo>
                  <a:pt x="3992900" y="0"/>
                </a:lnTo>
                <a:lnTo>
                  <a:pt x="4898940" y="0"/>
                </a:lnTo>
                <a:lnTo>
                  <a:pt x="5662140" y="0"/>
                </a:lnTo>
                <a:cubicBezTo>
                  <a:pt x="5729121" y="18627"/>
                  <a:pt x="5422799" y="-41277"/>
                  <a:pt x="5300826" y="111760"/>
                </a:cubicBezTo>
                <a:lnTo>
                  <a:pt x="5173190" y="461024"/>
                </a:lnTo>
                <a:cubicBezTo>
                  <a:pt x="5128005" y="567851"/>
                  <a:pt x="5022226" y="642809"/>
                  <a:pt x="4898940" y="642809"/>
                </a:cubicBezTo>
                <a:lnTo>
                  <a:pt x="3992900" y="642809"/>
                </a:lnTo>
                <a:lnTo>
                  <a:pt x="3106203" y="642809"/>
                </a:lnTo>
                <a:lnTo>
                  <a:pt x="2565400" y="642809"/>
                </a:lnTo>
                <a:lnTo>
                  <a:pt x="1678703" y="642809"/>
                </a:lnTo>
                <a:lnTo>
                  <a:pt x="772663" y="642809"/>
                </a:lnTo>
                <a:cubicBezTo>
                  <a:pt x="649377" y="642809"/>
                  <a:pt x="543598" y="567851"/>
                  <a:pt x="498413" y="461024"/>
                </a:cubicBezTo>
                <a:lnTo>
                  <a:pt x="370777" y="111760"/>
                </a:lnTo>
                <a:cubicBezTo>
                  <a:pt x="248804" y="-41277"/>
                  <a:pt x="-57518" y="18627"/>
                  <a:pt x="946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4000">
                <a:schemeClr val="accent1"/>
              </a:gs>
            </a:gsLst>
            <a:lin ang="2700000" scaled="0"/>
          </a:gra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7" name="Bullet1"/>
          <p:cNvSpPr txBox="1"/>
          <p:nvPr/>
        </p:nvSpPr>
        <p:spPr>
          <a:xfrm>
            <a:off x="5443888" y="1643791"/>
            <a:ext cx="1848097" cy="38280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结合活性更强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8379688" y="1763581"/>
            <a:ext cx="3140587" cy="1902096"/>
          </a:xfrm>
          <a:prstGeom prst="roundRect">
            <a:avLst>
              <a:gd name="adj" fmla="val 6148"/>
            </a:avLst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/>
          </a:ln>
          <a:effectLst>
            <a:outerShdw blurRad="76200" dist="50800" dir="5400000" algn="t" rotWithShape="0">
              <a:schemeClr val="accent1"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171450" lvl="1" indent="-171450" algn="just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171450" lvl="1" indent="-171450" algn="just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苏维西塔单抗研究在纳入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50.2%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抗血管经治患者的情况下，取得了中位无进展时间、总生存时间</a:t>
            </a:r>
            <a:r>
              <a:rPr lang="zh-CN" altLang="en-US" sz="12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双阳性结果</a:t>
            </a:r>
            <a:r>
              <a:rPr lang="en-US" altLang="zh-CN" sz="1200" b="1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171450" lvl="1" indent="-171450" algn="just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贝伐珠单抗与对照组相比，总生存时间无统计学差异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9" name="矩形: 圆顶角 18"/>
          <p:cNvSpPr/>
          <p:nvPr/>
        </p:nvSpPr>
        <p:spPr>
          <a:xfrm>
            <a:off x="8783014" y="1661032"/>
            <a:ext cx="2324355" cy="10254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任意多边形: 形状 19" descr="D:\51PPT模板网\51pptmoban.com\图片.jpg"/>
          <p:cNvSpPr/>
          <p:nvPr/>
        </p:nvSpPr>
        <p:spPr>
          <a:xfrm>
            <a:off x="8754848" y="1655680"/>
            <a:ext cx="2396620" cy="444623"/>
          </a:xfrm>
          <a:custGeom>
            <a:avLst/>
            <a:gdLst>
              <a:gd name="connsiteX0" fmla="*/ 9463 w 5671603"/>
              <a:gd name="connsiteY0" fmla="*/ 0 h 642809"/>
              <a:gd name="connsiteX1" fmla="*/ 772663 w 5671603"/>
              <a:gd name="connsiteY1" fmla="*/ 0 h 642809"/>
              <a:gd name="connsiteX2" fmla="*/ 1678703 w 5671603"/>
              <a:gd name="connsiteY2" fmla="*/ 0 h 642809"/>
              <a:gd name="connsiteX3" fmla="*/ 1992767 w 5671603"/>
              <a:gd name="connsiteY3" fmla="*/ 0 h 642809"/>
              <a:gd name="connsiteX4" fmla="*/ 2565400 w 5671603"/>
              <a:gd name="connsiteY4" fmla="*/ 0 h 642809"/>
              <a:gd name="connsiteX5" fmla="*/ 2803588 w 5671603"/>
              <a:gd name="connsiteY5" fmla="*/ 0 h 642809"/>
              <a:gd name="connsiteX6" fmla="*/ 2868015 w 5671603"/>
              <a:gd name="connsiteY6" fmla="*/ 0 h 642809"/>
              <a:gd name="connsiteX7" fmla="*/ 3106203 w 5671603"/>
              <a:gd name="connsiteY7" fmla="*/ 0 h 642809"/>
              <a:gd name="connsiteX8" fmla="*/ 3678836 w 5671603"/>
              <a:gd name="connsiteY8" fmla="*/ 0 h 642809"/>
              <a:gd name="connsiteX9" fmla="*/ 3992900 w 5671603"/>
              <a:gd name="connsiteY9" fmla="*/ 0 h 642809"/>
              <a:gd name="connsiteX10" fmla="*/ 4898940 w 5671603"/>
              <a:gd name="connsiteY10" fmla="*/ 0 h 642809"/>
              <a:gd name="connsiteX11" fmla="*/ 5662140 w 5671603"/>
              <a:gd name="connsiteY11" fmla="*/ 0 h 642809"/>
              <a:gd name="connsiteX12" fmla="*/ 5300826 w 5671603"/>
              <a:gd name="connsiteY12" fmla="*/ 111760 h 642809"/>
              <a:gd name="connsiteX13" fmla="*/ 5173190 w 5671603"/>
              <a:gd name="connsiteY13" fmla="*/ 461024 h 642809"/>
              <a:gd name="connsiteX14" fmla="*/ 4898940 w 5671603"/>
              <a:gd name="connsiteY14" fmla="*/ 642809 h 642809"/>
              <a:gd name="connsiteX15" fmla="*/ 3992900 w 5671603"/>
              <a:gd name="connsiteY15" fmla="*/ 642809 h 642809"/>
              <a:gd name="connsiteX16" fmla="*/ 3106203 w 5671603"/>
              <a:gd name="connsiteY16" fmla="*/ 642809 h 642809"/>
              <a:gd name="connsiteX17" fmla="*/ 2565400 w 5671603"/>
              <a:gd name="connsiteY17" fmla="*/ 642809 h 642809"/>
              <a:gd name="connsiteX18" fmla="*/ 1678703 w 5671603"/>
              <a:gd name="connsiteY18" fmla="*/ 642809 h 642809"/>
              <a:gd name="connsiteX19" fmla="*/ 772663 w 5671603"/>
              <a:gd name="connsiteY19" fmla="*/ 642809 h 642809"/>
              <a:gd name="connsiteX20" fmla="*/ 498413 w 5671603"/>
              <a:gd name="connsiteY20" fmla="*/ 461024 h 642809"/>
              <a:gd name="connsiteX21" fmla="*/ 370777 w 5671603"/>
              <a:gd name="connsiteY21" fmla="*/ 111760 h 642809"/>
              <a:gd name="connsiteX22" fmla="*/ 9463 w 5671603"/>
              <a:gd name="connsiteY22" fmla="*/ 0 h 6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71603" h="642809">
                <a:moveTo>
                  <a:pt x="9463" y="0"/>
                </a:moveTo>
                <a:lnTo>
                  <a:pt x="772663" y="0"/>
                </a:lnTo>
                <a:lnTo>
                  <a:pt x="1678703" y="0"/>
                </a:lnTo>
                <a:lnTo>
                  <a:pt x="1992767" y="0"/>
                </a:lnTo>
                <a:lnTo>
                  <a:pt x="2565400" y="0"/>
                </a:lnTo>
                <a:lnTo>
                  <a:pt x="2803588" y="0"/>
                </a:lnTo>
                <a:lnTo>
                  <a:pt x="2868015" y="0"/>
                </a:lnTo>
                <a:lnTo>
                  <a:pt x="3106203" y="0"/>
                </a:lnTo>
                <a:lnTo>
                  <a:pt x="3678836" y="0"/>
                </a:lnTo>
                <a:lnTo>
                  <a:pt x="3992900" y="0"/>
                </a:lnTo>
                <a:lnTo>
                  <a:pt x="4898940" y="0"/>
                </a:lnTo>
                <a:lnTo>
                  <a:pt x="5662140" y="0"/>
                </a:lnTo>
                <a:cubicBezTo>
                  <a:pt x="5729121" y="18627"/>
                  <a:pt x="5422799" y="-41277"/>
                  <a:pt x="5300826" y="111760"/>
                </a:cubicBezTo>
                <a:lnTo>
                  <a:pt x="5173190" y="461024"/>
                </a:lnTo>
                <a:cubicBezTo>
                  <a:pt x="5128005" y="567851"/>
                  <a:pt x="5022226" y="642809"/>
                  <a:pt x="4898940" y="642809"/>
                </a:cubicBezTo>
                <a:lnTo>
                  <a:pt x="3992900" y="642809"/>
                </a:lnTo>
                <a:lnTo>
                  <a:pt x="3106203" y="642809"/>
                </a:lnTo>
                <a:lnTo>
                  <a:pt x="2565400" y="642809"/>
                </a:lnTo>
                <a:lnTo>
                  <a:pt x="1678703" y="642809"/>
                </a:lnTo>
                <a:lnTo>
                  <a:pt x="772663" y="642809"/>
                </a:lnTo>
                <a:cubicBezTo>
                  <a:pt x="649377" y="642809"/>
                  <a:pt x="543598" y="567851"/>
                  <a:pt x="498413" y="461024"/>
                </a:cubicBezTo>
                <a:lnTo>
                  <a:pt x="370777" y="111760"/>
                </a:lnTo>
                <a:cubicBezTo>
                  <a:pt x="248804" y="-41277"/>
                  <a:pt x="-57518" y="18627"/>
                  <a:pt x="946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4000">
                <a:schemeClr val="accent1"/>
              </a:gs>
            </a:gsLst>
            <a:lin ang="2700000" scaled="0"/>
          </a:gra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1" name="Bullet1"/>
          <p:cNvSpPr txBox="1"/>
          <p:nvPr/>
        </p:nvSpPr>
        <p:spPr>
          <a:xfrm>
            <a:off x="9016031" y="1678167"/>
            <a:ext cx="1978328" cy="360527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lvl="0" algn="ctr"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临床获益更明确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54" name="矩形: 圆角 53"/>
          <p:cNvSpPr/>
          <p:nvPr/>
        </p:nvSpPr>
        <p:spPr>
          <a:xfrm>
            <a:off x="4744650" y="4055761"/>
            <a:ext cx="3234766" cy="2470948"/>
          </a:xfrm>
          <a:prstGeom prst="roundRect">
            <a:avLst>
              <a:gd name="adj" fmla="val 6148"/>
            </a:avLst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/>
          </a:ln>
          <a:effectLst>
            <a:outerShdw blurRad="76200" dist="50800" dir="5400000" algn="t" rotWithShape="0">
              <a:schemeClr val="accent1"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171450" lvl="1" indent="-171450" algn="just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171450" lvl="1" indent="-171450" algn="just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苏维西塔单抗与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VEGF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受体结合</a:t>
            </a:r>
            <a:r>
              <a:rPr lang="zh-CN" altLang="en-US" sz="12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不受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VEGF165-G88A/Q89A</a:t>
            </a:r>
            <a:r>
              <a:rPr lang="zh-CN" altLang="en-US" sz="12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突变影响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；而该结合位点突变后，贝伐珠单抗无法结合，或可导致经治患者后续疗效不佳</a:t>
            </a:r>
            <a:r>
              <a:rPr lang="en-US" altLang="zh-CN" sz="1200" b="1" baseline="30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marL="171450" lvl="1" indent="-171450" algn="just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苏维西塔单抗三期研究显示，对于贝伐珠单抗经治患者，使用苏维西塔单抗</a:t>
            </a:r>
            <a:r>
              <a:rPr lang="zh-CN" altLang="en-US" sz="12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仍可显著获益</a:t>
            </a:r>
            <a:endParaRPr lang="zh-CN" altLang="en-US" sz="1200" b="1" dirty="0">
              <a:solidFill>
                <a:srgbClr val="F564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5" name="矩形: 圆顶角 54"/>
          <p:cNvSpPr/>
          <p:nvPr/>
        </p:nvSpPr>
        <p:spPr>
          <a:xfrm>
            <a:off x="5181545" y="3967226"/>
            <a:ext cx="2397598" cy="10240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任意多边形: 形状 55" descr="D:\51PPT模板网\51pptmoban.com\图片.jpg"/>
          <p:cNvSpPr/>
          <p:nvPr/>
        </p:nvSpPr>
        <p:spPr>
          <a:xfrm>
            <a:off x="5181543" y="3967741"/>
            <a:ext cx="2397600" cy="410400"/>
          </a:xfrm>
          <a:custGeom>
            <a:avLst/>
            <a:gdLst>
              <a:gd name="connsiteX0" fmla="*/ 9463 w 5671603"/>
              <a:gd name="connsiteY0" fmla="*/ 0 h 642809"/>
              <a:gd name="connsiteX1" fmla="*/ 772663 w 5671603"/>
              <a:gd name="connsiteY1" fmla="*/ 0 h 642809"/>
              <a:gd name="connsiteX2" fmla="*/ 1678703 w 5671603"/>
              <a:gd name="connsiteY2" fmla="*/ 0 h 642809"/>
              <a:gd name="connsiteX3" fmla="*/ 1992767 w 5671603"/>
              <a:gd name="connsiteY3" fmla="*/ 0 h 642809"/>
              <a:gd name="connsiteX4" fmla="*/ 2565400 w 5671603"/>
              <a:gd name="connsiteY4" fmla="*/ 0 h 642809"/>
              <a:gd name="connsiteX5" fmla="*/ 2803588 w 5671603"/>
              <a:gd name="connsiteY5" fmla="*/ 0 h 642809"/>
              <a:gd name="connsiteX6" fmla="*/ 2868015 w 5671603"/>
              <a:gd name="connsiteY6" fmla="*/ 0 h 642809"/>
              <a:gd name="connsiteX7" fmla="*/ 3106203 w 5671603"/>
              <a:gd name="connsiteY7" fmla="*/ 0 h 642809"/>
              <a:gd name="connsiteX8" fmla="*/ 3678836 w 5671603"/>
              <a:gd name="connsiteY8" fmla="*/ 0 h 642809"/>
              <a:gd name="connsiteX9" fmla="*/ 3992900 w 5671603"/>
              <a:gd name="connsiteY9" fmla="*/ 0 h 642809"/>
              <a:gd name="connsiteX10" fmla="*/ 4898940 w 5671603"/>
              <a:gd name="connsiteY10" fmla="*/ 0 h 642809"/>
              <a:gd name="connsiteX11" fmla="*/ 5662140 w 5671603"/>
              <a:gd name="connsiteY11" fmla="*/ 0 h 642809"/>
              <a:gd name="connsiteX12" fmla="*/ 5300826 w 5671603"/>
              <a:gd name="connsiteY12" fmla="*/ 111760 h 642809"/>
              <a:gd name="connsiteX13" fmla="*/ 5173190 w 5671603"/>
              <a:gd name="connsiteY13" fmla="*/ 461024 h 642809"/>
              <a:gd name="connsiteX14" fmla="*/ 4898940 w 5671603"/>
              <a:gd name="connsiteY14" fmla="*/ 642809 h 642809"/>
              <a:gd name="connsiteX15" fmla="*/ 3992900 w 5671603"/>
              <a:gd name="connsiteY15" fmla="*/ 642809 h 642809"/>
              <a:gd name="connsiteX16" fmla="*/ 3106203 w 5671603"/>
              <a:gd name="connsiteY16" fmla="*/ 642809 h 642809"/>
              <a:gd name="connsiteX17" fmla="*/ 2565400 w 5671603"/>
              <a:gd name="connsiteY17" fmla="*/ 642809 h 642809"/>
              <a:gd name="connsiteX18" fmla="*/ 1678703 w 5671603"/>
              <a:gd name="connsiteY18" fmla="*/ 642809 h 642809"/>
              <a:gd name="connsiteX19" fmla="*/ 772663 w 5671603"/>
              <a:gd name="connsiteY19" fmla="*/ 642809 h 642809"/>
              <a:gd name="connsiteX20" fmla="*/ 498413 w 5671603"/>
              <a:gd name="connsiteY20" fmla="*/ 461024 h 642809"/>
              <a:gd name="connsiteX21" fmla="*/ 370777 w 5671603"/>
              <a:gd name="connsiteY21" fmla="*/ 111760 h 642809"/>
              <a:gd name="connsiteX22" fmla="*/ 9463 w 5671603"/>
              <a:gd name="connsiteY22" fmla="*/ 0 h 6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71603" h="642809">
                <a:moveTo>
                  <a:pt x="9463" y="0"/>
                </a:moveTo>
                <a:lnTo>
                  <a:pt x="772663" y="0"/>
                </a:lnTo>
                <a:lnTo>
                  <a:pt x="1678703" y="0"/>
                </a:lnTo>
                <a:lnTo>
                  <a:pt x="1992767" y="0"/>
                </a:lnTo>
                <a:lnTo>
                  <a:pt x="2565400" y="0"/>
                </a:lnTo>
                <a:lnTo>
                  <a:pt x="2803588" y="0"/>
                </a:lnTo>
                <a:lnTo>
                  <a:pt x="2868015" y="0"/>
                </a:lnTo>
                <a:lnTo>
                  <a:pt x="3106203" y="0"/>
                </a:lnTo>
                <a:lnTo>
                  <a:pt x="3678836" y="0"/>
                </a:lnTo>
                <a:lnTo>
                  <a:pt x="3992900" y="0"/>
                </a:lnTo>
                <a:lnTo>
                  <a:pt x="4898940" y="0"/>
                </a:lnTo>
                <a:lnTo>
                  <a:pt x="5662140" y="0"/>
                </a:lnTo>
                <a:cubicBezTo>
                  <a:pt x="5729121" y="18627"/>
                  <a:pt x="5422799" y="-41277"/>
                  <a:pt x="5300826" y="111760"/>
                </a:cubicBezTo>
                <a:lnTo>
                  <a:pt x="5173190" y="461024"/>
                </a:lnTo>
                <a:cubicBezTo>
                  <a:pt x="5128005" y="567851"/>
                  <a:pt x="5022226" y="642809"/>
                  <a:pt x="4898940" y="642809"/>
                </a:cubicBezTo>
                <a:lnTo>
                  <a:pt x="3992900" y="642809"/>
                </a:lnTo>
                <a:lnTo>
                  <a:pt x="3106203" y="642809"/>
                </a:lnTo>
                <a:lnTo>
                  <a:pt x="2565400" y="642809"/>
                </a:lnTo>
                <a:lnTo>
                  <a:pt x="1678703" y="642809"/>
                </a:lnTo>
                <a:lnTo>
                  <a:pt x="772663" y="642809"/>
                </a:lnTo>
                <a:cubicBezTo>
                  <a:pt x="649377" y="642809"/>
                  <a:pt x="543598" y="567851"/>
                  <a:pt x="498413" y="461024"/>
                </a:cubicBezTo>
                <a:lnTo>
                  <a:pt x="370777" y="111760"/>
                </a:lnTo>
                <a:cubicBezTo>
                  <a:pt x="248804" y="-41277"/>
                  <a:pt x="-57518" y="18627"/>
                  <a:pt x="946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4000">
                <a:schemeClr val="accent1"/>
              </a:gs>
            </a:gsLst>
            <a:lin ang="2700000" scaled="0"/>
          </a:gra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7" name="Bullet1"/>
          <p:cNvSpPr txBox="1"/>
          <p:nvPr/>
        </p:nvSpPr>
        <p:spPr>
          <a:xfrm>
            <a:off x="5443888" y="3958121"/>
            <a:ext cx="1848097" cy="38280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lvl="0" algn="ctr">
              <a:defRPr/>
            </a:pPr>
            <a:r>
              <a:rPr lang="zh-CN" altLang="en-US" sz="1600" b="1" dirty="0"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经治患者有效</a:t>
            </a:r>
            <a:endParaRPr lang="zh-CN" altLang="en-US" sz="1600" dirty="0">
              <a:solidFill>
                <a:prstClr val="white"/>
              </a:solidFill>
            </a:endParaRPr>
          </a:p>
        </p:txBody>
      </p:sp>
      <p:sp>
        <p:nvSpPr>
          <p:cNvPr id="58" name="矩形: 圆角 57"/>
          <p:cNvSpPr/>
          <p:nvPr/>
        </p:nvSpPr>
        <p:spPr>
          <a:xfrm>
            <a:off x="8379688" y="4062697"/>
            <a:ext cx="3140588" cy="2464012"/>
          </a:xfrm>
          <a:prstGeom prst="roundRect">
            <a:avLst>
              <a:gd name="adj" fmla="val 6148"/>
            </a:avLst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/>
          </a:ln>
          <a:effectLst>
            <a:outerShdw blurRad="76200" dist="50800" dir="5400000" algn="t" rotWithShape="0">
              <a:schemeClr val="accent1"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171450" lvl="1" indent="-1714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苏维西塔单抗安全性良好，用药剂量小，</a:t>
            </a:r>
            <a:r>
              <a:rPr lang="zh-CN" altLang="en-US" sz="12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停药率更低</a:t>
            </a:r>
            <a:endParaRPr lang="en-US" altLang="zh-CN" sz="1200" b="1" dirty="0">
              <a:solidFill>
                <a:srgbClr val="F564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出血风险、胃肠穿孔、女性生殖道瘘风险</a:t>
            </a:r>
            <a:r>
              <a:rPr lang="zh-CN" altLang="en-US" sz="12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明显降低</a:t>
            </a:r>
            <a:endParaRPr lang="en-US" altLang="zh-CN" sz="1200" b="1" dirty="0">
              <a:solidFill>
                <a:srgbClr val="F564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71450" lvl="1" indent="-17145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宋体" panose="02010600030101010101" pitchFamily="2" charset="-122"/>
              </a:rPr>
              <a:t>与贝伐珠单抗相比未出现新的安全信号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59" name="矩形: 圆顶角 58"/>
          <p:cNvSpPr/>
          <p:nvPr/>
        </p:nvSpPr>
        <p:spPr>
          <a:xfrm>
            <a:off x="8755329" y="3975370"/>
            <a:ext cx="2352040" cy="10262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任意多边形: 形状 59" descr="D:\51PPT模板网\51pptmoban.com\图片.jpg"/>
          <p:cNvSpPr/>
          <p:nvPr/>
        </p:nvSpPr>
        <p:spPr>
          <a:xfrm>
            <a:off x="8754848" y="3967846"/>
            <a:ext cx="2352522" cy="410295"/>
          </a:xfrm>
          <a:custGeom>
            <a:avLst/>
            <a:gdLst>
              <a:gd name="connsiteX0" fmla="*/ 9463 w 5671603"/>
              <a:gd name="connsiteY0" fmla="*/ 0 h 642809"/>
              <a:gd name="connsiteX1" fmla="*/ 772663 w 5671603"/>
              <a:gd name="connsiteY1" fmla="*/ 0 h 642809"/>
              <a:gd name="connsiteX2" fmla="*/ 1678703 w 5671603"/>
              <a:gd name="connsiteY2" fmla="*/ 0 h 642809"/>
              <a:gd name="connsiteX3" fmla="*/ 1992767 w 5671603"/>
              <a:gd name="connsiteY3" fmla="*/ 0 h 642809"/>
              <a:gd name="connsiteX4" fmla="*/ 2565400 w 5671603"/>
              <a:gd name="connsiteY4" fmla="*/ 0 h 642809"/>
              <a:gd name="connsiteX5" fmla="*/ 2803588 w 5671603"/>
              <a:gd name="connsiteY5" fmla="*/ 0 h 642809"/>
              <a:gd name="connsiteX6" fmla="*/ 2868015 w 5671603"/>
              <a:gd name="connsiteY6" fmla="*/ 0 h 642809"/>
              <a:gd name="connsiteX7" fmla="*/ 3106203 w 5671603"/>
              <a:gd name="connsiteY7" fmla="*/ 0 h 642809"/>
              <a:gd name="connsiteX8" fmla="*/ 3678836 w 5671603"/>
              <a:gd name="connsiteY8" fmla="*/ 0 h 642809"/>
              <a:gd name="connsiteX9" fmla="*/ 3992900 w 5671603"/>
              <a:gd name="connsiteY9" fmla="*/ 0 h 642809"/>
              <a:gd name="connsiteX10" fmla="*/ 4898940 w 5671603"/>
              <a:gd name="connsiteY10" fmla="*/ 0 h 642809"/>
              <a:gd name="connsiteX11" fmla="*/ 5662140 w 5671603"/>
              <a:gd name="connsiteY11" fmla="*/ 0 h 642809"/>
              <a:gd name="connsiteX12" fmla="*/ 5300826 w 5671603"/>
              <a:gd name="connsiteY12" fmla="*/ 111760 h 642809"/>
              <a:gd name="connsiteX13" fmla="*/ 5173190 w 5671603"/>
              <a:gd name="connsiteY13" fmla="*/ 461024 h 642809"/>
              <a:gd name="connsiteX14" fmla="*/ 4898940 w 5671603"/>
              <a:gd name="connsiteY14" fmla="*/ 642809 h 642809"/>
              <a:gd name="connsiteX15" fmla="*/ 3992900 w 5671603"/>
              <a:gd name="connsiteY15" fmla="*/ 642809 h 642809"/>
              <a:gd name="connsiteX16" fmla="*/ 3106203 w 5671603"/>
              <a:gd name="connsiteY16" fmla="*/ 642809 h 642809"/>
              <a:gd name="connsiteX17" fmla="*/ 2565400 w 5671603"/>
              <a:gd name="connsiteY17" fmla="*/ 642809 h 642809"/>
              <a:gd name="connsiteX18" fmla="*/ 1678703 w 5671603"/>
              <a:gd name="connsiteY18" fmla="*/ 642809 h 642809"/>
              <a:gd name="connsiteX19" fmla="*/ 772663 w 5671603"/>
              <a:gd name="connsiteY19" fmla="*/ 642809 h 642809"/>
              <a:gd name="connsiteX20" fmla="*/ 498413 w 5671603"/>
              <a:gd name="connsiteY20" fmla="*/ 461024 h 642809"/>
              <a:gd name="connsiteX21" fmla="*/ 370777 w 5671603"/>
              <a:gd name="connsiteY21" fmla="*/ 111760 h 642809"/>
              <a:gd name="connsiteX22" fmla="*/ 9463 w 5671603"/>
              <a:gd name="connsiteY22" fmla="*/ 0 h 6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71603" h="642809">
                <a:moveTo>
                  <a:pt x="9463" y="0"/>
                </a:moveTo>
                <a:lnTo>
                  <a:pt x="772663" y="0"/>
                </a:lnTo>
                <a:lnTo>
                  <a:pt x="1678703" y="0"/>
                </a:lnTo>
                <a:lnTo>
                  <a:pt x="1992767" y="0"/>
                </a:lnTo>
                <a:lnTo>
                  <a:pt x="2565400" y="0"/>
                </a:lnTo>
                <a:lnTo>
                  <a:pt x="2803588" y="0"/>
                </a:lnTo>
                <a:lnTo>
                  <a:pt x="2868015" y="0"/>
                </a:lnTo>
                <a:lnTo>
                  <a:pt x="3106203" y="0"/>
                </a:lnTo>
                <a:lnTo>
                  <a:pt x="3678836" y="0"/>
                </a:lnTo>
                <a:lnTo>
                  <a:pt x="3992900" y="0"/>
                </a:lnTo>
                <a:lnTo>
                  <a:pt x="4898940" y="0"/>
                </a:lnTo>
                <a:lnTo>
                  <a:pt x="5662140" y="0"/>
                </a:lnTo>
                <a:cubicBezTo>
                  <a:pt x="5729121" y="18627"/>
                  <a:pt x="5422799" y="-41277"/>
                  <a:pt x="5300826" y="111760"/>
                </a:cubicBezTo>
                <a:lnTo>
                  <a:pt x="5173190" y="461024"/>
                </a:lnTo>
                <a:cubicBezTo>
                  <a:pt x="5128005" y="567851"/>
                  <a:pt x="5022226" y="642809"/>
                  <a:pt x="4898940" y="642809"/>
                </a:cubicBezTo>
                <a:lnTo>
                  <a:pt x="3992900" y="642809"/>
                </a:lnTo>
                <a:lnTo>
                  <a:pt x="3106203" y="642809"/>
                </a:lnTo>
                <a:lnTo>
                  <a:pt x="2565400" y="642809"/>
                </a:lnTo>
                <a:lnTo>
                  <a:pt x="1678703" y="642809"/>
                </a:lnTo>
                <a:lnTo>
                  <a:pt x="772663" y="642809"/>
                </a:lnTo>
                <a:cubicBezTo>
                  <a:pt x="649377" y="642809"/>
                  <a:pt x="543598" y="567851"/>
                  <a:pt x="498413" y="461024"/>
                </a:cubicBezTo>
                <a:lnTo>
                  <a:pt x="370777" y="111760"/>
                </a:lnTo>
                <a:cubicBezTo>
                  <a:pt x="248804" y="-41277"/>
                  <a:pt x="-57518" y="18627"/>
                  <a:pt x="946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4000">
                <a:schemeClr val="accent1"/>
              </a:gs>
            </a:gsLst>
            <a:lin ang="2700000" scaled="0"/>
          </a:gra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1" name="Bullet1"/>
          <p:cNvSpPr txBox="1"/>
          <p:nvPr/>
        </p:nvSpPr>
        <p:spPr>
          <a:xfrm>
            <a:off x="9072865" y="3975370"/>
            <a:ext cx="1708849" cy="38280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安全性更佳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灯片编号占位符 3"/>
          <p:cNvSpPr txBox="1"/>
          <p:nvPr/>
        </p:nvSpPr>
        <p:spPr>
          <a:xfrm>
            <a:off x="11438984" y="6438878"/>
            <a:ext cx="5182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822365" y="1884070"/>
            <a:ext cx="3328899" cy="1199012"/>
          </a:xfrm>
          <a:prstGeom prst="roundRect">
            <a:avLst>
              <a:gd name="adj" fmla="val 6148"/>
            </a:avLst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/>
          </a:ln>
          <a:effectLst>
            <a:outerShdw blurRad="76200" dist="50800" dir="5400000" algn="t" rotWithShape="0">
              <a:schemeClr val="accent1"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171450" indent="-1714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通用名：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贝伐珠单抗注射液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商品名：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安可达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®  </a:t>
            </a:r>
            <a:r>
              <a:rPr lang="en-US" altLang="zh-CN" sz="1200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: 圆顶角 2"/>
          <p:cNvSpPr/>
          <p:nvPr/>
        </p:nvSpPr>
        <p:spPr>
          <a:xfrm>
            <a:off x="1162600" y="1762247"/>
            <a:ext cx="2556571" cy="11850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任意多边形: 形状 3" descr="D:\51PPT模板网\51pptmoban.com\图片.jpg"/>
          <p:cNvSpPr/>
          <p:nvPr/>
        </p:nvSpPr>
        <p:spPr>
          <a:xfrm>
            <a:off x="1267982" y="1762762"/>
            <a:ext cx="2397601" cy="509134"/>
          </a:xfrm>
          <a:custGeom>
            <a:avLst/>
            <a:gdLst>
              <a:gd name="connsiteX0" fmla="*/ 9463 w 5671603"/>
              <a:gd name="connsiteY0" fmla="*/ 0 h 642809"/>
              <a:gd name="connsiteX1" fmla="*/ 772663 w 5671603"/>
              <a:gd name="connsiteY1" fmla="*/ 0 h 642809"/>
              <a:gd name="connsiteX2" fmla="*/ 1678703 w 5671603"/>
              <a:gd name="connsiteY2" fmla="*/ 0 h 642809"/>
              <a:gd name="connsiteX3" fmla="*/ 1992767 w 5671603"/>
              <a:gd name="connsiteY3" fmla="*/ 0 h 642809"/>
              <a:gd name="connsiteX4" fmla="*/ 2565400 w 5671603"/>
              <a:gd name="connsiteY4" fmla="*/ 0 h 642809"/>
              <a:gd name="connsiteX5" fmla="*/ 2803588 w 5671603"/>
              <a:gd name="connsiteY5" fmla="*/ 0 h 642809"/>
              <a:gd name="connsiteX6" fmla="*/ 2868015 w 5671603"/>
              <a:gd name="connsiteY6" fmla="*/ 0 h 642809"/>
              <a:gd name="connsiteX7" fmla="*/ 3106203 w 5671603"/>
              <a:gd name="connsiteY7" fmla="*/ 0 h 642809"/>
              <a:gd name="connsiteX8" fmla="*/ 3678836 w 5671603"/>
              <a:gd name="connsiteY8" fmla="*/ 0 h 642809"/>
              <a:gd name="connsiteX9" fmla="*/ 3992900 w 5671603"/>
              <a:gd name="connsiteY9" fmla="*/ 0 h 642809"/>
              <a:gd name="connsiteX10" fmla="*/ 4898940 w 5671603"/>
              <a:gd name="connsiteY10" fmla="*/ 0 h 642809"/>
              <a:gd name="connsiteX11" fmla="*/ 5662140 w 5671603"/>
              <a:gd name="connsiteY11" fmla="*/ 0 h 642809"/>
              <a:gd name="connsiteX12" fmla="*/ 5300826 w 5671603"/>
              <a:gd name="connsiteY12" fmla="*/ 111760 h 642809"/>
              <a:gd name="connsiteX13" fmla="*/ 5173190 w 5671603"/>
              <a:gd name="connsiteY13" fmla="*/ 461024 h 642809"/>
              <a:gd name="connsiteX14" fmla="*/ 4898940 w 5671603"/>
              <a:gd name="connsiteY14" fmla="*/ 642809 h 642809"/>
              <a:gd name="connsiteX15" fmla="*/ 3992900 w 5671603"/>
              <a:gd name="connsiteY15" fmla="*/ 642809 h 642809"/>
              <a:gd name="connsiteX16" fmla="*/ 3106203 w 5671603"/>
              <a:gd name="connsiteY16" fmla="*/ 642809 h 642809"/>
              <a:gd name="connsiteX17" fmla="*/ 2565400 w 5671603"/>
              <a:gd name="connsiteY17" fmla="*/ 642809 h 642809"/>
              <a:gd name="connsiteX18" fmla="*/ 1678703 w 5671603"/>
              <a:gd name="connsiteY18" fmla="*/ 642809 h 642809"/>
              <a:gd name="connsiteX19" fmla="*/ 772663 w 5671603"/>
              <a:gd name="connsiteY19" fmla="*/ 642809 h 642809"/>
              <a:gd name="connsiteX20" fmla="*/ 498413 w 5671603"/>
              <a:gd name="connsiteY20" fmla="*/ 461024 h 642809"/>
              <a:gd name="connsiteX21" fmla="*/ 370777 w 5671603"/>
              <a:gd name="connsiteY21" fmla="*/ 111760 h 642809"/>
              <a:gd name="connsiteX22" fmla="*/ 9463 w 5671603"/>
              <a:gd name="connsiteY22" fmla="*/ 0 h 6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71603" h="642809">
                <a:moveTo>
                  <a:pt x="9463" y="0"/>
                </a:moveTo>
                <a:lnTo>
                  <a:pt x="772663" y="0"/>
                </a:lnTo>
                <a:lnTo>
                  <a:pt x="1678703" y="0"/>
                </a:lnTo>
                <a:lnTo>
                  <a:pt x="1992767" y="0"/>
                </a:lnTo>
                <a:lnTo>
                  <a:pt x="2565400" y="0"/>
                </a:lnTo>
                <a:lnTo>
                  <a:pt x="2803588" y="0"/>
                </a:lnTo>
                <a:lnTo>
                  <a:pt x="2868015" y="0"/>
                </a:lnTo>
                <a:lnTo>
                  <a:pt x="3106203" y="0"/>
                </a:lnTo>
                <a:lnTo>
                  <a:pt x="3678836" y="0"/>
                </a:lnTo>
                <a:lnTo>
                  <a:pt x="3992900" y="0"/>
                </a:lnTo>
                <a:lnTo>
                  <a:pt x="4898940" y="0"/>
                </a:lnTo>
                <a:lnTo>
                  <a:pt x="5662140" y="0"/>
                </a:lnTo>
                <a:cubicBezTo>
                  <a:pt x="5729121" y="18627"/>
                  <a:pt x="5422799" y="-41277"/>
                  <a:pt x="5300826" y="111760"/>
                </a:cubicBezTo>
                <a:lnTo>
                  <a:pt x="5173190" y="461024"/>
                </a:lnTo>
                <a:cubicBezTo>
                  <a:pt x="5128005" y="567851"/>
                  <a:pt x="5022226" y="642809"/>
                  <a:pt x="4898940" y="642809"/>
                </a:cubicBezTo>
                <a:lnTo>
                  <a:pt x="3992900" y="642809"/>
                </a:lnTo>
                <a:lnTo>
                  <a:pt x="3106203" y="642809"/>
                </a:lnTo>
                <a:lnTo>
                  <a:pt x="2565400" y="642809"/>
                </a:lnTo>
                <a:lnTo>
                  <a:pt x="1678703" y="642809"/>
                </a:lnTo>
                <a:lnTo>
                  <a:pt x="772663" y="642809"/>
                </a:lnTo>
                <a:cubicBezTo>
                  <a:pt x="649377" y="642809"/>
                  <a:pt x="543598" y="567851"/>
                  <a:pt x="498413" y="461024"/>
                </a:cubicBezTo>
                <a:lnTo>
                  <a:pt x="370777" y="111760"/>
                </a:lnTo>
                <a:cubicBezTo>
                  <a:pt x="248804" y="-41277"/>
                  <a:pt x="-57518" y="18627"/>
                  <a:pt x="946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4000">
                <a:schemeClr val="accent1"/>
              </a:gs>
            </a:gsLst>
            <a:lin ang="2700000" scaled="0"/>
          </a:gra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Bullet1"/>
          <p:cNvSpPr txBox="1"/>
          <p:nvPr/>
        </p:nvSpPr>
        <p:spPr>
          <a:xfrm>
            <a:off x="1478338" y="1799596"/>
            <a:ext cx="1833163" cy="38280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参照药品建议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820087" y="3383478"/>
            <a:ext cx="3328899" cy="2720447"/>
          </a:xfrm>
          <a:prstGeom prst="roundRect">
            <a:avLst>
              <a:gd name="adj" fmla="val 6148"/>
            </a:avLst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/>
          </a:ln>
          <a:effectLst>
            <a:outerShdw blurRad="76200" dist="50800" dir="5400000" algn="t" rotWithShape="0">
              <a:schemeClr val="accent1"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靶点相同、结合位点相似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：大分子抗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VEGF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药物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1450" indent="-1714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指南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Ⅰ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级推荐：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联合非铂类化疗用于治疗铂耐药卵巢癌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9705" indent="-1714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安可达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®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是国内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首个获批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上市的贝伐珠单抗生物类似药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179705" indent="-1714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市场份额最大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，最具临床代表性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: 圆顶角 14"/>
          <p:cNvSpPr/>
          <p:nvPr/>
        </p:nvSpPr>
        <p:spPr>
          <a:xfrm>
            <a:off x="1158270" y="3265270"/>
            <a:ext cx="2613713" cy="1218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任意多边形: 形状 21" descr="D:\51PPT模板网\51pptmoban.com\图片.jpg"/>
          <p:cNvSpPr/>
          <p:nvPr/>
        </p:nvSpPr>
        <p:spPr>
          <a:xfrm>
            <a:off x="1267982" y="3265785"/>
            <a:ext cx="2451189" cy="509134"/>
          </a:xfrm>
          <a:custGeom>
            <a:avLst/>
            <a:gdLst>
              <a:gd name="connsiteX0" fmla="*/ 9463 w 5671603"/>
              <a:gd name="connsiteY0" fmla="*/ 0 h 642809"/>
              <a:gd name="connsiteX1" fmla="*/ 772663 w 5671603"/>
              <a:gd name="connsiteY1" fmla="*/ 0 h 642809"/>
              <a:gd name="connsiteX2" fmla="*/ 1678703 w 5671603"/>
              <a:gd name="connsiteY2" fmla="*/ 0 h 642809"/>
              <a:gd name="connsiteX3" fmla="*/ 1992767 w 5671603"/>
              <a:gd name="connsiteY3" fmla="*/ 0 h 642809"/>
              <a:gd name="connsiteX4" fmla="*/ 2565400 w 5671603"/>
              <a:gd name="connsiteY4" fmla="*/ 0 h 642809"/>
              <a:gd name="connsiteX5" fmla="*/ 2803588 w 5671603"/>
              <a:gd name="connsiteY5" fmla="*/ 0 h 642809"/>
              <a:gd name="connsiteX6" fmla="*/ 2868015 w 5671603"/>
              <a:gd name="connsiteY6" fmla="*/ 0 h 642809"/>
              <a:gd name="connsiteX7" fmla="*/ 3106203 w 5671603"/>
              <a:gd name="connsiteY7" fmla="*/ 0 h 642809"/>
              <a:gd name="connsiteX8" fmla="*/ 3678836 w 5671603"/>
              <a:gd name="connsiteY8" fmla="*/ 0 h 642809"/>
              <a:gd name="connsiteX9" fmla="*/ 3992900 w 5671603"/>
              <a:gd name="connsiteY9" fmla="*/ 0 h 642809"/>
              <a:gd name="connsiteX10" fmla="*/ 4898940 w 5671603"/>
              <a:gd name="connsiteY10" fmla="*/ 0 h 642809"/>
              <a:gd name="connsiteX11" fmla="*/ 5662140 w 5671603"/>
              <a:gd name="connsiteY11" fmla="*/ 0 h 642809"/>
              <a:gd name="connsiteX12" fmla="*/ 5300826 w 5671603"/>
              <a:gd name="connsiteY12" fmla="*/ 111760 h 642809"/>
              <a:gd name="connsiteX13" fmla="*/ 5173190 w 5671603"/>
              <a:gd name="connsiteY13" fmla="*/ 461024 h 642809"/>
              <a:gd name="connsiteX14" fmla="*/ 4898940 w 5671603"/>
              <a:gd name="connsiteY14" fmla="*/ 642809 h 642809"/>
              <a:gd name="connsiteX15" fmla="*/ 3992900 w 5671603"/>
              <a:gd name="connsiteY15" fmla="*/ 642809 h 642809"/>
              <a:gd name="connsiteX16" fmla="*/ 3106203 w 5671603"/>
              <a:gd name="connsiteY16" fmla="*/ 642809 h 642809"/>
              <a:gd name="connsiteX17" fmla="*/ 2565400 w 5671603"/>
              <a:gd name="connsiteY17" fmla="*/ 642809 h 642809"/>
              <a:gd name="connsiteX18" fmla="*/ 1678703 w 5671603"/>
              <a:gd name="connsiteY18" fmla="*/ 642809 h 642809"/>
              <a:gd name="connsiteX19" fmla="*/ 772663 w 5671603"/>
              <a:gd name="connsiteY19" fmla="*/ 642809 h 642809"/>
              <a:gd name="connsiteX20" fmla="*/ 498413 w 5671603"/>
              <a:gd name="connsiteY20" fmla="*/ 461024 h 642809"/>
              <a:gd name="connsiteX21" fmla="*/ 370777 w 5671603"/>
              <a:gd name="connsiteY21" fmla="*/ 111760 h 642809"/>
              <a:gd name="connsiteX22" fmla="*/ 9463 w 5671603"/>
              <a:gd name="connsiteY22" fmla="*/ 0 h 6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71603" h="642809">
                <a:moveTo>
                  <a:pt x="9463" y="0"/>
                </a:moveTo>
                <a:lnTo>
                  <a:pt x="772663" y="0"/>
                </a:lnTo>
                <a:lnTo>
                  <a:pt x="1678703" y="0"/>
                </a:lnTo>
                <a:lnTo>
                  <a:pt x="1992767" y="0"/>
                </a:lnTo>
                <a:lnTo>
                  <a:pt x="2565400" y="0"/>
                </a:lnTo>
                <a:lnTo>
                  <a:pt x="2803588" y="0"/>
                </a:lnTo>
                <a:lnTo>
                  <a:pt x="2868015" y="0"/>
                </a:lnTo>
                <a:lnTo>
                  <a:pt x="3106203" y="0"/>
                </a:lnTo>
                <a:lnTo>
                  <a:pt x="3678836" y="0"/>
                </a:lnTo>
                <a:lnTo>
                  <a:pt x="3992900" y="0"/>
                </a:lnTo>
                <a:lnTo>
                  <a:pt x="4898940" y="0"/>
                </a:lnTo>
                <a:lnTo>
                  <a:pt x="5662140" y="0"/>
                </a:lnTo>
                <a:cubicBezTo>
                  <a:pt x="5729121" y="18627"/>
                  <a:pt x="5422799" y="-41277"/>
                  <a:pt x="5300826" y="111760"/>
                </a:cubicBezTo>
                <a:lnTo>
                  <a:pt x="5173190" y="461024"/>
                </a:lnTo>
                <a:cubicBezTo>
                  <a:pt x="5128005" y="567851"/>
                  <a:pt x="5022226" y="642809"/>
                  <a:pt x="4898940" y="642809"/>
                </a:cubicBezTo>
                <a:lnTo>
                  <a:pt x="3992900" y="642809"/>
                </a:lnTo>
                <a:lnTo>
                  <a:pt x="3106203" y="642809"/>
                </a:lnTo>
                <a:lnTo>
                  <a:pt x="2565400" y="642809"/>
                </a:lnTo>
                <a:lnTo>
                  <a:pt x="1678703" y="642809"/>
                </a:lnTo>
                <a:lnTo>
                  <a:pt x="772663" y="642809"/>
                </a:lnTo>
                <a:cubicBezTo>
                  <a:pt x="649377" y="642809"/>
                  <a:pt x="543598" y="567851"/>
                  <a:pt x="498413" y="461024"/>
                </a:cubicBezTo>
                <a:lnTo>
                  <a:pt x="370777" y="111760"/>
                </a:lnTo>
                <a:cubicBezTo>
                  <a:pt x="248804" y="-41277"/>
                  <a:pt x="-57518" y="18627"/>
                  <a:pt x="946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4000">
                <a:schemeClr val="accent1"/>
              </a:gs>
            </a:gsLst>
            <a:lin ang="2700000" scaled="0"/>
          </a:gra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Bullet1"/>
          <p:cNvSpPr txBox="1"/>
          <p:nvPr/>
        </p:nvSpPr>
        <p:spPr>
          <a:xfrm>
            <a:off x="1427407" y="3328947"/>
            <a:ext cx="2131138" cy="38280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选择参照药品理由</a:t>
            </a:r>
            <a:endParaRPr lang="zh-CN" alt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85897" y="1143620"/>
            <a:ext cx="644649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rgbClr val="00B052">
              <a:shade val="50000"/>
            </a:srgbClr>
          </a:lnRef>
          <a:fillRef idx="1">
            <a:srgbClr val="00B052"/>
          </a:fillRef>
          <a:effectRef idx="0">
            <a:srgbClr val="00B052"/>
          </a:effectRef>
          <a:fontRef idx="minor">
            <a:srgbClr val="FFFFFF"/>
          </a:fontRef>
        </p:style>
        <p:txBody>
          <a:bodyPr rtlCol="0" anchor="ctr"/>
          <a:lstStyle>
            <a:defPPr>
              <a:defRPr lang="zh-CN"/>
            </a:defPPr>
            <a:lvl1pPr marR="0" lvl="0" indent="0" algn="ctr" defTabSz="609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  <a:lvl6pPr>
              <a:defRPr>
                <a:solidFill>
                  <a:srgbClr val="FFFFFF"/>
                </a:solidFill>
              </a:defRPr>
            </a:lvl6pPr>
            <a:lvl7pPr>
              <a:defRPr>
                <a:solidFill>
                  <a:srgbClr val="FFFFFF"/>
                </a:solidFill>
              </a:defRPr>
            </a:lvl7pPr>
            <a:lvl8pPr>
              <a:defRPr>
                <a:solidFill>
                  <a:srgbClr val="FFFFFF"/>
                </a:solidFill>
              </a:defRPr>
            </a:lvl8pPr>
            <a:lvl9pPr>
              <a:defRPr>
                <a:solidFill>
                  <a:srgbClr val="FFFFFF"/>
                </a:solidFill>
              </a:defRPr>
            </a:lvl9pPr>
          </a:lstStyle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与参照药贝伐珠单抗相比：苏维西塔单抗的优势</a:t>
            </a:r>
            <a:r>
              <a:rPr lang="en-US" altLang="zh-CN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4"/>
          <p:cNvSpPr txBox="1"/>
          <p:nvPr/>
        </p:nvSpPr>
        <p:spPr>
          <a:xfrm>
            <a:off x="1201339" y="499136"/>
            <a:ext cx="9595572" cy="466710"/>
          </a:xfrm>
          <a:prstGeom prst="rect">
            <a:avLst/>
          </a:prstGeom>
        </p:spPr>
        <p:txBody>
          <a:bodyPr vert="horz" lIns="91440" tIns="1800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2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2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2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2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2100"/>
              </a:lnSpc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与贝伐珠单抗相比，苏维西塔单抗研究符合中国临床实践，取得了中位无进展时间、总生存时间双阳性结果</a:t>
            </a:r>
            <a:r>
              <a:rPr lang="en-US" altLang="zh-CN" sz="20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1-3</a:t>
            </a:r>
            <a:endParaRPr lang="zh-CN" altLang="en-US" sz="2000" b="1" baseline="30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262232" y="2213741"/>
          <a:ext cx="4611637" cy="1666020"/>
        </p:xfrm>
        <a:graphic>
          <a:graphicData uri="http://schemas.openxmlformats.org/drawingml/2006/table">
            <a:tbl>
              <a:tblPr firstRow="1">
                <a:tableStyleId>{8A107856-5554-42FB-B03E-39F5DBC370BA}</a:tableStyleId>
              </a:tblPr>
              <a:tblGrid>
                <a:gridCol w="1388086"/>
                <a:gridCol w="1599611"/>
                <a:gridCol w="1623940"/>
              </a:tblGrid>
              <a:tr h="220625">
                <a:tc>
                  <a:txBody>
                    <a:bodyPr/>
                    <a:lstStyle/>
                    <a:p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4403" marR="84403" marT="45715" marB="45715" anchor="ctr" anchorCtr="1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苏维西塔单抗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化疗</a:t>
                      </a:r>
                      <a:endParaRPr kumimoji="0" lang="zh-CN" altLang="en-US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4403" marR="84403" marT="45715" marB="45715" anchor="ctr" anchorCtr="1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贝伐珠单抗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化疗</a:t>
                      </a:r>
                      <a:endParaRPr kumimoji="0" lang="zh-CN" altLang="en-US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4403" marR="84403" marT="45715" marB="45715" anchor="ctr" anchorCtr="1" horzOverflow="overflow"/>
                </a:tc>
              </a:tr>
              <a:tr h="220625">
                <a:tc>
                  <a:txBody>
                    <a:bodyPr/>
                    <a:lstStyle/>
                    <a:p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接受过抗血管生成治疗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564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141 (50.2%)</a:t>
                      </a:r>
                      <a:endParaRPr kumimoji="0" lang="zh-CN" altLang="en-US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F564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 (6.7%)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20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接受过</a:t>
                      </a:r>
                      <a:r>
                        <a:rPr kumimoji="0" lang="en-US" altLang="zh-CN" sz="110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PARPi</a:t>
                      </a:r>
                      <a:endParaRPr kumimoji="0" lang="zh-CN" altLang="en-US" sz="110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138 (49.1%)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</a:tr>
              <a:tr h="462070">
                <a:tc>
                  <a:txBody>
                    <a:bodyPr/>
                    <a:lstStyle/>
                    <a:p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既往治疗线数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最小值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</a:t>
                      </a: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最大值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kumimoji="0" lang="en-US" altLang="zh-CN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1~6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1~2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20625">
                <a:tc>
                  <a:txBody>
                    <a:bodyPr/>
                    <a:lstStyle/>
                    <a:p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&gt;=3</a:t>
                      </a: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线占比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kumimoji="0" lang="en-US" altLang="zh-CN" sz="11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31.3%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kumimoji="0" lang="en-US" altLang="zh-CN" sz="11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83886" y="4879879"/>
          <a:ext cx="4626499" cy="1278090"/>
        </p:xfrm>
        <a:graphic>
          <a:graphicData uri="http://schemas.openxmlformats.org/drawingml/2006/table">
            <a:tbl>
              <a:tblPr firstRow="1">
                <a:tableStyleId>{8A107856-5554-42FB-B03E-39F5DBC370BA}</a:tableStyleId>
              </a:tblPr>
              <a:tblGrid>
                <a:gridCol w="917922"/>
                <a:gridCol w="1141505"/>
                <a:gridCol w="794870"/>
                <a:gridCol w="1032528"/>
                <a:gridCol w="739674"/>
              </a:tblGrid>
              <a:tr h="155160">
                <a:tc>
                  <a:txBody>
                    <a:bodyPr/>
                    <a:lstStyle/>
                    <a:p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4403" marR="84403" marT="45715" marB="45715" anchor="ctr" anchorCtr="1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苏维西塔单抗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化疗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安慰剂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化疗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贝伐珠单抗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化疗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安慰剂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化疗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</a:tr>
              <a:tr h="283790">
                <a:tc>
                  <a:txBody>
                    <a:bodyPr/>
                    <a:lstStyle/>
                    <a:p>
                      <a:r>
                        <a:rPr kumimoji="0" lang="en-US" altLang="zh-CN" sz="1100" u="none" strike="noStrike" kern="1200" cap="none" normalizeH="0" baseline="0" dirty="0" err="1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mPFS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1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5.49</a:t>
                      </a:r>
                      <a:endParaRPr kumimoji="0" lang="zh-CN" altLang="en-US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1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2.73</a:t>
                      </a:r>
                      <a:endParaRPr kumimoji="0" lang="zh-CN" altLang="en-US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1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6.8</a:t>
                      </a:r>
                      <a:endParaRPr kumimoji="0" lang="zh-CN" altLang="en-US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1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3.4</a:t>
                      </a:r>
                      <a:endParaRPr kumimoji="0" lang="zh-CN" altLang="en-US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</a:tr>
              <a:tr h="283790">
                <a:tc>
                  <a:txBody>
                    <a:bodyPr/>
                    <a:lstStyle/>
                    <a:p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HR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0.46(0.368,0.610)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0.38(0.30-0.49)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  <a:tc hMerge="1">
                  <a:tcPr/>
                </a:tc>
              </a:tr>
              <a:tr h="283790">
                <a:tc>
                  <a:txBody>
                    <a:bodyPr/>
                    <a:lstStyle/>
                    <a:p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p value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&lt;0.0001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＜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0.0001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1283750" y="2312746"/>
          <a:ext cx="4634443" cy="1489625"/>
        </p:xfrm>
        <a:graphic>
          <a:graphicData uri="http://schemas.openxmlformats.org/drawingml/2006/table">
            <a:tbl>
              <a:tblPr firstRow="1">
                <a:tableStyleId>{8A107856-5554-42FB-B03E-39F5DBC370BA}</a:tableStyleId>
              </a:tblPr>
              <a:tblGrid>
                <a:gridCol w="821455"/>
                <a:gridCol w="1914689"/>
                <a:gridCol w="1898299"/>
              </a:tblGrid>
              <a:tr h="297925">
                <a:tc>
                  <a:txBody>
                    <a:bodyPr/>
                    <a:lstStyle/>
                    <a:p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4403" marR="84403" marT="45715" marB="45715" anchor="ctr" anchorCtr="1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苏维西塔单抗 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SCORES</a:t>
                      </a: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</a:t>
                      </a:r>
                      <a:endParaRPr kumimoji="0" lang="zh-CN" altLang="en-US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4403" marR="84403" marT="45715" marB="45715" anchor="ctr" anchorCtr="1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贝伐珠单抗 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AURELIA</a:t>
                      </a: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</a:t>
                      </a:r>
                      <a:endParaRPr kumimoji="0" lang="zh-CN" altLang="en-US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4403" marR="84403" marT="45715" marB="45715" anchor="ctr" anchorCtr="1" horzOverflow="overflow"/>
                </a:tc>
              </a:tr>
              <a:tr h="297925">
                <a:tc>
                  <a:txBody>
                    <a:bodyPr/>
                    <a:lstStyle/>
                    <a:p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样本量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4403" marR="84403" marT="45715" marB="45715" anchor="ctr" anchorCtr="1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1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421</a:t>
                      </a:r>
                      <a:endParaRPr kumimoji="0" lang="zh-CN" altLang="en-US" sz="11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4403" marR="84403" marT="45715" marB="45715" anchor="ctr" anchorCtr="1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1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361</a:t>
                      </a:r>
                      <a:endParaRPr kumimoji="0" lang="zh-CN" altLang="en-US" sz="11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4403" marR="84403" marT="45715" marB="45715" anchor="ctr" anchorCtr="1" horzOverflow="overflow"/>
                </a:tc>
              </a:tr>
              <a:tr h="297925">
                <a:tc>
                  <a:txBody>
                    <a:bodyPr/>
                    <a:lstStyle/>
                    <a:p>
                      <a:r>
                        <a:rPr kumimoji="0" lang="zh-CN" altLang="en-US" sz="11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研究人群</a:t>
                      </a:r>
                      <a:endParaRPr kumimoji="0" lang="zh-CN" altLang="en-US" sz="11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4403" marR="84403" marT="45715" marB="45715" anchor="ctr" anchorCtr="1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1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  <a:endParaRPr kumimoji="0" lang="zh-CN" altLang="en-US" sz="11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4403" marR="84403" marT="45715" marB="45715" anchor="ctr" anchorCtr="1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比利时、法国、德国等</a:t>
                      </a:r>
                      <a:endParaRPr kumimoji="0" lang="zh-CN" altLang="en-US" sz="11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4403" marR="84403" marT="45715" marB="45715" anchor="ctr" anchorCtr="1" horzOverflow="overflow"/>
                </a:tc>
              </a:tr>
              <a:tr h="297925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盲法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4403" marR="84403" marT="45715" marB="45715" anchor="ctr" anchorCtr="1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564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双盲</a:t>
                      </a:r>
                      <a:endParaRPr kumimoji="0" lang="zh-CN" altLang="en-US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F564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marL="84403" marR="84403" marT="45715" marB="45715" anchor="ctr" anchorCtr="1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开放标签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4403" marR="84403" marT="45715" marB="45715" anchor="ctr" anchorCtr="1" horzOverflow="overflow"/>
                </a:tc>
              </a:tr>
              <a:tr h="297925"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主要终点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4403" marR="84403" marT="45715" marB="45715" anchor="ctr" anchorCtr="1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564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独立影像评估</a:t>
                      </a: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PFS</a:t>
                      </a:r>
                      <a:endParaRPr kumimoji="0" lang="en-US" altLang="zh-CN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marL="84403" marR="84403" marT="45715" marB="45715" anchor="ctr" anchorCtr="1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研究者评估的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PFS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4403" marR="84403" marT="45715" marB="45715" anchor="ctr" anchorCtr="1" horzOverflow="overflow"/>
                </a:tc>
              </a:tr>
            </a:tbl>
          </a:graphicData>
        </a:graphic>
      </p:graphicFrame>
      <p:grpSp>
        <p:nvGrpSpPr>
          <p:cNvPr id="29" name="组合 28"/>
          <p:cNvGrpSpPr/>
          <p:nvPr/>
        </p:nvGrpSpPr>
        <p:grpSpPr>
          <a:xfrm>
            <a:off x="1295155" y="1014205"/>
            <a:ext cx="4611636" cy="1127194"/>
            <a:chOff x="5605124" y="1661102"/>
            <a:chExt cx="5121414" cy="952816"/>
          </a:xfrm>
        </p:grpSpPr>
        <p:sp>
          <p:nvSpPr>
            <p:cNvPr id="30" name="矩形: 圆顶角 29"/>
            <p:cNvSpPr/>
            <p:nvPr/>
          </p:nvSpPr>
          <p:spPr>
            <a:xfrm>
              <a:off x="7154842" y="1785338"/>
              <a:ext cx="1877467" cy="10083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605124" y="1661102"/>
              <a:ext cx="5121414" cy="952816"/>
              <a:chOff x="5578182" y="1568758"/>
              <a:chExt cx="5390304" cy="1133574"/>
            </a:xfrm>
          </p:grpSpPr>
          <p:sp>
            <p:nvSpPr>
              <p:cNvPr id="32" name="矩形: 圆角 31"/>
              <p:cNvSpPr/>
              <p:nvPr/>
            </p:nvSpPr>
            <p:spPr>
              <a:xfrm>
                <a:off x="5578182" y="1818962"/>
                <a:ext cx="5390304" cy="883370"/>
              </a:xfrm>
              <a:prstGeom prst="roundRect">
                <a:avLst>
                  <a:gd name="adj" fmla="val 6148"/>
                </a:avLst>
              </a:prstGeom>
              <a:solidFill>
                <a:srgbClr val="FFFFFF"/>
              </a:solidFill>
              <a:ln w="19050" cap="flat">
                <a:solidFill>
                  <a:schemeClr val="accent1"/>
                </a:solidFill>
                <a:prstDash val="solid"/>
                <a:miter/>
              </a:ln>
              <a:effectLst>
                <a:outerShdw blurRad="76200" dist="50800" dir="5400000" algn="t" rotWithShape="0">
                  <a:schemeClr val="accent1">
                    <a:alpha val="1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苏维西塔单抗研究设计更严谨，存在</a:t>
                </a:r>
                <a:r>
                  <a:rPr lang="zh-CN" altLang="en-US" sz="1400" b="1" dirty="0">
                    <a:solidFill>
                      <a:srgbClr val="F564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偏倚可能性更小</a:t>
                </a:r>
                <a:endParaRPr lang="en-US" altLang="zh-CN" sz="1400" b="1" dirty="0">
                  <a:solidFill>
                    <a:srgbClr val="F56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任意多边形: 形状 32" descr="D:\51PPT模板网\51pptmoban.com\图片.jpg"/>
              <p:cNvSpPr/>
              <p:nvPr/>
            </p:nvSpPr>
            <p:spPr>
              <a:xfrm>
                <a:off x="7205157" y="1716998"/>
                <a:ext cx="2028493" cy="439176"/>
              </a:xfrm>
              <a:custGeom>
                <a:avLst/>
                <a:gdLst>
                  <a:gd name="connsiteX0" fmla="*/ 9463 w 5671603"/>
                  <a:gd name="connsiteY0" fmla="*/ 0 h 642809"/>
                  <a:gd name="connsiteX1" fmla="*/ 772663 w 5671603"/>
                  <a:gd name="connsiteY1" fmla="*/ 0 h 642809"/>
                  <a:gd name="connsiteX2" fmla="*/ 1678703 w 5671603"/>
                  <a:gd name="connsiteY2" fmla="*/ 0 h 642809"/>
                  <a:gd name="connsiteX3" fmla="*/ 1992767 w 5671603"/>
                  <a:gd name="connsiteY3" fmla="*/ 0 h 642809"/>
                  <a:gd name="connsiteX4" fmla="*/ 2565400 w 5671603"/>
                  <a:gd name="connsiteY4" fmla="*/ 0 h 642809"/>
                  <a:gd name="connsiteX5" fmla="*/ 2803588 w 5671603"/>
                  <a:gd name="connsiteY5" fmla="*/ 0 h 642809"/>
                  <a:gd name="connsiteX6" fmla="*/ 2868015 w 5671603"/>
                  <a:gd name="connsiteY6" fmla="*/ 0 h 642809"/>
                  <a:gd name="connsiteX7" fmla="*/ 3106203 w 5671603"/>
                  <a:gd name="connsiteY7" fmla="*/ 0 h 642809"/>
                  <a:gd name="connsiteX8" fmla="*/ 3678836 w 5671603"/>
                  <a:gd name="connsiteY8" fmla="*/ 0 h 642809"/>
                  <a:gd name="connsiteX9" fmla="*/ 3992900 w 5671603"/>
                  <a:gd name="connsiteY9" fmla="*/ 0 h 642809"/>
                  <a:gd name="connsiteX10" fmla="*/ 4898940 w 5671603"/>
                  <a:gd name="connsiteY10" fmla="*/ 0 h 642809"/>
                  <a:gd name="connsiteX11" fmla="*/ 5662140 w 5671603"/>
                  <a:gd name="connsiteY11" fmla="*/ 0 h 642809"/>
                  <a:gd name="connsiteX12" fmla="*/ 5300826 w 5671603"/>
                  <a:gd name="connsiteY12" fmla="*/ 111760 h 642809"/>
                  <a:gd name="connsiteX13" fmla="*/ 5173190 w 5671603"/>
                  <a:gd name="connsiteY13" fmla="*/ 461024 h 642809"/>
                  <a:gd name="connsiteX14" fmla="*/ 4898940 w 5671603"/>
                  <a:gd name="connsiteY14" fmla="*/ 642809 h 642809"/>
                  <a:gd name="connsiteX15" fmla="*/ 3992900 w 5671603"/>
                  <a:gd name="connsiteY15" fmla="*/ 642809 h 642809"/>
                  <a:gd name="connsiteX16" fmla="*/ 3106203 w 5671603"/>
                  <a:gd name="connsiteY16" fmla="*/ 642809 h 642809"/>
                  <a:gd name="connsiteX17" fmla="*/ 2565400 w 5671603"/>
                  <a:gd name="connsiteY17" fmla="*/ 642809 h 642809"/>
                  <a:gd name="connsiteX18" fmla="*/ 1678703 w 5671603"/>
                  <a:gd name="connsiteY18" fmla="*/ 642809 h 642809"/>
                  <a:gd name="connsiteX19" fmla="*/ 772663 w 5671603"/>
                  <a:gd name="connsiteY19" fmla="*/ 642809 h 642809"/>
                  <a:gd name="connsiteX20" fmla="*/ 498413 w 5671603"/>
                  <a:gd name="connsiteY20" fmla="*/ 461024 h 642809"/>
                  <a:gd name="connsiteX21" fmla="*/ 370777 w 5671603"/>
                  <a:gd name="connsiteY21" fmla="*/ 111760 h 642809"/>
                  <a:gd name="connsiteX22" fmla="*/ 9463 w 5671603"/>
                  <a:gd name="connsiteY22" fmla="*/ 0 h 64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71603" h="642809">
                    <a:moveTo>
                      <a:pt x="9463" y="0"/>
                    </a:moveTo>
                    <a:lnTo>
                      <a:pt x="772663" y="0"/>
                    </a:lnTo>
                    <a:lnTo>
                      <a:pt x="1678703" y="0"/>
                    </a:lnTo>
                    <a:lnTo>
                      <a:pt x="1992767" y="0"/>
                    </a:lnTo>
                    <a:lnTo>
                      <a:pt x="2565400" y="0"/>
                    </a:lnTo>
                    <a:lnTo>
                      <a:pt x="2803588" y="0"/>
                    </a:lnTo>
                    <a:lnTo>
                      <a:pt x="2868015" y="0"/>
                    </a:lnTo>
                    <a:lnTo>
                      <a:pt x="3106203" y="0"/>
                    </a:lnTo>
                    <a:lnTo>
                      <a:pt x="3678836" y="0"/>
                    </a:lnTo>
                    <a:lnTo>
                      <a:pt x="3992900" y="0"/>
                    </a:lnTo>
                    <a:lnTo>
                      <a:pt x="4898940" y="0"/>
                    </a:lnTo>
                    <a:lnTo>
                      <a:pt x="5662140" y="0"/>
                    </a:lnTo>
                    <a:cubicBezTo>
                      <a:pt x="5729121" y="18627"/>
                      <a:pt x="5422799" y="-41277"/>
                      <a:pt x="5300826" y="111760"/>
                    </a:cubicBezTo>
                    <a:lnTo>
                      <a:pt x="5173190" y="461024"/>
                    </a:lnTo>
                    <a:cubicBezTo>
                      <a:pt x="5128005" y="567851"/>
                      <a:pt x="5022226" y="642809"/>
                      <a:pt x="4898940" y="642809"/>
                    </a:cubicBezTo>
                    <a:lnTo>
                      <a:pt x="3992900" y="642809"/>
                    </a:lnTo>
                    <a:lnTo>
                      <a:pt x="3106203" y="642809"/>
                    </a:lnTo>
                    <a:lnTo>
                      <a:pt x="2565400" y="642809"/>
                    </a:lnTo>
                    <a:lnTo>
                      <a:pt x="1678703" y="642809"/>
                    </a:lnTo>
                    <a:lnTo>
                      <a:pt x="772663" y="642809"/>
                    </a:lnTo>
                    <a:cubicBezTo>
                      <a:pt x="649377" y="642809"/>
                      <a:pt x="543598" y="567851"/>
                      <a:pt x="498413" y="461024"/>
                    </a:cubicBezTo>
                    <a:lnTo>
                      <a:pt x="370777" y="111760"/>
                    </a:lnTo>
                    <a:cubicBezTo>
                      <a:pt x="248804" y="-41277"/>
                      <a:pt x="-57518" y="18627"/>
                      <a:pt x="9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44000">
                    <a:schemeClr val="accent1"/>
                  </a:gs>
                </a:gsLst>
                <a:lin ang="2700000" scaled="0"/>
              </a:gradFill>
              <a:ln w="127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>
                  <a:defRPr/>
                </a:pPr>
                <a:endParaRPr lang="zh-CN" altLang="en-US" sz="2000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4" name="Bullet1"/>
              <p:cNvSpPr txBox="1"/>
              <p:nvPr/>
            </p:nvSpPr>
            <p:spPr>
              <a:xfrm>
                <a:off x="7283837" y="1568758"/>
                <a:ext cx="1901468" cy="517303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algn="ctr" defTabSz="609600">
                  <a:defRPr/>
                </a:pPr>
                <a:r>
                  <a:rPr lang="zh-CN" altLang="en-US" sz="16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试验设计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6241757" y="1067237"/>
            <a:ext cx="4611636" cy="1074167"/>
            <a:chOff x="5605124" y="1705929"/>
            <a:chExt cx="5121414" cy="907992"/>
          </a:xfrm>
        </p:grpSpPr>
        <p:sp>
          <p:nvSpPr>
            <p:cNvPr id="54" name="矩形: 圆顶角 53"/>
            <p:cNvSpPr/>
            <p:nvPr/>
          </p:nvSpPr>
          <p:spPr>
            <a:xfrm>
              <a:off x="7066641" y="1791265"/>
              <a:ext cx="2175597" cy="10083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5605124" y="1705929"/>
              <a:ext cx="5121414" cy="907992"/>
              <a:chOff x="5578182" y="1622086"/>
              <a:chExt cx="5390304" cy="1080245"/>
            </a:xfrm>
          </p:grpSpPr>
          <p:sp>
            <p:nvSpPr>
              <p:cNvPr id="56" name="矩形: 圆角 55"/>
              <p:cNvSpPr/>
              <p:nvPr/>
            </p:nvSpPr>
            <p:spPr>
              <a:xfrm>
                <a:off x="5578182" y="1818961"/>
                <a:ext cx="5390304" cy="883370"/>
              </a:xfrm>
              <a:prstGeom prst="roundRect">
                <a:avLst>
                  <a:gd name="adj" fmla="val 6148"/>
                </a:avLst>
              </a:prstGeom>
              <a:solidFill>
                <a:srgbClr val="FFFFFF"/>
              </a:solidFill>
              <a:ln w="19050" cap="flat">
                <a:solidFill>
                  <a:schemeClr val="accent1"/>
                </a:solidFill>
                <a:prstDash val="solid"/>
                <a:miter/>
              </a:ln>
              <a:effectLst>
                <a:outerShdw blurRad="76200" dist="50800" dir="5400000" algn="t" rotWithShape="0">
                  <a:schemeClr val="accent1">
                    <a:alpha val="1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ts val="2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苏维西塔单抗组患者相比贝伐珠单抗更靠后线，更符合铂耐药卵巢癌患者</a:t>
                </a:r>
                <a:r>
                  <a:rPr lang="zh-CN" altLang="en-US" sz="1400" b="1" dirty="0">
                    <a:solidFill>
                      <a:srgbClr val="F564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实际的临床现状</a:t>
                </a:r>
                <a:endParaRPr lang="en-US" altLang="zh-CN" sz="1400" b="1" dirty="0">
                  <a:solidFill>
                    <a:srgbClr val="F56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任意多边形: 形状 56" descr="D:\51PPT模板网\51pptmoban.com\图片.jpg"/>
              <p:cNvSpPr/>
              <p:nvPr/>
            </p:nvSpPr>
            <p:spPr>
              <a:xfrm>
                <a:off x="7134498" y="1716998"/>
                <a:ext cx="2253694" cy="397978"/>
              </a:xfrm>
              <a:custGeom>
                <a:avLst/>
                <a:gdLst>
                  <a:gd name="connsiteX0" fmla="*/ 9463 w 5671603"/>
                  <a:gd name="connsiteY0" fmla="*/ 0 h 642809"/>
                  <a:gd name="connsiteX1" fmla="*/ 772663 w 5671603"/>
                  <a:gd name="connsiteY1" fmla="*/ 0 h 642809"/>
                  <a:gd name="connsiteX2" fmla="*/ 1678703 w 5671603"/>
                  <a:gd name="connsiteY2" fmla="*/ 0 h 642809"/>
                  <a:gd name="connsiteX3" fmla="*/ 1992767 w 5671603"/>
                  <a:gd name="connsiteY3" fmla="*/ 0 h 642809"/>
                  <a:gd name="connsiteX4" fmla="*/ 2565400 w 5671603"/>
                  <a:gd name="connsiteY4" fmla="*/ 0 h 642809"/>
                  <a:gd name="connsiteX5" fmla="*/ 2803588 w 5671603"/>
                  <a:gd name="connsiteY5" fmla="*/ 0 h 642809"/>
                  <a:gd name="connsiteX6" fmla="*/ 2868015 w 5671603"/>
                  <a:gd name="connsiteY6" fmla="*/ 0 h 642809"/>
                  <a:gd name="connsiteX7" fmla="*/ 3106203 w 5671603"/>
                  <a:gd name="connsiteY7" fmla="*/ 0 h 642809"/>
                  <a:gd name="connsiteX8" fmla="*/ 3678836 w 5671603"/>
                  <a:gd name="connsiteY8" fmla="*/ 0 h 642809"/>
                  <a:gd name="connsiteX9" fmla="*/ 3992900 w 5671603"/>
                  <a:gd name="connsiteY9" fmla="*/ 0 h 642809"/>
                  <a:gd name="connsiteX10" fmla="*/ 4898940 w 5671603"/>
                  <a:gd name="connsiteY10" fmla="*/ 0 h 642809"/>
                  <a:gd name="connsiteX11" fmla="*/ 5662140 w 5671603"/>
                  <a:gd name="connsiteY11" fmla="*/ 0 h 642809"/>
                  <a:gd name="connsiteX12" fmla="*/ 5300826 w 5671603"/>
                  <a:gd name="connsiteY12" fmla="*/ 111760 h 642809"/>
                  <a:gd name="connsiteX13" fmla="*/ 5173190 w 5671603"/>
                  <a:gd name="connsiteY13" fmla="*/ 461024 h 642809"/>
                  <a:gd name="connsiteX14" fmla="*/ 4898940 w 5671603"/>
                  <a:gd name="connsiteY14" fmla="*/ 642809 h 642809"/>
                  <a:gd name="connsiteX15" fmla="*/ 3992900 w 5671603"/>
                  <a:gd name="connsiteY15" fmla="*/ 642809 h 642809"/>
                  <a:gd name="connsiteX16" fmla="*/ 3106203 w 5671603"/>
                  <a:gd name="connsiteY16" fmla="*/ 642809 h 642809"/>
                  <a:gd name="connsiteX17" fmla="*/ 2565400 w 5671603"/>
                  <a:gd name="connsiteY17" fmla="*/ 642809 h 642809"/>
                  <a:gd name="connsiteX18" fmla="*/ 1678703 w 5671603"/>
                  <a:gd name="connsiteY18" fmla="*/ 642809 h 642809"/>
                  <a:gd name="connsiteX19" fmla="*/ 772663 w 5671603"/>
                  <a:gd name="connsiteY19" fmla="*/ 642809 h 642809"/>
                  <a:gd name="connsiteX20" fmla="*/ 498413 w 5671603"/>
                  <a:gd name="connsiteY20" fmla="*/ 461024 h 642809"/>
                  <a:gd name="connsiteX21" fmla="*/ 370777 w 5671603"/>
                  <a:gd name="connsiteY21" fmla="*/ 111760 h 642809"/>
                  <a:gd name="connsiteX22" fmla="*/ 9463 w 5671603"/>
                  <a:gd name="connsiteY22" fmla="*/ 0 h 64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71603" h="642809">
                    <a:moveTo>
                      <a:pt x="9463" y="0"/>
                    </a:moveTo>
                    <a:lnTo>
                      <a:pt x="772663" y="0"/>
                    </a:lnTo>
                    <a:lnTo>
                      <a:pt x="1678703" y="0"/>
                    </a:lnTo>
                    <a:lnTo>
                      <a:pt x="1992767" y="0"/>
                    </a:lnTo>
                    <a:lnTo>
                      <a:pt x="2565400" y="0"/>
                    </a:lnTo>
                    <a:lnTo>
                      <a:pt x="2803588" y="0"/>
                    </a:lnTo>
                    <a:lnTo>
                      <a:pt x="2868015" y="0"/>
                    </a:lnTo>
                    <a:lnTo>
                      <a:pt x="3106203" y="0"/>
                    </a:lnTo>
                    <a:lnTo>
                      <a:pt x="3678836" y="0"/>
                    </a:lnTo>
                    <a:lnTo>
                      <a:pt x="3992900" y="0"/>
                    </a:lnTo>
                    <a:lnTo>
                      <a:pt x="4898940" y="0"/>
                    </a:lnTo>
                    <a:lnTo>
                      <a:pt x="5662140" y="0"/>
                    </a:lnTo>
                    <a:cubicBezTo>
                      <a:pt x="5729121" y="18627"/>
                      <a:pt x="5422799" y="-41277"/>
                      <a:pt x="5300826" y="111760"/>
                    </a:cubicBezTo>
                    <a:lnTo>
                      <a:pt x="5173190" y="461024"/>
                    </a:lnTo>
                    <a:cubicBezTo>
                      <a:pt x="5128005" y="567851"/>
                      <a:pt x="5022226" y="642809"/>
                      <a:pt x="4898940" y="642809"/>
                    </a:cubicBezTo>
                    <a:lnTo>
                      <a:pt x="3992900" y="642809"/>
                    </a:lnTo>
                    <a:lnTo>
                      <a:pt x="3106203" y="642809"/>
                    </a:lnTo>
                    <a:lnTo>
                      <a:pt x="2565400" y="642809"/>
                    </a:lnTo>
                    <a:lnTo>
                      <a:pt x="1678703" y="642809"/>
                    </a:lnTo>
                    <a:lnTo>
                      <a:pt x="772663" y="642809"/>
                    </a:lnTo>
                    <a:cubicBezTo>
                      <a:pt x="649377" y="642809"/>
                      <a:pt x="543598" y="567851"/>
                      <a:pt x="498413" y="461024"/>
                    </a:cubicBezTo>
                    <a:lnTo>
                      <a:pt x="370777" y="111760"/>
                    </a:lnTo>
                    <a:cubicBezTo>
                      <a:pt x="248804" y="-41277"/>
                      <a:pt x="-57518" y="18627"/>
                      <a:pt x="9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44000">
                    <a:schemeClr val="accent1"/>
                  </a:gs>
                </a:gsLst>
                <a:lin ang="2700000" scaled="0"/>
              </a:gradFill>
              <a:ln w="127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>
                  <a:defRPr/>
                </a:pPr>
                <a:endParaRPr lang="zh-CN" altLang="en-US" sz="2000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58" name="Bullet1"/>
              <p:cNvSpPr txBox="1"/>
              <p:nvPr/>
            </p:nvSpPr>
            <p:spPr>
              <a:xfrm>
                <a:off x="7322600" y="1622086"/>
                <a:ext cx="1901468" cy="469351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algn="ctr" defTabSz="609600">
                  <a:defRPr/>
                </a:pPr>
                <a:r>
                  <a:rPr lang="zh-CN" altLang="en-US" sz="16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基线特征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1295155" y="3919051"/>
            <a:ext cx="9573614" cy="789345"/>
            <a:chOff x="5856806" y="1795567"/>
            <a:chExt cx="9455480" cy="667232"/>
          </a:xfrm>
        </p:grpSpPr>
        <p:sp>
          <p:nvSpPr>
            <p:cNvPr id="60" name="矩形: 圆顶角 59"/>
            <p:cNvSpPr/>
            <p:nvPr/>
          </p:nvSpPr>
          <p:spPr>
            <a:xfrm>
              <a:off x="9376689" y="1795567"/>
              <a:ext cx="2174827" cy="8233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1" name="组合 60"/>
            <p:cNvGrpSpPr/>
            <p:nvPr/>
          </p:nvGrpSpPr>
          <p:grpSpPr>
            <a:xfrm>
              <a:off x="5856806" y="1795933"/>
              <a:ext cx="9455480" cy="666866"/>
              <a:chOff x="5843078" y="1729168"/>
              <a:chExt cx="9951923" cy="793376"/>
            </a:xfrm>
          </p:grpSpPr>
          <p:sp>
            <p:nvSpPr>
              <p:cNvPr id="62" name="矩形: 圆角 61"/>
              <p:cNvSpPr/>
              <p:nvPr/>
            </p:nvSpPr>
            <p:spPr>
              <a:xfrm>
                <a:off x="5843078" y="1826682"/>
                <a:ext cx="9951923" cy="695862"/>
              </a:xfrm>
              <a:prstGeom prst="roundRect">
                <a:avLst>
                  <a:gd name="adj" fmla="val 6148"/>
                </a:avLst>
              </a:prstGeom>
              <a:solidFill>
                <a:srgbClr val="FFFFFF"/>
              </a:solidFill>
              <a:ln w="19050" cap="flat">
                <a:solidFill>
                  <a:schemeClr val="accent1"/>
                </a:solidFill>
                <a:prstDash val="solid"/>
                <a:miter/>
              </a:ln>
              <a:effectLst>
                <a:outerShdw blurRad="76200" dist="50800" dir="5400000" algn="t" rotWithShape="0">
                  <a:schemeClr val="accent1">
                    <a:alpha val="1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endPara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</a:t>
                </a:r>
                <a:r>
                  <a:rPr lang="zh-CN" altLang="en-US" sz="1400" b="1" dirty="0">
                    <a:solidFill>
                      <a:srgbClr val="F564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经治患者比例显著高于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贝伐珠单抗的情况下，苏维西塔单抗与贝伐珠单抗的</a:t>
                </a:r>
                <a:r>
                  <a:rPr lang="en-US" altLang="zh-CN" sz="1400" b="1" dirty="0">
                    <a:solidFill>
                      <a:srgbClr val="F564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PFS</a:t>
                </a:r>
                <a:r>
                  <a:rPr lang="zh-CN" altLang="en-US" sz="1400" b="1" dirty="0">
                    <a:solidFill>
                      <a:srgbClr val="F564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相当</a:t>
                </a:r>
                <a:r>
                  <a:rPr lang="zh-CN" altLang="en-US" sz="14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，达成</a:t>
                </a:r>
                <a:r>
                  <a:rPr lang="en-US" altLang="zh-CN" sz="1400" b="1" dirty="0">
                    <a:solidFill>
                      <a:srgbClr val="F564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OS</a:t>
                </a:r>
                <a:r>
                  <a:rPr lang="zh-CN" altLang="en-US" sz="1400" b="1" dirty="0">
                    <a:solidFill>
                      <a:srgbClr val="F564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临床及统计学获益</a:t>
                </a:r>
                <a:endParaRPr lang="zh-CN" altLang="en-US" sz="1400" b="1" dirty="0">
                  <a:solidFill>
                    <a:srgbClr val="F564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任意多边形: 形状 62" descr="D:\51PPT模板网\51pptmoban.com\图片.jpg"/>
              <p:cNvSpPr/>
              <p:nvPr/>
            </p:nvSpPr>
            <p:spPr>
              <a:xfrm>
                <a:off x="9532086" y="1729168"/>
                <a:ext cx="2289013" cy="435728"/>
              </a:xfrm>
              <a:custGeom>
                <a:avLst/>
                <a:gdLst>
                  <a:gd name="connsiteX0" fmla="*/ 9463 w 5671603"/>
                  <a:gd name="connsiteY0" fmla="*/ 0 h 642809"/>
                  <a:gd name="connsiteX1" fmla="*/ 772663 w 5671603"/>
                  <a:gd name="connsiteY1" fmla="*/ 0 h 642809"/>
                  <a:gd name="connsiteX2" fmla="*/ 1678703 w 5671603"/>
                  <a:gd name="connsiteY2" fmla="*/ 0 h 642809"/>
                  <a:gd name="connsiteX3" fmla="*/ 1992767 w 5671603"/>
                  <a:gd name="connsiteY3" fmla="*/ 0 h 642809"/>
                  <a:gd name="connsiteX4" fmla="*/ 2565400 w 5671603"/>
                  <a:gd name="connsiteY4" fmla="*/ 0 h 642809"/>
                  <a:gd name="connsiteX5" fmla="*/ 2803588 w 5671603"/>
                  <a:gd name="connsiteY5" fmla="*/ 0 h 642809"/>
                  <a:gd name="connsiteX6" fmla="*/ 2868015 w 5671603"/>
                  <a:gd name="connsiteY6" fmla="*/ 0 h 642809"/>
                  <a:gd name="connsiteX7" fmla="*/ 3106203 w 5671603"/>
                  <a:gd name="connsiteY7" fmla="*/ 0 h 642809"/>
                  <a:gd name="connsiteX8" fmla="*/ 3678836 w 5671603"/>
                  <a:gd name="connsiteY8" fmla="*/ 0 h 642809"/>
                  <a:gd name="connsiteX9" fmla="*/ 3992900 w 5671603"/>
                  <a:gd name="connsiteY9" fmla="*/ 0 h 642809"/>
                  <a:gd name="connsiteX10" fmla="*/ 4898940 w 5671603"/>
                  <a:gd name="connsiteY10" fmla="*/ 0 h 642809"/>
                  <a:gd name="connsiteX11" fmla="*/ 5662140 w 5671603"/>
                  <a:gd name="connsiteY11" fmla="*/ 0 h 642809"/>
                  <a:gd name="connsiteX12" fmla="*/ 5300826 w 5671603"/>
                  <a:gd name="connsiteY12" fmla="*/ 111760 h 642809"/>
                  <a:gd name="connsiteX13" fmla="*/ 5173190 w 5671603"/>
                  <a:gd name="connsiteY13" fmla="*/ 461024 h 642809"/>
                  <a:gd name="connsiteX14" fmla="*/ 4898940 w 5671603"/>
                  <a:gd name="connsiteY14" fmla="*/ 642809 h 642809"/>
                  <a:gd name="connsiteX15" fmla="*/ 3992900 w 5671603"/>
                  <a:gd name="connsiteY15" fmla="*/ 642809 h 642809"/>
                  <a:gd name="connsiteX16" fmla="*/ 3106203 w 5671603"/>
                  <a:gd name="connsiteY16" fmla="*/ 642809 h 642809"/>
                  <a:gd name="connsiteX17" fmla="*/ 2565400 w 5671603"/>
                  <a:gd name="connsiteY17" fmla="*/ 642809 h 642809"/>
                  <a:gd name="connsiteX18" fmla="*/ 1678703 w 5671603"/>
                  <a:gd name="connsiteY18" fmla="*/ 642809 h 642809"/>
                  <a:gd name="connsiteX19" fmla="*/ 772663 w 5671603"/>
                  <a:gd name="connsiteY19" fmla="*/ 642809 h 642809"/>
                  <a:gd name="connsiteX20" fmla="*/ 498413 w 5671603"/>
                  <a:gd name="connsiteY20" fmla="*/ 461024 h 642809"/>
                  <a:gd name="connsiteX21" fmla="*/ 370777 w 5671603"/>
                  <a:gd name="connsiteY21" fmla="*/ 111760 h 642809"/>
                  <a:gd name="connsiteX22" fmla="*/ 9463 w 5671603"/>
                  <a:gd name="connsiteY22" fmla="*/ 0 h 64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71603" h="642809">
                    <a:moveTo>
                      <a:pt x="9463" y="0"/>
                    </a:moveTo>
                    <a:lnTo>
                      <a:pt x="772663" y="0"/>
                    </a:lnTo>
                    <a:lnTo>
                      <a:pt x="1678703" y="0"/>
                    </a:lnTo>
                    <a:lnTo>
                      <a:pt x="1992767" y="0"/>
                    </a:lnTo>
                    <a:lnTo>
                      <a:pt x="2565400" y="0"/>
                    </a:lnTo>
                    <a:lnTo>
                      <a:pt x="2803588" y="0"/>
                    </a:lnTo>
                    <a:lnTo>
                      <a:pt x="2868015" y="0"/>
                    </a:lnTo>
                    <a:lnTo>
                      <a:pt x="3106203" y="0"/>
                    </a:lnTo>
                    <a:lnTo>
                      <a:pt x="3678836" y="0"/>
                    </a:lnTo>
                    <a:lnTo>
                      <a:pt x="3992900" y="0"/>
                    </a:lnTo>
                    <a:lnTo>
                      <a:pt x="4898940" y="0"/>
                    </a:lnTo>
                    <a:lnTo>
                      <a:pt x="5662140" y="0"/>
                    </a:lnTo>
                    <a:cubicBezTo>
                      <a:pt x="5729121" y="18627"/>
                      <a:pt x="5422799" y="-41277"/>
                      <a:pt x="5300826" y="111760"/>
                    </a:cubicBezTo>
                    <a:lnTo>
                      <a:pt x="5173190" y="461024"/>
                    </a:lnTo>
                    <a:cubicBezTo>
                      <a:pt x="5128005" y="567851"/>
                      <a:pt x="5022226" y="642809"/>
                      <a:pt x="4898940" y="642809"/>
                    </a:cubicBezTo>
                    <a:lnTo>
                      <a:pt x="3992900" y="642809"/>
                    </a:lnTo>
                    <a:lnTo>
                      <a:pt x="3106203" y="642809"/>
                    </a:lnTo>
                    <a:lnTo>
                      <a:pt x="2565400" y="642809"/>
                    </a:lnTo>
                    <a:lnTo>
                      <a:pt x="1678703" y="642809"/>
                    </a:lnTo>
                    <a:lnTo>
                      <a:pt x="772663" y="642809"/>
                    </a:lnTo>
                    <a:cubicBezTo>
                      <a:pt x="649377" y="642809"/>
                      <a:pt x="543598" y="567851"/>
                      <a:pt x="498413" y="461024"/>
                    </a:cubicBezTo>
                    <a:lnTo>
                      <a:pt x="370777" y="111760"/>
                    </a:lnTo>
                    <a:cubicBezTo>
                      <a:pt x="248804" y="-41277"/>
                      <a:pt x="-57518" y="18627"/>
                      <a:pt x="9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44000">
                    <a:schemeClr val="accent1"/>
                  </a:gs>
                </a:gsLst>
                <a:lin ang="2700000" scaled="0"/>
              </a:gradFill>
              <a:ln w="127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>
                  <a:defRPr/>
                </a:pPr>
                <a:endParaRPr lang="zh-CN" altLang="en-US" sz="2000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64" name="Bullet1"/>
              <p:cNvSpPr txBox="1"/>
              <p:nvPr/>
            </p:nvSpPr>
            <p:spPr>
              <a:xfrm>
                <a:off x="9631016" y="1783709"/>
                <a:ext cx="2190082" cy="318589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 lnSpcReduction="10000"/>
              </a:bodyPr>
              <a:lstStyle/>
              <a:p>
                <a:pPr algn="ctr" defTabSz="609600">
                  <a:defRPr/>
                </a:pPr>
                <a:r>
                  <a:rPr lang="zh-CN" altLang="en-US" sz="1600" b="1" dirty="0">
                    <a:solidFill>
                      <a:srgbClr val="FFFFFF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疗效对比</a:t>
                </a:r>
                <a:endParaRPr lang="zh-CN" altLang="en-US" sz="1600" b="1" dirty="0">
                  <a:solidFill>
                    <a:srgbClr val="FFFF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5" name="灯片编号占位符 3"/>
          <p:cNvSpPr txBox="1"/>
          <p:nvPr/>
        </p:nvSpPr>
        <p:spPr>
          <a:xfrm>
            <a:off x="11438984" y="6438878"/>
            <a:ext cx="5182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293349" y="5306599"/>
          <a:ext cx="4560044" cy="851370"/>
        </p:xfrm>
        <a:graphic>
          <a:graphicData uri="http://schemas.openxmlformats.org/drawingml/2006/table">
            <a:tbl>
              <a:tblPr firstRow="1">
                <a:tableStyleId>{8A107856-5554-42FB-B03E-39F5DBC370BA}</a:tableStyleId>
              </a:tblPr>
              <a:tblGrid>
                <a:gridCol w="917922"/>
                <a:gridCol w="1141505"/>
                <a:gridCol w="794870"/>
                <a:gridCol w="910877"/>
                <a:gridCol w="794870"/>
              </a:tblGrid>
              <a:tr h="283790">
                <a:tc>
                  <a:txBody>
                    <a:bodyPr/>
                    <a:lstStyle/>
                    <a:p>
                      <a:r>
                        <a:rPr kumimoji="0" lang="en-US" altLang="zh-CN" sz="1100" u="none" strike="noStrike" kern="1200" cap="none" normalizeH="0" baseline="0" dirty="0" err="1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mOS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1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15.31</a:t>
                      </a:r>
                      <a:endParaRPr kumimoji="0" lang="zh-CN" altLang="en-US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1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14.03</a:t>
                      </a:r>
                      <a:endParaRPr kumimoji="0" lang="zh-CN" altLang="en-US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1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16.6</a:t>
                      </a:r>
                      <a:endParaRPr kumimoji="0" lang="zh-CN" altLang="en-US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CN" sz="11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13.3</a:t>
                      </a:r>
                      <a:endParaRPr kumimoji="0" lang="zh-CN" altLang="en-US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</a:tr>
              <a:tr h="283790">
                <a:tc>
                  <a:txBody>
                    <a:bodyPr/>
                    <a:lstStyle/>
                    <a:p>
                      <a:r>
                        <a:rPr kumimoji="0" lang="en-US" altLang="zh-CN" sz="1100" u="none" strike="noStrike" kern="1200" cap="none" normalizeH="0" baseline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HR</a:t>
                      </a:r>
                      <a:endParaRPr kumimoji="0" lang="zh-CN" altLang="en-US" sz="110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zh-CN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564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0.768(0.595-0.991)</a:t>
                      </a:r>
                      <a:endParaRPr kumimoji="0" lang="zh-CN" altLang="en-US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F564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zh-CN" sz="1100" b="1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0.89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(0.69-1.14)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  <a:tc hMerge="1">
                  <a:tcPr/>
                </a:tc>
              </a:tr>
              <a:tr h="283790">
                <a:tc>
                  <a:txBody>
                    <a:bodyPr/>
                    <a:lstStyle/>
                    <a:p>
                      <a:r>
                        <a:rPr kumimoji="0" lang="en-US" altLang="zh-CN" sz="1100" u="none" strike="noStrike" kern="1200" cap="none" normalizeH="0" baseline="0" noProof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  p value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altLang="zh-CN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564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0.0304</a:t>
                      </a:r>
                      <a:endParaRPr kumimoji="0" lang="zh-CN" altLang="en-US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F564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n-US" altLang="zh-CN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--</a:t>
                      </a:r>
                      <a:endParaRPr kumimoji="0" lang="zh-CN" altLang="en-US" sz="11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293349" y="4871124"/>
          <a:ext cx="4560044" cy="426720"/>
        </p:xfrm>
        <a:graphic>
          <a:graphicData uri="http://schemas.openxmlformats.org/drawingml/2006/table">
            <a:tbl>
              <a:tblPr firstRow="1">
                <a:tableStyleId>{8A107856-5554-42FB-B03E-39F5DBC370BA}</a:tableStyleId>
              </a:tblPr>
              <a:tblGrid>
                <a:gridCol w="917922"/>
                <a:gridCol w="1141505"/>
                <a:gridCol w="794870"/>
                <a:gridCol w="910877"/>
                <a:gridCol w="794870"/>
              </a:tblGrid>
              <a:tr h="155160">
                <a:tc>
                  <a:txBody>
                    <a:bodyPr/>
                    <a:lstStyle/>
                    <a:p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84403" marR="84403" marT="45715" marB="45715" anchor="ctr" anchorCtr="1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苏维西塔单抗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化疗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安慰剂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化疗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贝伐珠单抗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化疗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安慰剂</a:t>
                      </a:r>
                      <a:r>
                        <a:rPr kumimoji="0" lang="en-US" altLang="zh-CN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kumimoji="0" lang="zh-CN" altLang="en-US" sz="11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化疗</a:t>
                      </a:r>
                      <a:endParaRPr kumimoji="0" lang="zh-CN" altLang="en-US" sz="11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Arial" panose="020B0604020202020204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5889" y="6358864"/>
            <a:ext cx="35412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1.2024 ASCO LBA5516</a:t>
            </a:r>
            <a:endParaRPr lang="en-US" altLang="zh-CN" sz="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GB" altLang="zh-CN" sz="800" kern="0" spc="10" dirty="0">
                <a:solidFill>
                  <a:srgbClr val="3E3A3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2.2025 </a:t>
            </a:r>
            <a:r>
              <a:rPr lang="en-GB" altLang="zh-CN" sz="800" kern="0" dirty="0">
                <a:solidFill>
                  <a:srgbClr val="3E3A3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ASCO</a:t>
            </a:r>
            <a:r>
              <a:rPr lang="en-GB" altLang="zh-CN" sz="800" kern="0" spc="10" dirty="0">
                <a:solidFill>
                  <a:srgbClr val="3E3A3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, </a:t>
            </a:r>
            <a:r>
              <a:rPr lang="en-GB" altLang="zh-CN" sz="800" kern="0" dirty="0">
                <a:solidFill>
                  <a:srgbClr val="3E3A3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Abstract #5554</a:t>
            </a:r>
            <a:endParaRPr lang="en-GB" altLang="zh-CN" sz="800" kern="0" dirty="0">
              <a:solidFill>
                <a:srgbClr val="3E3A39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  <a:p>
            <a:r>
              <a:rPr lang="en-GB" altLang="zh-CN" sz="800" kern="0" dirty="0">
                <a:solidFill>
                  <a:srgbClr val="3E3A3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3.</a:t>
            </a:r>
            <a:r>
              <a:rPr lang="en-US" altLang="zh-CN" sz="800" kern="0" dirty="0">
                <a:solidFill>
                  <a:srgbClr val="3E3A3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Journal of Clinical Oncology. 2014 May 20;32(15):1302–8.</a:t>
            </a:r>
            <a:endParaRPr lang="zh-CN" altLang="en-US" sz="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35" name="Group 2"/>
          <p:cNvGrpSpPr/>
          <p:nvPr/>
        </p:nvGrpSpPr>
        <p:grpSpPr>
          <a:xfrm>
            <a:off x="1318744" y="41394"/>
            <a:ext cx="9609827" cy="400110"/>
            <a:chOff x="1224950" y="531118"/>
            <a:chExt cx="9609827" cy="400110"/>
          </a:xfrm>
        </p:grpSpPr>
        <p:sp>
          <p:nvSpPr>
            <p:cNvPr id="36" name="文本框 17"/>
            <p:cNvSpPr txBox="1"/>
            <p:nvPr/>
          </p:nvSpPr>
          <p:spPr>
            <a:xfrm>
              <a:off x="2113869" y="531118"/>
              <a:ext cx="54483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B14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01</a:t>
              </a:r>
              <a:endParaRPr kumimoji="0" lang="zh-CN" altLang="en-U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14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1224950" y="612514"/>
              <a:ext cx="9609827" cy="246221"/>
              <a:chOff x="607784" y="3416099"/>
              <a:chExt cx="10976432" cy="246221"/>
            </a:xfrm>
          </p:grpSpPr>
          <p:sp>
            <p:nvSpPr>
              <p:cNvPr id="38" name="文本框 14"/>
              <p:cNvSpPr txBox="1"/>
              <p:nvPr/>
            </p:nvSpPr>
            <p:spPr>
              <a:xfrm>
                <a:off x="5158658" y="3416099"/>
                <a:ext cx="1917021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基本信息</a:t>
                </a:r>
                <a:r>
                  <a:rPr kumimoji="0" lang="en-US" altLang="zh-CN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(3/3)</a:t>
                </a:r>
                <a:endParaRPr kumimoji="0" lang="zh-CN" alt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B1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39" name="直接连接符 18"/>
              <p:cNvCxnSpPr/>
              <p:nvPr/>
            </p:nvCxnSpPr>
            <p:spPr>
              <a:xfrm>
                <a:off x="8506916" y="3571981"/>
                <a:ext cx="3077300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19"/>
              <p:cNvCxnSpPr/>
              <p:nvPr/>
            </p:nvCxnSpPr>
            <p:spPr>
              <a:xfrm>
                <a:off x="607784" y="3571981"/>
                <a:ext cx="2929046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6702" y="1443644"/>
            <a:ext cx="1141097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基于一项在中国铂耐药卵巢癌患者中开展的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随机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双盲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多中心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III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试验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285750" lvl="0" indent="-285750">
              <a:buFont typeface="Wingdings" panose="05000000000000000000" pitchFamily="2" charset="2"/>
              <a:buChar char="Ø"/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共纳入</a:t>
            </a:r>
            <a:r>
              <a:rPr lang="en-US" altLang="zh-CN" sz="16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421</a:t>
            </a:r>
            <a:r>
              <a:rPr lang="zh-CN" altLang="en-US" sz="16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例患者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：苏维西塔单抗联合化疗组纳入</a:t>
            </a:r>
            <a:r>
              <a:rPr lang="en-US" altLang="zh-CN" sz="16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281</a:t>
            </a:r>
            <a:r>
              <a:rPr lang="zh-CN" altLang="en-US" sz="16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</a:t>
            </a: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、安慰剂联合化疗组纳入</a:t>
            </a:r>
            <a:r>
              <a:rPr lang="en-US" altLang="zh-CN" sz="16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140</a:t>
            </a:r>
            <a:r>
              <a:rPr lang="zh-CN" altLang="en-US" sz="16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564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7" name="Group 2"/>
          <p:cNvGrpSpPr/>
          <p:nvPr/>
        </p:nvGrpSpPr>
        <p:grpSpPr>
          <a:xfrm>
            <a:off x="1318744" y="41394"/>
            <a:ext cx="9609827" cy="400110"/>
            <a:chOff x="1224950" y="531118"/>
            <a:chExt cx="9609827" cy="400110"/>
          </a:xfrm>
        </p:grpSpPr>
        <p:sp>
          <p:nvSpPr>
            <p:cNvPr id="28" name="文本框 17"/>
            <p:cNvSpPr txBox="1"/>
            <p:nvPr/>
          </p:nvSpPr>
          <p:spPr>
            <a:xfrm>
              <a:off x="2113869" y="531118"/>
              <a:ext cx="54483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B14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14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224950" y="612514"/>
              <a:ext cx="9609827" cy="246221"/>
              <a:chOff x="607784" y="3416099"/>
              <a:chExt cx="10976432" cy="246221"/>
            </a:xfrm>
          </p:grpSpPr>
          <p:sp>
            <p:nvSpPr>
              <p:cNvPr id="30" name="文本框 14"/>
              <p:cNvSpPr txBox="1"/>
              <p:nvPr/>
            </p:nvSpPr>
            <p:spPr>
              <a:xfrm>
                <a:off x="5154997" y="3416099"/>
                <a:ext cx="1924345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有效性（</a:t>
                </a:r>
                <a:r>
                  <a:rPr kumimoji="0" lang="en-US" altLang="zh-CN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1/3</a:t>
                </a: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）</a:t>
                </a:r>
                <a:endParaRPr kumimoji="0" lang="zh-CN" alt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B1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31" name="直接连接符 18"/>
              <p:cNvCxnSpPr/>
              <p:nvPr/>
            </p:nvCxnSpPr>
            <p:spPr>
              <a:xfrm>
                <a:off x="8506916" y="3571981"/>
                <a:ext cx="3077300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19"/>
              <p:cNvCxnSpPr/>
              <p:nvPr/>
            </p:nvCxnSpPr>
            <p:spPr>
              <a:xfrm>
                <a:off x="607784" y="3571981"/>
                <a:ext cx="2929046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文本占位符 4"/>
          <p:cNvSpPr txBox="1"/>
          <p:nvPr/>
        </p:nvSpPr>
        <p:spPr>
          <a:xfrm>
            <a:off x="660067" y="606289"/>
            <a:ext cx="10771911" cy="672091"/>
          </a:xfrm>
          <a:prstGeom prst="rect">
            <a:avLst/>
          </a:prstGeom>
        </p:spPr>
        <p:txBody>
          <a:bodyPr vert="horz" lIns="91440" tIns="1800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2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2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2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2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苏维西塔单抗联合化疗组</a:t>
            </a:r>
            <a:r>
              <a:rPr kumimoji="1" lang="en-GB" altLang="zh-CN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mPFS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5.49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个月，相比安慰剂组延长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2.76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个月，疾病进展或死亡风险降低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54%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kumimoji="1" lang="en-GB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HR 0.46</a:t>
            </a:r>
            <a:r>
              <a:rPr kumimoji="1" lang="zh-CN" alt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en-GB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kumimoji="1" lang="zh-CN" altLang="en-GB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＜</a:t>
            </a:r>
            <a:r>
              <a:rPr kumimoji="1" lang="en-GB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0.0001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）；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15.31</a:t>
            </a:r>
            <a:r>
              <a: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个月（</a:t>
            </a:r>
            <a:r>
              <a:rPr kumimoji="1"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HR=0.77,P=0.0304</a:t>
            </a:r>
            <a:r>
              <a: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kumimoji="1" lang="en-US" altLang="zh-CN" sz="18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1,2</a:t>
            </a:r>
            <a:endParaRPr kumimoji="1" lang="zh-CN" altLang="en-US" sz="18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425941" y="1983457"/>
            <a:ext cx="11534363" cy="4022896"/>
            <a:chOff x="608204" y="2246422"/>
            <a:chExt cx="10778327" cy="3346798"/>
          </a:xfrm>
        </p:grpSpPr>
        <p:grpSp>
          <p:nvGrpSpPr>
            <p:cNvPr id="50" name="组合 49"/>
            <p:cNvGrpSpPr/>
            <p:nvPr/>
          </p:nvGrpSpPr>
          <p:grpSpPr>
            <a:xfrm>
              <a:off x="608204" y="2246422"/>
              <a:ext cx="10778327" cy="3346798"/>
              <a:chOff x="457049" y="2743452"/>
              <a:chExt cx="10273272" cy="4749537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57049" y="2743452"/>
                <a:ext cx="10273272" cy="474953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0767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5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2014952" y="4718907"/>
                <a:ext cx="3499489" cy="856925"/>
                <a:chOff x="2892" y="3700"/>
                <a:chExt cx="6724" cy="1838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2892" y="3700"/>
                  <a:ext cx="2514" cy="54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5589" y="3832"/>
                  <a:ext cx="4027" cy="170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10600030101010101" charset="-122"/>
                    <a:ea typeface="等线" panose="02010600030101010101" charset="-122"/>
                    <a:cs typeface="+mn-cs"/>
                  </a:endParaRPr>
                </a:p>
              </p:txBody>
            </p:sp>
          </p:grp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239767" y="2518599"/>
              <a:ext cx="4838620" cy="2933684"/>
            </a:xfrm>
            <a:prstGeom prst="rect">
              <a:avLst/>
            </a:prstGeom>
          </p:spPr>
        </p:pic>
        <p:grpSp>
          <p:nvGrpSpPr>
            <p:cNvPr id="58" name="组合 57"/>
            <p:cNvGrpSpPr/>
            <p:nvPr/>
          </p:nvGrpSpPr>
          <p:grpSpPr>
            <a:xfrm>
              <a:off x="719147" y="2518599"/>
              <a:ext cx="5423044" cy="2963730"/>
              <a:chOff x="1008022" y="2951312"/>
              <a:chExt cx="5423044" cy="2963730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1008022" y="2951312"/>
                <a:ext cx="5423044" cy="2963730"/>
                <a:chOff x="990600" y="2025921"/>
                <a:chExt cx="3514116" cy="1884735"/>
              </a:xfrm>
            </p:grpSpPr>
            <p:pic>
              <p:nvPicPr>
                <p:cNvPr id="12" name="图片 1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0600" y="2025921"/>
                  <a:ext cx="3514116" cy="1884735"/>
                </a:xfrm>
                <a:prstGeom prst="rect">
                  <a:avLst/>
                </a:prstGeom>
              </p:spPr>
            </p:pic>
            <p:cxnSp>
              <p:nvCxnSpPr>
                <p:cNvPr id="39" name="直接连接符 38"/>
                <p:cNvCxnSpPr/>
                <p:nvPr/>
              </p:nvCxnSpPr>
              <p:spPr>
                <a:xfrm>
                  <a:off x="1398494" y="2848051"/>
                  <a:ext cx="579718" cy="0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 flipH="1">
                  <a:off x="1688353" y="2848051"/>
                  <a:ext cx="9250" cy="714005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>
                  <a:off x="1978212" y="2867832"/>
                  <a:ext cx="0" cy="694224"/>
                </a:xfrm>
                <a:prstGeom prst="line">
                  <a:avLst/>
                </a:prstGeom>
                <a:ln w="1270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文本框 48"/>
              <p:cNvSpPr txBox="1"/>
              <p:nvPr/>
            </p:nvSpPr>
            <p:spPr>
              <a:xfrm>
                <a:off x="2546396" y="3954296"/>
                <a:ext cx="8743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5.49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1611658" y="4267251"/>
                <a:ext cx="8584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2.73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箭头: 下 11"/>
              <p:cNvSpPr/>
              <p:nvPr/>
            </p:nvSpPr>
            <p:spPr>
              <a:xfrm>
                <a:off x="4716373" y="3770082"/>
                <a:ext cx="1432412" cy="994338"/>
              </a:xfrm>
              <a:prstGeom prst="downArrow">
                <a:avLst>
                  <a:gd name="adj1" fmla="val 70867"/>
                  <a:gd name="adj2" fmla="val 3136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疾病进展或死亡风险降低</a:t>
                </a:r>
                <a:endPara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54%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3067458" y="3119233"/>
                <a:ext cx="1351415" cy="30976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600" b="1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zh-CN" altLang="en-US" dirty="0"/>
                  <a:t>全人群 </a:t>
                </a:r>
                <a:r>
                  <a:rPr lang="en-US" altLang="zh-CN" dirty="0"/>
                  <a:t>PFS</a:t>
                </a:r>
                <a:endParaRPr lang="en-US" altLang="zh-CN" dirty="0"/>
              </a:p>
            </p:txBody>
          </p:sp>
        </p:grpSp>
        <p:grpSp>
          <p:nvGrpSpPr>
            <p:cNvPr id="72" name="组合 71"/>
            <p:cNvGrpSpPr/>
            <p:nvPr/>
          </p:nvGrpSpPr>
          <p:grpSpPr>
            <a:xfrm>
              <a:off x="6831030" y="2733430"/>
              <a:ext cx="4247357" cy="2215904"/>
              <a:chOff x="6831030" y="2733430"/>
              <a:chExt cx="4247357" cy="2215904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6831030" y="3817490"/>
                <a:ext cx="1586477" cy="0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8336027" y="3842497"/>
                <a:ext cx="0" cy="1106837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8458253" y="3798581"/>
                <a:ext cx="19998" cy="1150753"/>
              </a:xfrm>
              <a:prstGeom prst="line">
                <a:avLst/>
              </a:prstGeom>
              <a:ln w="127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文本框 67"/>
              <p:cNvSpPr txBox="1"/>
              <p:nvPr/>
            </p:nvSpPr>
            <p:spPr>
              <a:xfrm>
                <a:off x="8559729" y="3645423"/>
                <a:ext cx="764986" cy="2793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15.31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7534340" y="3924822"/>
                <a:ext cx="10718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14.03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月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箭头: 下 11"/>
              <p:cNvSpPr/>
              <p:nvPr/>
            </p:nvSpPr>
            <p:spPr>
              <a:xfrm>
                <a:off x="9745561" y="3367314"/>
                <a:ext cx="1332826" cy="959888"/>
              </a:xfrm>
              <a:prstGeom prst="downArrow">
                <a:avLst>
                  <a:gd name="adj1" fmla="val 70867"/>
                  <a:gd name="adj2" fmla="val 31365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疾病进展或死亡风险降低</a:t>
                </a:r>
                <a:endParaRPr kumimoji="0" lang="en-US" altLang="zh-CN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23%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8230074" y="2733430"/>
                <a:ext cx="1351414" cy="31893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R="0" lvl="0" indent="0"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900" b="1" i="0" u="none" strike="noStrike" cap="none" spc="0" normalizeH="0" baseline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zh-CN" altLang="en-US" sz="1600" dirty="0"/>
                  <a:t>全人群 </a:t>
                </a:r>
                <a:r>
                  <a:rPr lang="en-US" altLang="zh-CN" sz="1600" dirty="0"/>
                  <a:t>OS</a:t>
                </a:r>
                <a:endParaRPr lang="en-US" altLang="zh-CN" sz="1600" dirty="0"/>
              </a:p>
            </p:txBody>
          </p:sp>
        </p:grpSp>
      </p:grpSp>
      <p:sp>
        <p:nvSpPr>
          <p:cNvPr id="74" name="灯片编号占位符 3"/>
          <p:cNvSpPr txBox="1"/>
          <p:nvPr/>
        </p:nvSpPr>
        <p:spPr>
          <a:xfrm>
            <a:off x="11438984" y="6438878"/>
            <a:ext cx="5182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5655" y="6460238"/>
            <a:ext cx="1955099" cy="343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1.2024 ASCO LBA5516</a:t>
            </a:r>
            <a:endParaRPr lang="en-US" altLang="zh-CN" sz="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GB" altLang="zh-CN" sz="800" kern="0" spc="10" dirty="0">
                <a:solidFill>
                  <a:srgbClr val="3E3A3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2.2025 </a:t>
            </a:r>
            <a:r>
              <a:rPr lang="en-GB" altLang="zh-CN" sz="800" kern="0" dirty="0">
                <a:solidFill>
                  <a:srgbClr val="3E3A3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ASCO</a:t>
            </a:r>
            <a:r>
              <a:rPr lang="en-GB" altLang="zh-CN" sz="800" kern="0" spc="10" dirty="0">
                <a:solidFill>
                  <a:srgbClr val="3E3A3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, </a:t>
            </a:r>
            <a:r>
              <a:rPr lang="en-GB" altLang="zh-CN" sz="800" kern="0" dirty="0">
                <a:solidFill>
                  <a:srgbClr val="3E3A3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Abstract #5554</a:t>
            </a:r>
            <a:endParaRPr lang="zh-CN" altLang="en-US" sz="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/>
          <p:cNvGrpSpPr/>
          <p:nvPr/>
        </p:nvGrpSpPr>
        <p:grpSpPr>
          <a:xfrm>
            <a:off x="1318744" y="41394"/>
            <a:ext cx="9609827" cy="400110"/>
            <a:chOff x="1224950" y="531118"/>
            <a:chExt cx="9609827" cy="400110"/>
          </a:xfrm>
        </p:grpSpPr>
        <p:sp>
          <p:nvSpPr>
            <p:cNvPr id="28" name="文本框 17"/>
            <p:cNvSpPr txBox="1"/>
            <p:nvPr/>
          </p:nvSpPr>
          <p:spPr>
            <a:xfrm>
              <a:off x="2113869" y="531118"/>
              <a:ext cx="54483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B14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14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224950" y="612514"/>
              <a:ext cx="9609827" cy="246221"/>
              <a:chOff x="607784" y="3416099"/>
              <a:chExt cx="10976432" cy="246221"/>
            </a:xfrm>
          </p:grpSpPr>
          <p:sp>
            <p:nvSpPr>
              <p:cNvPr id="30" name="文本框 14"/>
              <p:cNvSpPr txBox="1"/>
              <p:nvPr/>
            </p:nvSpPr>
            <p:spPr>
              <a:xfrm>
                <a:off x="5154997" y="3416099"/>
                <a:ext cx="1924345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有效性（</a:t>
                </a:r>
                <a:r>
                  <a:rPr lang="en-US" altLang="zh-CN" sz="1600" b="1" spc="300" dirty="0">
                    <a:solidFill>
                      <a:srgbClr val="00B14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2</a:t>
                </a:r>
                <a:r>
                  <a:rPr kumimoji="0" lang="en-US" altLang="zh-CN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/3</a:t>
                </a: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）</a:t>
                </a:r>
                <a:endParaRPr kumimoji="0" lang="zh-CN" alt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B1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31" name="直接连接符 18"/>
              <p:cNvCxnSpPr/>
              <p:nvPr/>
            </p:nvCxnSpPr>
            <p:spPr>
              <a:xfrm>
                <a:off x="8506916" y="3571981"/>
                <a:ext cx="3077300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19"/>
              <p:cNvCxnSpPr/>
              <p:nvPr/>
            </p:nvCxnSpPr>
            <p:spPr>
              <a:xfrm>
                <a:off x="607784" y="3571981"/>
                <a:ext cx="2929046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组合 2"/>
          <p:cNvGrpSpPr/>
          <p:nvPr/>
        </p:nvGrpSpPr>
        <p:grpSpPr>
          <a:xfrm>
            <a:off x="465507" y="1085098"/>
            <a:ext cx="10749565" cy="5772903"/>
            <a:chOff x="174036" y="442733"/>
            <a:chExt cx="12219352" cy="6835702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892" y="4281927"/>
              <a:ext cx="5766496" cy="299650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80" y="4362552"/>
              <a:ext cx="5700340" cy="2866867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036" y="780520"/>
              <a:ext cx="5574984" cy="3192841"/>
            </a:xfrm>
            <a:prstGeom prst="rect">
              <a:avLst/>
            </a:prstGeom>
          </p:spPr>
        </p:pic>
        <p:sp>
          <p:nvSpPr>
            <p:cNvPr id="47" name="文本框 46"/>
            <p:cNvSpPr txBox="1"/>
            <p:nvPr/>
          </p:nvSpPr>
          <p:spPr>
            <a:xfrm>
              <a:off x="1067437" y="442733"/>
              <a:ext cx="4518211" cy="34151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6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400" dirty="0"/>
                <a:t>既往</a:t>
              </a:r>
              <a:r>
                <a:rPr lang="zh-CN" altLang="en-US" sz="1400" dirty="0">
                  <a:solidFill>
                    <a:srgbClr val="F56400"/>
                  </a:solidFill>
                </a:rPr>
                <a:t>未接受</a:t>
              </a:r>
              <a:r>
                <a:rPr lang="zh-CN" altLang="en-US" sz="1400" dirty="0"/>
                <a:t>过抗血管生成疗法的患者 </a:t>
              </a:r>
              <a:r>
                <a:rPr lang="en-US" altLang="zh-CN" sz="1400" dirty="0"/>
                <a:t>PFS</a:t>
              </a:r>
              <a:endParaRPr lang="zh-CN" altLang="en-US" sz="1400" dirty="0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999" y="695845"/>
              <a:ext cx="5700331" cy="3212918"/>
            </a:xfrm>
            <a:prstGeom prst="rect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1015236" y="3868892"/>
              <a:ext cx="4594710" cy="3539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6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400" dirty="0"/>
                <a:t>既往</a:t>
              </a:r>
              <a:r>
                <a:rPr lang="zh-CN" altLang="en-US" sz="1400" dirty="0">
                  <a:solidFill>
                    <a:srgbClr val="F56400"/>
                  </a:solidFill>
                </a:rPr>
                <a:t>未接受</a:t>
              </a:r>
              <a:r>
                <a:rPr lang="zh-CN" altLang="en-US" sz="1400" dirty="0"/>
                <a:t>过抗血管生成疗法的患者 </a:t>
              </a:r>
              <a:r>
                <a:rPr lang="en-US" altLang="zh-CN" sz="1400" dirty="0"/>
                <a:t>OS</a:t>
              </a:r>
              <a:endParaRPr lang="zh-CN" altLang="en-US" sz="1400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63127" y="3842598"/>
              <a:ext cx="4239464" cy="3444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6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400" dirty="0"/>
                <a:t>既往</a:t>
              </a:r>
              <a:r>
                <a:rPr lang="zh-CN" altLang="en-US" sz="1400" dirty="0">
                  <a:solidFill>
                    <a:srgbClr val="F56400"/>
                  </a:solidFill>
                </a:rPr>
                <a:t>接受过</a:t>
              </a:r>
              <a:r>
                <a:rPr lang="zh-CN" altLang="en-US" sz="1400" dirty="0"/>
                <a:t>抗血管生成疗法的患者 </a:t>
              </a:r>
              <a:r>
                <a:rPr lang="en-US" altLang="zh-CN" sz="1400" dirty="0"/>
                <a:t>OS</a:t>
              </a:r>
              <a:endParaRPr lang="zh-CN" altLang="en-US" sz="1400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7563127" y="455341"/>
              <a:ext cx="4306421" cy="34151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R="0" lvl="0" indent="0"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6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zh-CN" altLang="en-US" sz="1400" dirty="0"/>
                <a:t>既往</a:t>
              </a:r>
              <a:r>
                <a:rPr lang="zh-CN" altLang="en-US" sz="1400" dirty="0">
                  <a:solidFill>
                    <a:srgbClr val="F56400"/>
                  </a:solidFill>
                </a:rPr>
                <a:t>接受过</a:t>
              </a:r>
              <a:r>
                <a:rPr lang="zh-CN" altLang="en-US" sz="1400" dirty="0"/>
                <a:t>抗血管生成疗法的患者 </a:t>
              </a:r>
              <a:r>
                <a:rPr lang="en-US" altLang="zh-CN" sz="1400" dirty="0"/>
                <a:t>PFS</a:t>
              </a:r>
              <a:endParaRPr lang="zh-CN" altLang="en-US" sz="1400" dirty="0"/>
            </a:p>
          </p:txBody>
        </p:sp>
      </p:grpSp>
      <p:sp>
        <p:nvSpPr>
          <p:cNvPr id="36" name="灯片编号占位符 3"/>
          <p:cNvSpPr txBox="1"/>
          <p:nvPr/>
        </p:nvSpPr>
        <p:spPr>
          <a:xfrm>
            <a:off x="11438984" y="6438878"/>
            <a:ext cx="5182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占位符 4"/>
          <p:cNvSpPr txBox="1"/>
          <p:nvPr/>
        </p:nvSpPr>
        <p:spPr>
          <a:xfrm>
            <a:off x="240100" y="475833"/>
            <a:ext cx="11803853" cy="672091"/>
          </a:xfrm>
          <a:prstGeom prst="rect">
            <a:avLst/>
          </a:prstGeom>
        </p:spPr>
        <p:txBody>
          <a:bodyPr vert="horz" lIns="91440" tIns="1800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2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2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2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2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无论既往是否接受过抗血管生成治疗，苏维西塔单抗联合化疗组</a:t>
            </a:r>
            <a:r>
              <a:rPr kumimoji="1"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均显著降低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疾病进展或死亡风险</a:t>
            </a:r>
            <a:r>
              <a:rPr kumimoji="1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,OS</a:t>
            </a:r>
            <a:r>
              <a:rPr kumimoji="1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具有获益趋势</a:t>
            </a:r>
            <a:r>
              <a:rPr kumimoji="1" lang="en-US" altLang="zh-CN" sz="18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1,2</a:t>
            </a:r>
            <a:endParaRPr kumimoji="1" lang="zh-CN" altLang="en-US" sz="18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箭头: 下 11"/>
          <p:cNvSpPr/>
          <p:nvPr/>
        </p:nvSpPr>
        <p:spPr>
          <a:xfrm>
            <a:off x="2506023" y="1580823"/>
            <a:ext cx="1532887" cy="1195208"/>
          </a:xfrm>
          <a:prstGeom prst="downArrow">
            <a:avLst>
              <a:gd name="adj1" fmla="val 70867"/>
              <a:gd name="adj2" fmla="val 3136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疾病进展或死亡风险降低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39.9%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箭头: 下 11"/>
          <p:cNvSpPr/>
          <p:nvPr/>
        </p:nvSpPr>
        <p:spPr>
          <a:xfrm>
            <a:off x="8234406" y="1560967"/>
            <a:ext cx="1532887" cy="1195208"/>
          </a:xfrm>
          <a:prstGeom prst="downArrow">
            <a:avLst>
              <a:gd name="adj1" fmla="val 70867"/>
              <a:gd name="adj2" fmla="val 3136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疾病进展或死亡风险降低</a:t>
            </a:r>
            <a:endParaRPr kumimoji="0" lang="en-US" altLang="zh-CN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48.1%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箭头: 下 11"/>
          <p:cNvSpPr/>
          <p:nvPr/>
        </p:nvSpPr>
        <p:spPr>
          <a:xfrm>
            <a:off x="2600928" y="4493385"/>
            <a:ext cx="1533860" cy="775943"/>
          </a:xfrm>
          <a:prstGeom prst="downArrow">
            <a:avLst>
              <a:gd name="adj1" fmla="val 70867"/>
              <a:gd name="adj2" fmla="val 3136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9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9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具有获益趋势</a:t>
            </a:r>
            <a:endParaRPr lang="en-US" altLang="zh-CN" sz="9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箭头: 下 11"/>
          <p:cNvSpPr/>
          <p:nvPr/>
        </p:nvSpPr>
        <p:spPr>
          <a:xfrm>
            <a:off x="8348002" y="4521090"/>
            <a:ext cx="1533860" cy="775943"/>
          </a:xfrm>
          <a:prstGeom prst="downArrow">
            <a:avLst>
              <a:gd name="adj1" fmla="val 70867"/>
              <a:gd name="adj2" fmla="val 31365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9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</a:t>
            </a:r>
            <a:r>
              <a:rPr lang="zh-CN" altLang="en-US" sz="9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具有获益趋势</a:t>
            </a:r>
            <a:endParaRPr lang="en-US" altLang="zh-CN" sz="9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655" y="6532003"/>
            <a:ext cx="1955099" cy="343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8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1.2024 ASCO LBA5516</a:t>
            </a:r>
            <a:endParaRPr lang="en-US" altLang="zh-CN" sz="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GB" altLang="zh-CN" sz="800" kern="0" spc="10" dirty="0">
                <a:solidFill>
                  <a:srgbClr val="3E3A3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2.2025 </a:t>
            </a:r>
            <a:r>
              <a:rPr lang="en-GB" altLang="zh-CN" sz="800" kern="0" dirty="0">
                <a:solidFill>
                  <a:srgbClr val="3E3A3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ASCO</a:t>
            </a:r>
            <a:r>
              <a:rPr lang="en-GB" altLang="zh-CN" sz="800" kern="0" spc="10" dirty="0">
                <a:solidFill>
                  <a:srgbClr val="3E3A3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, </a:t>
            </a:r>
            <a:r>
              <a:rPr lang="en-GB" altLang="zh-CN" sz="800" kern="0" dirty="0">
                <a:solidFill>
                  <a:srgbClr val="3E3A3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Abstract #5554</a:t>
            </a:r>
            <a:endParaRPr lang="zh-CN" altLang="en-US" sz="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18744" y="41394"/>
            <a:ext cx="9609827" cy="400110"/>
            <a:chOff x="1224950" y="531118"/>
            <a:chExt cx="9609827" cy="400110"/>
          </a:xfrm>
        </p:grpSpPr>
        <p:sp>
          <p:nvSpPr>
            <p:cNvPr id="4" name="文本框 17"/>
            <p:cNvSpPr txBox="1"/>
            <p:nvPr/>
          </p:nvSpPr>
          <p:spPr>
            <a:xfrm>
              <a:off x="2113869" y="531118"/>
              <a:ext cx="54483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B14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02</a:t>
              </a:r>
              <a:endParaRPr kumimoji="0" lang="zh-CN" altLang="en-U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14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224950" y="612514"/>
              <a:ext cx="9609827" cy="246221"/>
              <a:chOff x="607784" y="3416099"/>
              <a:chExt cx="10976432" cy="246221"/>
            </a:xfrm>
          </p:grpSpPr>
          <p:sp>
            <p:nvSpPr>
              <p:cNvPr id="6" name="文本框 14"/>
              <p:cNvSpPr txBox="1"/>
              <p:nvPr/>
            </p:nvSpPr>
            <p:spPr>
              <a:xfrm>
                <a:off x="5154997" y="3416099"/>
                <a:ext cx="1924345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有效性（</a:t>
                </a:r>
                <a:r>
                  <a:rPr kumimoji="0" lang="en-US" altLang="zh-CN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3/3</a:t>
                </a: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）</a:t>
                </a:r>
                <a:endParaRPr kumimoji="0" lang="zh-CN" alt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B1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7" name="直接连接符 18"/>
              <p:cNvCxnSpPr/>
              <p:nvPr/>
            </p:nvCxnSpPr>
            <p:spPr>
              <a:xfrm>
                <a:off x="8506916" y="3571981"/>
                <a:ext cx="3077300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19"/>
              <p:cNvCxnSpPr/>
              <p:nvPr/>
            </p:nvCxnSpPr>
            <p:spPr>
              <a:xfrm>
                <a:off x="607784" y="3571981"/>
                <a:ext cx="2929046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文本占位符 4"/>
          <p:cNvSpPr txBox="1"/>
          <p:nvPr/>
        </p:nvSpPr>
        <p:spPr>
          <a:xfrm>
            <a:off x="182881" y="367665"/>
            <a:ext cx="11639550" cy="795020"/>
          </a:xfrm>
          <a:prstGeom prst="rect">
            <a:avLst/>
          </a:prstGeom>
        </p:spPr>
        <p:txBody>
          <a:bodyPr vert="horz" lIns="91440" tIns="1800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2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2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2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2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基于铂耐药卵巢癌患者</a:t>
            </a:r>
            <a:r>
              <a:rPr lang="zh-CN" altLang="en-US" sz="20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迫切的治疗需求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和苏维西塔单抗</a:t>
            </a:r>
            <a:r>
              <a:rPr lang="zh-CN" altLang="en-US" sz="20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充分的临床证据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，未上市前即获得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权威指南</a:t>
            </a:r>
            <a:r>
              <a:rPr lang="en-US" altLang="zh-CN" sz="20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sz="20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级强推荐</a:t>
            </a:r>
            <a:endParaRPr sz="1800" b="1" baseline="30000" dirty="0">
              <a:solidFill>
                <a:srgbClr val="F564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8775" y="1862455"/>
          <a:ext cx="11463655" cy="4174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075"/>
                <a:gridCol w="3071495"/>
                <a:gridCol w="3070860"/>
                <a:gridCol w="3070225"/>
              </a:tblGrid>
              <a:tr h="548640">
                <a:tc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i="0" u="none" strike="noStrike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推荐指南</a:t>
                      </a:r>
                      <a:r>
                        <a:rPr lang="en-US" altLang="zh-CN" sz="1400" b="1" i="0" u="none" strike="noStrike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1" i="0" u="none" strike="noStrike" baseline="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共识</a:t>
                      </a:r>
                      <a:endParaRPr lang="zh-CN" altLang="en-US" sz="1400" b="1" i="0" u="none" strike="noStrike" baseline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《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铂耐药复发性卵巢癌诊治中国专家共识（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2025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年版）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》</a:t>
                      </a:r>
                      <a:endParaRPr lang="en-US" altLang="zh-CN" sz="1400" b="1" i="0" u="none" strike="noStrike" baseline="0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i="0" u="none" strike="noStrik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中国临床肿瘤学会（</a:t>
                      </a:r>
                      <a:r>
                        <a:rPr lang="en-GB" altLang="zh-CN" sz="1400" b="1" i="0" u="none" strike="noStrik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CSCO</a:t>
                      </a:r>
                      <a:r>
                        <a:rPr lang="zh-CN" altLang="en-US" sz="1400" b="1" i="0" u="none" strike="noStrik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）卵巢癌癌诊疗指南</a:t>
                      </a:r>
                      <a:endParaRPr lang="zh-CN" altLang="en-US" sz="1400" b="1" i="0" u="none" strike="noStrike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中国妇科肿瘤临床实践指南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第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8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版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学会名称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专家共识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i="0" u="none" strike="noStrik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中国临床肿瘤学会（</a:t>
                      </a:r>
                      <a:r>
                        <a:rPr lang="en-GB" altLang="zh-CN" sz="1400" b="1" i="0" u="none" strike="noStrik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CSCO</a:t>
                      </a:r>
                      <a:r>
                        <a:rPr lang="zh-CN" altLang="en-US" sz="1400" b="1" i="0" u="none" strike="noStrike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）妇科肿瘤专家委员会</a:t>
                      </a:r>
                      <a:endParaRPr lang="zh-CN" altLang="en-US" sz="1400" b="1" i="0" u="none" strike="noStrike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中华医学会妇科肿瘤学分会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学会等级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国家级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国家级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国家级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推荐意见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>
                        <a:buNone/>
                      </a:pPr>
                      <a:r>
                        <a:rPr lang="zh-CN" altLang="en-US" sz="1400" b="1" dirty="0">
                          <a:solidFill>
                            <a:srgbClr val="F5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苏维西塔单抗联合非铂化疗治疗</a:t>
                      </a:r>
                      <a:r>
                        <a:rPr lang="en-US" altLang="zh-CN" sz="1400" b="1" dirty="0">
                          <a:solidFill>
                            <a:srgbClr val="F5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PROC</a:t>
                      </a:r>
                      <a:endParaRPr lang="en-US" altLang="zh-CN" sz="1400" b="1" dirty="0">
                        <a:solidFill>
                          <a:srgbClr val="F564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0" algn="ctr" defTabSz="960120" rtl="0" eaLnBrk="1" latinLnBrk="0" hangingPunct="1">
                        <a:buNone/>
                      </a:pPr>
                      <a:endParaRPr lang="en-US" altLang="zh-CN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0" algn="ctr" defTabSz="960120" rtl="0" eaLnBrk="1" latinLnBrk="0" hangingPunct="1">
                        <a:buNone/>
                      </a:pPr>
                      <a:endParaRPr lang="en-US" altLang="zh-CN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marL="0" algn="ctr" defTabSz="96012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algn="ctr" defTabSz="960120" rtl="0" eaLnBrk="1" latinLnBrk="0" hangingPunct="1">
                        <a:buNone/>
                      </a:pPr>
                      <a:endParaRPr lang="zh-CN" altLang="en-US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ctr" defTabSz="960120" rtl="0" eaLnBrk="1" latinLnBrk="0" hangingPunct="1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推荐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苏维西塔单抗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联合紫杉醇、多柔比星脂质体或拓扑替康用于铂耐药后接受过不超过 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 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种系统治疗的成人复发性卵巢癌、输卵管癌或原发性腹膜癌的治疗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algn="ctr" defTabSz="960120" rtl="0" eaLnBrk="1" latinLnBrk="0" hangingPunct="1"/>
                      <a:endParaRPr lang="zh-CN" altLang="en-US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zh-CN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algn="ctr" defTabSz="960120" rtl="0" eaLnBrk="1" latinLnBrk="0" hangingPunct="1"/>
                      <a:endParaRPr lang="en-US" altLang="zh-CN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algn="ctr" defTabSz="960120" rtl="0" eaLnBrk="1" latinLnBrk="0" hangingPunct="1"/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推荐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苏维西塔单抗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联合紫杉醇、多柔比星脂质体或拓扑替康用于铂耐药后接受过不超过 </a:t>
                      </a:r>
                      <a:r>
                        <a:rPr lang="en-US" altLang="zh-CN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 </a:t>
                      </a:r>
                      <a:r>
                        <a:rPr lang="zh-CN" altLang="en-US" sz="14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种系统治疗的成人复发性卵巢癌、输卵管癌或原发性腹膜癌的治疗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algn="ctr" defTabSz="960120" rtl="0" eaLnBrk="1" latinLnBrk="0" hangingPunct="1"/>
                      <a:endParaRPr lang="zh-CN" altLang="en-US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marL="0" algn="ctr" defTabSz="960120" rtl="0" eaLnBrk="1" latinLnBrk="0" hangingPunct="1"/>
                      <a:endParaRPr lang="zh-CN" altLang="en-US" sz="14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195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推荐级别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>
                        <a:buNone/>
                      </a:pPr>
                      <a:r>
                        <a:rPr lang="en-US" altLang="zh-CN" sz="1400" b="1" dirty="0">
                          <a:solidFill>
                            <a:srgbClr val="F5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A</a:t>
                      </a:r>
                      <a:r>
                        <a:rPr lang="zh-CN" altLang="en-US" sz="1400" b="1" dirty="0">
                          <a:solidFill>
                            <a:srgbClr val="F564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级：强推荐</a:t>
                      </a:r>
                      <a:endParaRPr lang="zh-CN" altLang="en-US" sz="1400" b="1" kern="1200" dirty="0">
                        <a:solidFill>
                          <a:srgbClr val="F564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IA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类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/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I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类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019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发布情况</a:t>
                      </a:r>
                      <a:endParaRPr lang="zh-CN" altLang="en-US" sz="14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60120" rtl="0" eaLnBrk="1" latinLnBrk="0" hangingPunct="1"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已发布，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60120" rtl="0" eaLnBrk="1" latinLnBrk="0" hangingPunct="1">
                        <a:buNone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即将发布，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2025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月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marL="121920" marR="121920" marT="60960" marB="60960"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图片 12" descr="徽标, 公司名称&#10;&#10;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9" b="66667" l="9735" r="96460">
                        <a14:foregroundMark x1="84661" y1="30973" x2="47493" y2="51032"/>
                        <a14:foregroundMark x1="47493" y1="51032" x2="21239" y2="46903"/>
                        <a14:foregroundMark x1="88201" y1="52802" x2="12979" y2="47493"/>
                        <a14:foregroundMark x1="77286" y1="28909" x2="88791" y2="49263"/>
                        <a14:foregroundMark x1="76991" y1="28024" x2="73156" y2="47493"/>
                        <a14:foregroundMark x1="78761" y1="26549" x2="73156" y2="30088"/>
                        <a14:foregroundMark x1="82301" y1="26844" x2="96460" y2="49853"/>
                        <a14:foregroundMark x1="89971" y1="38643" x2="96165" y2="47788"/>
                        <a14:foregroundMark x1="88201" y1="42773" x2="66372" y2="42773"/>
                        <a14:foregroundMark x1="92330" y1="51917" x2="79646" y2="51917"/>
                        <a14:foregroundMark x1="80826" y1="47788" x2="80826" y2="47788"/>
                        <a14:foregroundMark x1="80826" y1="52802" x2="89971" y2="45133"/>
                        <a14:foregroundMark x1="85841" y1="45428" x2="72566" y2="46018"/>
                        <a14:foregroundMark x1="80826" y1="35398" x2="80826" y2="28614"/>
                        <a14:foregroundMark x1="73746" y1="28024" x2="86136" y2="24484"/>
                        <a14:foregroundMark x1="70206" y1="28614" x2="83776" y2="27729"/>
                        <a14:foregroundMark x1="74336" y1="25959" x2="81711" y2="24779"/>
                        <a14:foregroundMark x1="70796" y1="29499" x2="71386" y2="35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88" b="27031"/>
          <a:stretch>
            <a:fillRect/>
          </a:stretch>
        </p:blipFill>
        <p:spPr>
          <a:xfrm>
            <a:off x="6526134" y="1051940"/>
            <a:ext cx="1220470" cy="7486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5" b="91529" l="9946" r="91863">
                        <a14:foregroundMark x1="90416" y1="55249" x2="92043" y2="55249"/>
                        <a14:foregroundMark x1="55335" y1="88029" x2="55335" y2="89326"/>
                        <a14:backgroundMark x1="49367" y1="94475" x2="59132" y2="948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0633" y="967063"/>
            <a:ext cx="772277" cy="758223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3419102" y="1026929"/>
            <a:ext cx="1387618" cy="773202"/>
            <a:chOff x="7122348" y="1070012"/>
            <a:chExt cx="1642983" cy="915495"/>
          </a:xfrm>
          <a:solidFill>
            <a:srgbClr val="C00000"/>
          </a:solidFill>
        </p:grpSpPr>
        <p:pic>
          <p:nvPicPr>
            <p:cNvPr id="16" name="图形 15" descr="男医生 纯色填充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503958" y="1070012"/>
              <a:ext cx="914400" cy="914400"/>
            </a:xfrm>
            <a:prstGeom prst="rect">
              <a:avLst/>
            </a:prstGeom>
          </p:spPr>
        </p:pic>
        <p:pic>
          <p:nvPicPr>
            <p:cNvPr id="18" name="图形 17" descr="女医生 纯色填充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122348" y="1071107"/>
              <a:ext cx="914400" cy="914400"/>
            </a:xfrm>
            <a:prstGeom prst="rect">
              <a:avLst/>
            </a:prstGeom>
          </p:spPr>
        </p:pic>
        <p:pic>
          <p:nvPicPr>
            <p:cNvPr id="20" name="图形 19" descr="女医生 轮廓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50931" y="1070012"/>
              <a:ext cx="914400" cy="914400"/>
            </a:xfrm>
            <a:prstGeom prst="rect">
              <a:avLst/>
            </a:prstGeom>
          </p:spPr>
        </p:pic>
      </p:grpSp>
      <p:pic>
        <p:nvPicPr>
          <p:cNvPr id="25" name="图片 24" descr="文本, 信件&#10;&#10;描述已自动生成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61" y="4259959"/>
            <a:ext cx="2913531" cy="91088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443335" y="6422390"/>
            <a:ext cx="4718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zh-CN" sz="16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01980" y="6225385"/>
            <a:ext cx="4036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苏维西塔单抗说明书</a:t>
            </a:r>
            <a:endParaRPr kumimoji="0" lang="en-US" altLang="zh-CN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altLang="zh-CN" sz="800" b="0" i="0" u="none" strike="noStrike" kern="0" cap="none" spc="10" normalizeH="0" baseline="0" noProof="0" dirty="0">
                <a:ln>
                  <a:noFill/>
                </a:ln>
                <a:solidFill>
                  <a:srgbClr val="3E3A39">
                    <a:alpha val="10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2.2025 </a:t>
            </a:r>
            <a:r>
              <a:rPr kumimoji="0" lang="en-GB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3E3A39">
                    <a:alpha val="10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ASCO</a:t>
            </a:r>
            <a:r>
              <a:rPr kumimoji="0" lang="en-GB" altLang="zh-CN" sz="800" b="0" i="0" u="none" strike="noStrike" kern="0" cap="none" spc="10" normalizeH="0" baseline="0" noProof="0" dirty="0">
                <a:ln>
                  <a:noFill/>
                </a:ln>
                <a:solidFill>
                  <a:srgbClr val="3E3A39">
                    <a:alpha val="10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, </a:t>
            </a:r>
            <a:r>
              <a:rPr kumimoji="0" lang="en-GB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3E3A39">
                    <a:alpha val="10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Abstract</a:t>
            </a:r>
            <a:r>
              <a:rPr kumimoji="0" lang="en-GB" altLang="zh-CN" sz="800" b="0" i="0" u="none" strike="noStrike" kern="0" cap="none" spc="10" normalizeH="0" baseline="0" noProof="0" dirty="0">
                <a:ln>
                  <a:noFill/>
                </a:ln>
                <a:solidFill>
                  <a:srgbClr val="3E3A39">
                    <a:alpha val="10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charset="-122"/>
              </a:rPr>
              <a:t> #5554</a:t>
            </a:r>
            <a:endParaRPr kumimoji="0" lang="en-GB" altLang="zh-CN" sz="800" b="0" i="0" u="none" strike="noStrike" kern="0" cap="none" spc="10" normalizeH="0" baseline="0" noProof="0" dirty="0">
              <a:ln>
                <a:noFill/>
              </a:ln>
              <a:solidFill>
                <a:srgbClr val="3E3A39">
                  <a:alpha val="10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  <a:p>
            <a:pPr lvl="0">
              <a:defRPr/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3.Ann Oncol 2017 Aug 01;28(8):1842-1848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贝伐珠单抗注射液 说明书</a:t>
            </a:r>
            <a:endParaRPr lang="en-US" altLang="zh-CN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endParaRPr kumimoji="0" lang="en-US" altLang="zh-CN" sz="800" b="0" i="0" u="none" strike="noStrike" kern="0" cap="none" spc="10" normalizeH="0" baseline="0" noProof="0" dirty="0">
              <a:ln>
                <a:noFill/>
              </a:ln>
              <a:solidFill>
                <a:srgbClr val="3E3A39">
                  <a:alpha val="10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 Unicode MS" panose="020B0604020202020204" charset="-122"/>
            </a:endParaRPr>
          </a:p>
        </p:txBody>
      </p:sp>
      <p:sp>
        <p:nvSpPr>
          <p:cNvPr id="21" name="文本占位符 4"/>
          <p:cNvSpPr txBox="1"/>
          <p:nvPr/>
        </p:nvSpPr>
        <p:spPr>
          <a:xfrm>
            <a:off x="301812" y="660840"/>
            <a:ext cx="11588376" cy="366248"/>
          </a:xfrm>
          <a:prstGeom prst="rect">
            <a:avLst/>
          </a:prstGeom>
        </p:spPr>
        <p:txBody>
          <a:bodyPr vert="horz" lIns="91440" tIns="1800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2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2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200" b="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200" b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苏维西塔单抗整体安全性良好，停药率仅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5.8%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，出血风险、胃肠穿孔、女性生殖道瘘风险明显降低</a:t>
            </a:r>
            <a:r>
              <a:rPr lang="en-US" altLang="zh-CN" sz="2000" b="1" baseline="30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1,2</a:t>
            </a:r>
            <a:endParaRPr lang="zh-CN" altLang="en-US" sz="2000" b="1" baseline="30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4" name="Group 2"/>
          <p:cNvGrpSpPr/>
          <p:nvPr/>
        </p:nvGrpSpPr>
        <p:grpSpPr>
          <a:xfrm>
            <a:off x="1318744" y="41394"/>
            <a:ext cx="9609827" cy="400110"/>
            <a:chOff x="1224950" y="531118"/>
            <a:chExt cx="9609827" cy="400110"/>
          </a:xfrm>
        </p:grpSpPr>
        <p:sp>
          <p:nvSpPr>
            <p:cNvPr id="29" name="文本框 17"/>
            <p:cNvSpPr txBox="1"/>
            <p:nvPr/>
          </p:nvSpPr>
          <p:spPr>
            <a:xfrm>
              <a:off x="2113869" y="531118"/>
              <a:ext cx="54483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B140"/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rPr>
                <a:t>03</a:t>
              </a:r>
              <a:endParaRPr kumimoji="0" lang="zh-CN" altLang="en-U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14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Helvetica"/>
                <a:sym typeface="微软雅黑" panose="020B0503020204020204" pitchFamily="34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224950" y="612514"/>
              <a:ext cx="9609827" cy="246221"/>
              <a:chOff x="607784" y="3416099"/>
              <a:chExt cx="10976432" cy="246221"/>
            </a:xfrm>
          </p:grpSpPr>
          <p:sp>
            <p:nvSpPr>
              <p:cNvPr id="31" name="文本框 14"/>
              <p:cNvSpPr txBox="1"/>
              <p:nvPr/>
            </p:nvSpPr>
            <p:spPr>
              <a:xfrm>
                <a:off x="5154997" y="3416099"/>
                <a:ext cx="1924345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安全性（</a:t>
                </a:r>
                <a:r>
                  <a:rPr kumimoji="0" lang="en-US" altLang="zh-CN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1/1</a:t>
                </a:r>
                <a:r>
                  <a:rPr kumimoji="0" lang="zh-CN" altLang="en-US" sz="1600" b="1" i="0" u="none" strike="noStrike" kern="1200" cap="none" spc="300" normalizeH="0" baseline="0" noProof="0" dirty="0">
                    <a:ln>
                      <a:noFill/>
                    </a:ln>
                    <a:solidFill>
                      <a:srgbClr val="00B14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Helvetica"/>
                    <a:sym typeface="微软雅黑" panose="020B0503020204020204" pitchFamily="34" charset="-122"/>
                  </a:rPr>
                  <a:t>）</a:t>
                </a:r>
                <a:endParaRPr kumimoji="0" lang="zh-CN" altLang="en-US" sz="16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B14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Helvetica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32" name="直接连接符 18"/>
              <p:cNvCxnSpPr/>
              <p:nvPr/>
            </p:nvCxnSpPr>
            <p:spPr>
              <a:xfrm>
                <a:off x="8506916" y="3571981"/>
                <a:ext cx="3077300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19"/>
              <p:cNvCxnSpPr/>
              <p:nvPr/>
            </p:nvCxnSpPr>
            <p:spPr>
              <a:xfrm>
                <a:off x="607784" y="3571981"/>
                <a:ext cx="2929046" cy="0"/>
              </a:xfrm>
              <a:prstGeom prst="line">
                <a:avLst/>
              </a:prstGeom>
              <a:ln w="15875">
                <a:solidFill>
                  <a:srgbClr val="00B1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矩形 3"/>
          <p:cNvSpPr/>
          <p:nvPr/>
        </p:nvSpPr>
        <p:spPr>
          <a:xfrm>
            <a:off x="1318744" y="4110604"/>
            <a:ext cx="9706232" cy="453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rgbClr val="00B052">
              <a:shade val="50000"/>
            </a:srgbClr>
          </a:lnRef>
          <a:fillRef idx="1">
            <a:srgbClr val="00B052"/>
          </a:fillRef>
          <a:effectRef idx="0">
            <a:srgbClr val="00B052"/>
          </a:effectRef>
          <a:fontRef idx="minor">
            <a:srgbClr val="FFFFFF"/>
          </a:fontRef>
        </p:style>
        <p:txBody>
          <a:bodyPr rtlCol="0" anchor="ctr"/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与目录内同类药品安全性方面的</a:t>
            </a:r>
            <a:r>
              <a:rPr kumimoji="0" lang="zh-CN" altLang="en-US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主要优势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90262" y="1664215"/>
            <a:ext cx="3370549" cy="2302370"/>
            <a:chOff x="7669464" y="971264"/>
            <a:chExt cx="5072643" cy="1469867"/>
          </a:xfrm>
        </p:grpSpPr>
        <p:sp>
          <p:nvSpPr>
            <p:cNvPr id="6" name="矩形: 圆顶角 5"/>
            <p:cNvSpPr/>
            <p:nvPr/>
          </p:nvSpPr>
          <p:spPr>
            <a:xfrm>
              <a:off x="8360820" y="981678"/>
              <a:ext cx="3626545" cy="10083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669464" y="971264"/>
              <a:ext cx="5072643" cy="1469867"/>
              <a:chOff x="7750905" y="748049"/>
              <a:chExt cx="5338971" cy="1748714"/>
            </a:xfrm>
          </p:grpSpPr>
          <p:sp>
            <p:nvSpPr>
              <p:cNvPr id="10" name="矩形: 圆角 9"/>
              <p:cNvSpPr/>
              <p:nvPr/>
            </p:nvSpPr>
            <p:spPr>
              <a:xfrm>
                <a:off x="7750905" y="877745"/>
                <a:ext cx="5338971" cy="1619018"/>
              </a:xfrm>
              <a:prstGeom prst="roundRect">
                <a:avLst>
                  <a:gd name="adj" fmla="val 6148"/>
                </a:avLst>
              </a:prstGeom>
              <a:solidFill>
                <a:srgbClr val="FFFFFF"/>
              </a:solidFill>
              <a:ln w="19050" cap="flat">
                <a:solidFill>
                  <a:schemeClr val="accent1"/>
                </a:solidFill>
                <a:prstDash val="solid"/>
                <a:miter/>
              </a:ln>
              <a:effectLst>
                <a:outerShdw blurRad="76200" dist="50800" dir="5400000" algn="t" rotWithShape="0">
                  <a:schemeClr val="accent1">
                    <a:alpha val="1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171450" indent="-1714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2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zh-CN" altLang="en-US" sz="1200" kern="0" dirty="0">
                    <a:solidFill>
                      <a:srgbClr val="333333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说明书中最常见（≥</a:t>
                </a:r>
                <a:r>
                  <a:rPr lang="en-US" altLang="zh-CN" sz="1200" kern="0" dirty="0">
                    <a:solidFill>
                      <a:srgbClr val="333333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20%</a:t>
                </a:r>
                <a:r>
                  <a:rPr lang="zh-CN" altLang="en-US" sz="1200" kern="0" dirty="0">
                    <a:solidFill>
                      <a:srgbClr val="333333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）的不良反应为中性粒细胞计数降低、白细胞计数降低、血小板计数降低、蛋白尿、虚弱、高血压、高脂血症、丙氨酸氨基转移酶升高、体重降低、天门冬氨酸氨基转移酶升高、食欲减退、尿路感染、出血和腹痛</a:t>
                </a:r>
                <a:endParaRPr lang="en-US" altLang="zh-CN" sz="12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任意多边形: 形状 13" descr="D:\51PPT模板网\51pptmoban.com\图片.jpg"/>
              <p:cNvSpPr/>
              <p:nvPr/>
            </p:nvSpPr>
            <p:spPr>
              <a:xfrm>
                <a:off x="8501334" y="748049"/>
                <a:ext cx="3756727" cy="368320"/>
              </a:xfrm>
              <a:custGeom>
                <a:avLst/>
                <a:gdLst>
                  <a:gd name="connsiteX0" fmla="*/ 9463 w 5671603"/>
                  <a:gd name="connsiteY0" fmla="*/ 0 h 642809"/>
                  <a:gd name="connsiteX1" fmla="*/ 772663 w 5671603"/>
                  <a:gd name="connsiteY1" fmla="*/ 0 h 642809"/>
                  <a:gd name="connsiteX2" fmla="*/ 1678703 w 5671603"/>
                  <a:gd name="connsiteY2" fmla="*/ 0 h 642809"/>
                  <a:gd name="connsiteX3" fmla="*/ 1992767 w 5671603"/>
                  <a:gd name="connsiteY3" fmla="*/ 0 h 642809"/>
                  <a:gd name="connsiteX4" fmla="*/ 2565400 w 5671603"/>
                  <a:gd name="connsiteY4" fmla="*/ 0 h 642809"/>
                  <a:gd name="connsiteX5" fmla="*/ 2803588 w 5671603"/>
                  <a:gd name="connsiteY5" fmla="*/ 0 h 642809"/>
                  <a:gd name="connsiteX6" fmla="*/ 2868015 w 5671603"/>
                  <a:gd name="connsiteY6" fmla="*/ 0 h 642809"/>
                  <a:gd name="connsiteX7" fmla="*/ 3106203 w 5671603"/>
                  <a:gd name="connsiteY7" fmla="*/ 0 h 642809"/>
                  <a:gd name="connsiteX8" fmla="*/ 3678836 w 5671603"/>
                  <a:gd name="connsiteY8" fmla="*/ 0 h 642809"/>
                  <a:gd name="connsiteX9" fmla="*/ 3992900 w 5671603"/>
                  <a:gd name="connsiteY9" fmla="*/ 0 h 642809"/>
                  <a:gd name="connsiteX10" fmla="*/ 4898940 w 5671603"/>
                  <a:gd name="connsiteY10" fmla="*/ 0 h 642809"/>
                  <a:gd name="connsiteX11" fmla="*/ 5662140 w 5671603"/>
                  <a:gd name="connsiteY11" fmla="*/ 0 h 642809"/>
                  <a:gd name="connsiteX12" fmla="*/ 5300826 w 5671603"/>
                  <a:gd name="connsiteY12" fmla="*/ 111760 h 642809"/>
                  <a:gd name="connsiteX13" fmla="*/ 5173190 w 5671603"/>
                  <a:gd name="connsiteY13" fmla="*/ 461024 h 642809"/>
                  <a:gd name="connsiteX14" fmla="*/ 4898940 w 5671603"/>
                  <a:gd name="connsiteY14" fmla="*/ 642809 h 642809"/>
                  <a:gd name="connsiteX15" fmla="*/ 3992900 w 5671603"/>
                  <a:gd name="connsiteY15" fmla="*/ 642809 h 642809"/>
                  <a:gd name="connsiteX16" fmla="*/ 3106203 w 5671603"/>
                  <a:gd name="connsiteY16" fmla="*/ 642809 h 642809"/>
                  <a:gd name="connsiteX17" fmla="*/ 2565400 w 5671603"/>
                  <a:gd name="connsiteY17" fmla="*/ 642809 h 642809"/>
                  <a:gd name="connsiteX18" fmla="*/ 1678703 w 5671603"/>
                  <a:gd name="connsiteY18" fmla="*/ 642809 h 642809"/>
                  <a:gd name="connsiteX19" fmla="*/ 772663 w 5671603"/>
                  <a:gd name="connsiteY19" fmla="*/ 642809 h 642809"/>
                  <a:gd name="connsiteX20" fmla="*/ 498413 w 5671603"/>
                  <a:gd name="connsiteY20" fmla="*/ 461024 h 642809"/>
                  <a:gd name="connsiteX21" fmla="*/ 370777 w 5671603"/>
                  <a:gd name="connsiteY21" fmla="*/ 111760 h 642809"/>
                  <a:gd name="connsiteX22" fmla="*/ 9463 w 5671603"/>
                  <a:gd name="connsiteY22" fmla="*/ 0 h 64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71603" h="642809">
                    <a:moveTo>
                      <a:pt x="9463" y="0"/>
                    </a:moveTo>
                    <a:lnTo>
                      <a:pt x="772663" y="0"/>
                    </a:lnTo>
                    <a:lnTo>
                      <a:pt x="1678703" y="0"/>
                    </a:lnTo>
                    <a:lnTo>
                      <a:pt x="1992767" y="0"/>
                    </a:lnTo>
                    <a:lnTo>
                      <a:pt x="2565400" y="0"/>
                    </a:lnTo>
                    <a:lnTo>
                      <a:pt x="2803588" y="0"/>
                    </a:lnTo>
                    <a:lnTo>
                      <a:pt x="2868015" y="0"/>
                    </a:lnTo>
                    <a:lnTo>
                      <a:pt x="3106203" y="0"/>
                    </a:lnTo>
                    <a:lnTo>
                      <a:pt x="3678836" y="0"/>
                    </a:lnTo>
                    <a:lnTo>
                      <a:pt x="3992900" y="0"/>
                    </a:lnTo>
                    <a:lnTo>
                      <a:pt x="4898940" y="0"/>
                    </a:lnTo>
                    <a:lnTo>
                      <a:pt x="5662140" y="0"/>
                    </a:lnTo>
                    <a:cubicBezTo>
                      <a:pt x="5729121" y="18627"/>
                      <a:pt x="5422799" y="-41277"/>
                      <a:pt x="5300826" y="111760"/>
                    </a:cubicBezTo>
                    <a:lnTo>
                      <a:pt x="5173190" y="461024"/>
                    </a:lnTo>
                    <a:cubicBezTo>
                      <a:pt x="5128005" y="567851"/>
                      <a:pt x="5022226" y="642809"/>
                      <a:pt x="4898940" y="642809"/>
                    </a:cubicBezTo>
                    <a:lnTo>
                      <a:pt x="3992900" y="642809"/>
                    </a:lnTo>
                    <a:lnTo>
                      <a:pt x="3106203" y="642809"/>
                    </a:lnTo>
                    <a:lnTo>
                      <a:pt x="2565400" y="642809"/>
                    </a:lnTo>
                    <a:lnTo>
                      <a:pt x="1678703" y="642809"/>
                    </a:lnTo>
                    <a:lnTo>
                      <a:pt x="772663" y="642809"/>
                    </a:lnTo>
                    <a:cubicBezTo>
                      <a:pt x="649377" y="642809"/>
                      <a:pt x="543598" y="567851"/>
                      <a:pt x="498413" y="461024"/>
                    </a:cubicBezTo>
                    <a:lnTo>
                      <a:pt x="370777" y="111760"/>
                    </a:lnTo>
                    <a:cubicBezTo>
                      <a:pt x="248804" y="-41277"/>
                      <a:pt x="-57518" y="18627"/>
                      <a:pt x="9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44000">
                    <a:schemeClr val="accent1"/>
                  </a:gs>
                </a:gsLst>
                <a:lin ang="2700000" scaled="0"/>
              </a:gradFill>
              <a:ln w="127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>
                  <a:defRPr/>
                </a:pPr>
                <a:endParaRPr lang="zh-CN" altLang="en-US" sz="2000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6" name="Bullet1"/>
              <p:cNvSpPr txBox="1"/>
              <p:nvPr/>
            </p:nvSpPr>
            <p:spPr>
              <a:xfrm>
                <a:off x="8441848" y="781025"/>
                <a:ext cx="3892061" cy="2913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lvl="0" algn="ctr" defTabSz="609600">
                  <a:defRPr/>
                </a:pPr>
                <a:r>
                  <a:rPr lang="en-US" altLang="zh-CN" sz="16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【</a:t>
                </a:r>
                <a:r>
                  <a:rPr lang="zh-CN" altLang="en-US" sz="16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最常见的不良反应</a:t>
                </a:r>
                <a:r>
                  <a:rPr lang="en-US" altLang="zh-CN" sz="16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】</a:t>
                </a:r>
                <a:endParaRPr lang="en-US" altLang="zh-CN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7" name="矩形: 圆角 16"/>
          <p:cNvSpPr/>
          <p:nvPr/>
        </p:nvSpPr>
        <p:spPr>
          <a:xfrm>
            <a:off x="1264016" y="4785460"/>
            <a:ext cx="9806141" cy="1306189"/>
          </a:xfrm>
          <a:prstGeom prst="roundRect">
            <a:avLst>
              <a:gd name="adj" fmla="val 6148"/>
            </a:avLst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/>
          </a:ln>
          <a:effectLst>
            <a:outerShdw blurRad="76200" dist="50800" dir="5400000" algn="t" rotWithShape="0">
              <a:schemeClr val="accent1"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171450" indent="-1714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   </a:t>
            </a:r>
            <a:r>
              <a:rPr lang="zh-CN" altLang="en-US" sz="12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停药率低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5.8% vs 43.6%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2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≥</a:t>
            </a:r>
            <a:r>
              <a:rPr lang="en-US" altLang="zh-CN" sz="12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12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级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出血风险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(0.7% vs.2.3%)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、动脉栓塞 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1.4% vs.5.9%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）、胃肠穿孔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2.5% vs</a:t>
            </a:r>
            <a:r>
              <a:rPr lang="en-GB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3.2%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、女性生殖道瘘风险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(0.4% vs. 1.8%) </a:t>
            </a:r>
            <a:r>
              <a:rPr lang="zh-CN" altLang="en-US" sz="12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明显降低</a:t>
            </a:r>
            <a:endParaRPr lang="en-US" altLang="zh-CN" sz="1200" b="1" dirty="0">
              <a:solidFill>
                <a:srgbClr val="F564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200" b="1" dirty="0">
                <a:solidFill>
                  <a:srgbClr val="F564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未出现新的安全性信号</a:t>
            </a:r>
            <a:endParaRPr lang="zh-CN" altLang="en-US" sz="1200" b="1" dirty="0">
              <a:solidFill>
                <a:srgbClr val="F564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矩形: 圆顶角 17"/>
          <p:cNvSpPr/>
          <p:nvPr/>
        </p:nvSpPr>
        <p:spPr>
          <a:xfrm>
            <a:off x="4741682" y="4697343"/>
            <a:ext cx="2679024" cy="10083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任意多边形: 形状 18" descr="D:\51PPT模板网\51pptmoban.com\图片.jpg"/>
          <p:cNvSpPr/>
          <p:nvPr/>
        </p:nvSpPr>
        <p:spPr>
          <a:xfrm>
            <a:off x="4798478" y="4697342"/>
            <a:ext cx="2595955" cy="437194"/>
          </a:xfrm>
          <a:custGeom>
            <a:avLst/>
            <a:gdLst>
              <a:gd name="connsiteX0" fmla="*/ 9463 w 5671603"/>
              <a:gd name="connsiteY0" fmla="*/ 0 h 642809"/>
              <a:gd name="connsiteX1" fmla="*/ 772663 w 5671603"/>
              <a:gd name="connsiteY1" fmla="*/ 0 h 642809"/>
              <a:gd name="connsiteX2" fmla="*/ 1678703 w 5671603"/>
              <a:gd name="connsiteY2" fmla="*/ 0 h 642809"/>
              <a:gd name="connsiteX3" fmla="*/ 1992767 w 5671603"/>
              <a:gd name="connsiteY3" fmla="*/ 0 h 642809"/>
              <a:gd name="connsiteX4" fmla="*/ 2565400 w 5671603"/>
              <a:gd name="connsiteY4" fmla="*/ 0 h 642809"/>
              <a:gd name="connsiteX5" fmla="*/ 2803588 w 5671603"/>
              <a:gd name="connsiteY5" fmla="*/ 0 h 642809"/>
              <a:gd name="connsiteX6" fmla="*/ 2868015 w 5671603"/>
              <a:gd name="connsiteY6" fmla="*/ 0 h 642809"/>
              <a:gd name="connsiteX7" fmla="*/ 3106203 w 5671603"/>
              <a:gd name="connsiteY7" fmla="*/ 0 h 642809"/>
              <a:gd name="connsiteX8" fmla="*/ 3678836 w 5671603"/>
              <a:gd name="connsiteY8" fmla="*/ 0 h 642809"/>
              <a:gd name="connsiteX9" fmla="*/ 3992900 w 5671603"/>
              <a:gd name="connsiteY9" fmla="*/ 0 h 642809"/>
              <a:gd name="connsiteX10" fmla="*/ 4898940 w 5671603"/>
              <a:gd name="connsiteY10" fmla="*/ 0 h 642809"/>
              <a:gd name="connsiteX11" fmla="*/ 5662140 w 5671603"/>
              <a:gd name="connsiteY11" fmla="*/ 0 h 642809"/>
              <a:gd name="connsiteX12" fmla="*/ 5300826 w 5671603"/>
              <a:gd name="connsiteY12" fmla="*/ 111760 h 642809"/>
              <a:gd name="connsiteX13" fmla="*/ 5173190 w 5671603"/>
              <a:gd name="connsiteY13" fmla="*/ 461024 h 642809"/>
              <a:gd name="connsiteX14" fmla="*/ 4898940 w 5671603"/>
              <a:gd name="connsiteY14" fmla="*/ 642809 h 642809"/>
              <a:gd name="connsiteX15" fmla="*/ 3992900 w 5671603"/>
              <a:gd name="connsiteY15" fmla="*/ 642809 h 642809"/>
              <a:gd name="connsiteX16" fmla="*/ 3106203 w 5671603"/>
              <a:gd name="connsiteY16" fmla="*/ 642809 h 642809"/>
              <a:gd name="connsiteX17" fmla="*/ 2565400 w 5671603"/>
              <a:gd name="connsiteY17" fmla="*/ 642809 h 642809"/>
              <a:gd name="connsiteX18" fmla="*/ 1678703 w 5671603"/>
              <a:gd name="connsiteY18" fmla="*/ 642809 h 642809"/>
              <a:gd name="connsiteX19" fmla="*/ 772663 w 5671603"/>
              <a:gd name="connsiteY19" fmla="*/ 642809 h 642809"/>
              <a:gd name="connsiteX20" fmla="*/ 498413 w 5671603"/>
              <a:gd name="connsiteY20" fmla="*/ 461024 h 642809"/>
              <a:gd name="connsiteX21" fmla="*/ 370777 w 5671603"/>
              <a:gd name="connsiteY21" fmla="*/ 111760 h 642809"/>
              <a:gd name="connsiteX22" fmla="*/ 9463 w 5671603"/>
              <a:gd name="connsiteY22" fmla="*/ 0 h 6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71603" h="642809">
                <a:moveTo>
                  <a:pt x="9463" y="0"/>
                </a:moveTo>
                <a:lnTo>
                  <a:pt x="772663" y="0"/>
                </a:lnTo>
                <a:lnTo>
                  <a:pt x="1678703" y="0"/>
                </a:lnTo>
                <a:lnTo>
                  <a:pt x="1992767" y="0"/>
                </a:lnTo>
                <a:lnTo>
                  <a:pt x="2565400" y="0"/>
                </a:lnTo>
                <a:lnTo>
                  <a:pt x="2803588" y="0"/>
                </a:lnTo>
                <a:lnTo>
                  <a:pt x="2868015" y="0"/>
                </a:lnTo>
                <a:lnTo>
                  <a:pt x="3106203" y="0"/>
                </a:lnTo>
                <a:lnTo>
                  <a:pt x="3678836" y="0"/>
                </a:lnTo>
                <a:lnTo>
                  <a:pt x="3992900" y="0"/>
                </a:lnTo>
                <a:lnTo>
                  <a:pt x="4898940" y="0"/>
                </a:lnTo>
                <a:lnTo>
                  <a:pt x="5662140" y="0"/>
                </a:lnTo>
                <a:cubicBezTo>
                  <a:pt x="5729121" y="18627"/>
                  <a:pt x="5422799" y="-41277"/>
                  <a:pt x="5300826" y="111760"/>
                </a:cubicBezTo>
                <a:lnTo>
                  <a:pt x="5173190" y="461024"/>
                </a:lnTo>
                <a:cubicBezTo>
                  <a:pt x="5128005" y="567851"/>
                  <a:pt x="5022226" y="642809"/>
                  <a:pt x="4898940" y="642809"/>
                </a:cubicBezTo>
                <a:lnTo>
                  <a:pt x="3992900" y="642809"/>
                </a:lnTo>
                <a:lnTo>
                  <a:pt x="3106203" y="642809"/>
                </a:lnTo>
                <a:lnTo>
                  <a:pt x="2565400" y="642809"/>
                </a:lnTo>
                <a:lnTo>
                  <a:pt x="1678703" y="642809"/>
                </a:lnTo>
                <a:lnTo>
                  <a:pt x="772663" y="642809"/>
                </a:lnTo>
                <a:cubicBezTo>
                  <a:pt x="649377" y="642809"/>
                  <a:pt x="543598" y="567851"/>
                  <a:pt x="498413" y="461024"/>
                </a:cubicBezTo>
                <a:lnTo>
                  <a:pt x="370777" y="111760"/>
                </a:lnTo>
                <a:cubicBezTo>
                  <a:pt x="248804" y="-41277"/>
                  <a:pt x="-57518" y="18627"/>
                  <a:pt x="946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4000">
                <a:schemeClr val="accent1"/>
              </a:gs>
            </a:gsLst>
            <a:lin ang="2700000" scaled="0"/>
          </a:gra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Bullet1"/>
          <p:cNvSpPr txBox="1"/>
          <p:nvPr/>
        </p:nvSpPr>
        <p:spPr>
          <a:xfrm>
            <a:off x="5052759" y="4729063"/>
            <a:ext cx="2056869" cy="337959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VS 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贝伐珠单抗</a:t>
            </a:r>
            <a:r>
              <a:rPr lang="en-US" altLang="zh-CN" sz="1600" b="1" baseline="30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34</a:t>
            </a:r>
            <a:endParaRPr lang="zh-CN" altLang="en-US" sz="1600" b="1" baseline="30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灯片编号占位符 3"/>
          <p:cNvSpPr txBox="1"/>
          <p:nvPr/>
        </p:nvSpPr>
        <p:spPr>
          <a:xfrm>
            <a:off x="11438984" y="6438878"/>
            <a:ext cx="51820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>
              <a:defRPr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7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8445542" y="1782568"/>
            <a:ext cx="3115248" cy="2131613"/>
          </a:xfrm>
          <a:prstGeom prst="roundRect">
            <a:avLst>
              <a:gd name="adj" fmla="val 6148"/>
            </a:avLst>
          </a:prstGeom>
          <a:solidFill>
            <a:srgbClr val="FFFFFF"/>
          </a:solidFill>
          <a:ln w="19050" cap="flat">
            <a:solidFill>
              <a:schemeClr val="accent1"/>
            </a:solidFill>
            <a:prstDash val="solid"/>
            <a:miter/>
          </a:ln>
          <a:effectLst>
            <a:outerShdw blurRad="76200" dist="50800" dir="5400000" algn="t" rotWithShape="0">
              <a:schemeClr val="accent1">
                <a:alpha val="10000"/>
              </a:scheme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尚无与其他药物的药代研究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>
              <a:lnSpc>
                <a:spcPts val="2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不经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CYP450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代谢，化疗药物对其代谢影响可忽略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: 圆顶角 21"/>
          <p:cNvSpPr/>
          <p:nvPr/>
        </p:nvSpPr>
        <p:spPr>
          <a:xfrm>
            <a:off x="8836012" y="1681735"/>
            <a:ext cx="2331167" cy="10763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任意多边形: 形状 22" descr="D:\51PPT模板网\51pptmoban.com\图片.jpg"/>
          <p:cNvSpPr/>
          <p:nvPr/>
        </p:nvSpPr>
        <p:spPr>
          <a:xfrm>
            <a:off x="8882023" y="1681733"/>
            <a:ext cx="2258884" cy="466685"/>
          </a:xfrm>
          <a:custGeom>
            <a:avLst/>
            <a:gdLst>
              <a:gd name="connsiteX0" fmla="*/ 9463 w 5671603"/>
              <a:gd name="connsiteY0" fmla="*/ 0 h 642809"/>
              <a:gd name="connsiteX1" fmla="*/ 772663 w 5671603"/>
              <a:gd name="connsiteY1" fmla="*/ 0 h 642809"/>
              <a:gd name="connsiteX2" fmla="*/ 1678703 w 5671603"/>
              <a:gd name="connsiteY2" fmla="*/ 0 h 642809"/>
              <a:gd name="connsiteX3" fmla="*/ 1992767 w 5671603"/>
              <a:gd name="connsiteY3" fmla="*/ 0 h 642809"/>
              <a:gd name="connsiteX4" fmla="*/ 2565400 w 5671603"/>
              <a:gd name="connsiteY4" fmla="*/ 0 h 642809"/>
              <a:gd name="connsiteX5" fmla="*/ 2803588 w 5671603"/>
              <a:gd name="connsiteY5" fmla="*/ 0 h 642809"/>
              <a:gd name="connsiteX6" fmla="*/ 2868015 w 5671603"/>
              <a:gd name="connsiteY6" fmla="*/ 0 h 642809"/>
              <a:gd name="connsiteX7" fmla="*/ 3106203 w 5671603"/>
              <a:gd name="connsiteY7" fmla="*/ 0 h 642809"/>
              <a:gd name="connsiteX8" fmla="*/ 3678836 w 5671603"/>
              <a:gd name="connsiteY8" fmla="*/ 0 h 642809"/>
              <a:gd name="connsiteX9" fmla="*/ 3992900 w 5671603"/>
              <a:gd name="connsiteY9" fmla="*/ 0 h 642809"/>
              <a:gd name="connsiteX10" fmla="*/ 4898940 w 5671603"/>
              <a:gd name="connsiteY10" fmla="*/ 0 h 642809"/>
              <a:gd name="connsiteX11" fmla="*/ 5662140 w 5671603"/>
              <a:gd name="connsiteY11" fmla="*/ 0 h 642809"/>
              <a:gd name="connsiteX12" fmla="*/ 5300826 w 5671603"/>
              <a:gd name="connsiteY12" fmla="*/ 111760 h 642809"/>
              <a:gd name="connsiteX13" fmla="*/ 5173190 w 5671603"/>
              <a:gd name="connsiteY13" fmla="*/ 461024 h 642809"/>
              <a:gd name="connsiteX14" fmla="*/ 4898940 w 5671603"/>
              <a:gd name="connsiteY14" fmla="*/ 642809 h 642809"/>
              <a:gd name="connsiteX15" fmla="*/ 3992900 w 5671603"/>
              <a:gd name="connsiteY15" fmla="*/ 642809 h 642809"/>
              <a:gd name="connsiteX16" fmla="*/ 3106203 w 5671603"/>
              <a:gd name="connsiteY16" fmla="*/ 642809 h 642809"/>
              <a:gd name="connsiteX17" fmla="*/ 2565400 w 5671603"/>
              <a:gd name="connsiteY17" fmla="*/ 642809 h 642809"/>
              <a:gd name="connsiteX18" fmla="*/ 1678703 w 5671603"/>
              <a:gd name="connsiteY18" fmla="*/ 642809 h 642809"/>
              <a:gd name="connsiteX19" fmla="*/ 772663 w 5671603"/>
              <a:gd name="connsiteY19" fmla="*/ 642809 h 642809"/>
              <a:gd name="connsiteX20" fmla="*/ 498413 w 5671603"/>
              <a:gd name="connsiteY20" fmla="*/ 461024 h 642809"/>
              <a:gd name="connsiteX21" fmla="*/ 370777 w 5671603"/>
              <a:gd name="connsiteY21" fmla="*/ 111760 h 642809"/>
              <a:gd name="connsiteX22" fmla="*/ 9463 w 5671603"/>
              <a:gd name="connsiteY22" fmla="*/ 0 h 642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71603" h="642809">
                <a:moveTo>
                  <a:pt x="9463" y="0"/>
                </a:moveTo>
                <a:lnTo>
                  <a:pt x="772663" y="0"/>
                </a:lnTo>
                <a:lnTo>
                  <a:pt x="1678703" y="0"/>
                </a:lnTo>
                <a:lnTo>
                  <a:pt x="1992767" y="0"/>
                </a:lnTo>
                <a:lnTo>
                  <a:pt x="2565400" y="0"/>
                </a:lnTo>
                <a:lnTo>
                  <a:pt x="2803588" y="0"/>
                </a:lnTo>
                <a:lnTo>
                  <a:pt x="2868015" y="0"/>
                </a:lnTo>
                <a:lnTo>
                  <a:pt x="3106203" y="0"/>
                </a:lnTo>
                <a:lnTo>
                  <a:pt x="3678836" y="0"/>
                </a:lnTo>
                <a:lnTo>
                  <a:pt x="3992900" y="0"/>
                </a:lnTo>
                <a:lnTo>
                  <a:pt x="4898940" y="0"/>
                </a:lnTo>
                <a:lnTo>
                  <a:pt x="5662140" y="0"/>
                </a:lnTo>
                <a:cubicBezTo>
                  <a:pt x="5729121" y="18627"/>
                  <a:pt x="5422799" y="-41277"/>
                  <a:pt x="5300826" y="111760"/>
                </a:cubicBezTo>
                <a:lnTo>
                  <a:pt x="5173190" y="461024"/>
                </a:lnTo>
                <a:cubicBezTo>
                  <a:pt x="5128005" y="567851"/>
                  <a:pt x="5022226" y="642809"/>
                  <a:pt x="4898940" y="642809"/>
                </a:cubicBezTo>
                <a:lnTo>
                  <a:pt x="3992900" y="642809"/>
                </a:lnTo>
                <a:lnTo>
                  <a:pt x="3106203" y="642809"/>
                </a:lnTo>
                <a:lnTo>
                  <a:pt x="2565400" y="642809"/>
                </a:lnTo>
                <a:lnTo>
                  <a:pt x="1678703" y="642809"/>
                </a:lnTo>
                <a:lnTo>
                  <a:pt x="772663" y="642809"/>
                </a:lnTo>
                <a:cubicBezTo>
                  <a:pt x="649377" y="642809"/>
                  <a:pt x="543598" y="567851"/>
                  <a:pt x="498413" y="461024"/>
                </a:cubicBezTo>
                <a:lnTo>
                  <a:pt x="370777" y="111760"/>
                </a:lnTo>
                <a:cubicBezTo>
                  <a:pt x="248804" y="-41277"/>
                  <a:pt x="-57518" y="18627"/>
                  <a:pt x="946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4000">
                <a:schemeClr val="accent1"/>
              </a:gs>
            </a:gsLst>
            <a:lin ang="2700000" scaled="0"/>
          </a:gradFill>
          <a:ln w="127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Bullet1"/>
          <p:cNvSpPr txBox="1"/>
          <p:nvPr/>
        </p:nvSpPr>
        <p:spPr>
          <a:xfrm>
            <a:off x="9102963" y="1742662"/>
            <a:ext cx="1817004" cy="360756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【</a:t>
            </a:r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药物相互作用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】</a:t>
            </a:r>
            <a:endParaRPr lang="en-US" altLang="zh-CN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318744" y="1106120"/>
            <a:ext cx="9706232" cy="453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rgbClr val="00B052">
              <a:shade val="50000"/>
            </a:srgbClr>
          </a:lnRef>
          <a:fillRef idx="1">
            <a:srgbClr val="00B052"/>
          </a:fillRef>
          <a:effectRef idx="0">
            <a:srgbClr val="00B052"/>
          </a:effectRef>
          <a:fontRef idx="minor">
            <a:srgbClr val="FFFFFF"/>
          </a:fontRef>
        </p:style>
        <p:txBody>
          <a:bodyPr rtlCol="0" anchor="ctr"/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说明书收载的安全性信息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4395692" y="1638156"/>
            <a:ext cx="3814969" cy="2302371"/>
            <a:chOff x="7268346" y="971264"/>
            <a:chExt cx="5741491" cy="1469867"/>
          </a:xfrm>
        </p:grpSpPr>
        <p:sp>
          <p:nvSpPr>
            <p:cNvPr id="36" name="矩形: 圆顶角 35"/>
            <p:cNvSpPr/>
            <p:nvPr/>
          </p:nvSpPr>
          <p:spPr>
            <a:xfrm>
              <a:off x="8360820" y="981678"/>
              <a:ext cx="3626545" cy="10083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7268346" y="971264"/>
              <a:ext cx="5741491" cy="1469867"/>
              <a:chOff x="7328727" y="748049"/>
              <a:chExt cx="6042936" cy="1748713"/>
            </a:xfrm>
          </p:grpSpPr>
          <p:sp>
            <p:nvSpPr>
              <p:cNvPr id="38" name="矩形: 圆角 37"/>
              <p:cNvSpPr/>
              <p:nvPr/>
            </p:nvSpPr>
            <p:spPr>
              <a:xfrm>
                <a:off x="7328727" y="877744"/>
                <a:ext cx="6042936" cy="1619018"/>
              </a:xfrm>
              <a:prstGeom prst="roundRect">
                <a:avLst>
                  <a:gd name="adj" fmla="val 6148"/>
                </a:avLst>
              </a:prstGeom>
              <a:solidFill>
                <a:srgbClr val="FFFFFF"/>
              </a:solidFill>
              <a:ln w="19050" cap="flat">
                <a:solidFill>
                  <a:schemeClr val="accent1"/>
                </a:solidFill>
                <a:prstDash val="solid"/>
                <a:miter/>
              </a:ln>
              <a:effectLst>
                <a:outerShdw blurRad="76200" dist="50800" dir="5400000" algn="t" rotWithShape="0">
                  <a:schemeClr val="accent1">
                    <a:alpha val="1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171450" indent="-1714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endParaRPr lang="en-US" altLang="zh-CN" sz="12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zh-CN" altLang="en-US" sz="1200" kern="0" dirty="0">
                    <a:solidFill>
                      <a:srgbClr val="333333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发生率≥</a:t>
                </a:r>
                <a:r>
                  <a:rPr lang="en-US" altLang="zh-CN" sz="1200" kern="0" dirty="0">
                    <a:solidFill>
                      <a:srgbClr val="333333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5%</a:t>
                </a:r>
                <a:r>
                  <a:rPr lang="zh-CN" altLang="en-US" sz="1200" kern="0" dirty="0">
                    <a:solidFill>
                      <a:srgbClr val="333333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</a:t>
                </a:r>
                <a:r>
                  <a:rPr lang="en-US" altLang="zh-CN" sz="1200" kern="0" dirty="0">
                    <a:solidFill>
                      <a:srgbClr val="333333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r>
                  <a:rPr lang="zh-CN" altLang="en-US" sz="1200" kern="0" dirty="0">
                    <a:solidFill>
                      <a:srgbClr val="333333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级及以上不良反应为中性粒细胞计数降低、白细胞计数降低、高血压、血小板计数降低和高脂血症</a:t>
                </a:r>
                <a:endParaRPr lang="zh-CN" altLang="en-US" sz="12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indent="-171450">
                  <a:lnSpc>
                    <a:spcPts val="2000"/>
                  </a:lnSpc>
                  <a:buFont typeface="Wingdings" panose="05000000000000000000" pitchFamily="2" charset="2"/>
                  <a:buChar char="Ø"/>
                  <a:defRPr/>
                </a:pPr>
                <a:r>
                  <a:rPr lang="en-US" altLang="zh-CN" sz="1200" kern="0" dirty="0">
                    <a:solidFill>
                      <a:srgbClr val="333333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18</a:t>
                </a:r>
                <a:r>
                  <a:rPr lang="zh-CN" altLang="en-US" sz="1200" kern="0" dirty="0">
                    <a:solidFill>
                      <a:srgbClr val="333333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例（</a:t>
                </a:r>
                <a:r>
                  <a:rPr lang="en-US" altLang="zh-CN" sz="1200" kern="0" dirty="0">
                    <a:solidFill>
                      <a:srgbClr val="333333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5.8%</a:t>
                </a:r>
                <a:r>
                  <a:rPr lang="zh-CN" altLang="en-US" sz="1200" kern="0" dirty="0">
                    <a:solidFill>
                      <a:srgbClr val="333333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）患者因不良反应导致苏维西塔单抗永久停药，导致苏维西塔单抗永久停药的常见不良反应为蛋白尿（</a:t>
                </a:r>
                <a:r>
                  <a:rPr lang="en-US" altLang="zh-CN" sz="1200" kern="0" dirty="0">
                    <a:solidFill>
                      <a:srgbClr val="333333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2.6%</a:t>
                </a:r>
                <a:r>
                  <a:rPr lang="zh-CN" altLang="en-US" sz="1200" kern="0" dirty="0">
                    <a:solidFill>
                      <a:srgbClr val="333333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）、出血（</a:t>
                </a:r>
                <a:r>
                  <a:rPr lang="en-US" altLang="zh-CN" sz="1200" kern="0" dirty="0">
                    <a:solidFill>
                      <a:srgbClr val="333333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1.0%</a:t>
                </a:r>
                <a:r>
                  <a:rPr lang="zh-CN" altLang="en-US" sz="1200" kern="0" dirty="0">
                    <a:solidFill>
                      <a:srgbClr val="333333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）和血小板计数降低（</a:t>
                </a:r>
                <a:r>
                  <a:rPr lang="en-US" altLang="zh-CN" sz="1200" kern="0" dirty="0">
                    <a:solidFill>
                      <a:srgbClr val="333333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1.0%</a:t>
                </a:r>
                <a:r>
                  <a:rPr lang="zh-CN" altLang="en-US" sz="1200" kern="0" dirty="0">
                    <a:solidFill>
                      <a:srgbClr val="333333">
                        <a:lumMod val="50000"/>
                      </a:srgb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endParaRPr lang="zh-CN" altLang="en-US" sz="1200" kern="0" dirty="0">
                  <a:solidFill>
                    <a:srgbClr val="333333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: 形状 38" descr="D:\51PPT模板网\51pptmoban.com\图片.jpg"/>
              <p:cNvSpPr/>
              <p:nvPr/>
            </p:nvSpPr>
            <p:spPr>
              <a:xfrm>
                <a:off x="8501334" y="748049"/>
                <a:ext cx="3756727" cy="368320"/>
              </a:xfrm>
              <a:custGeom>
                <a:avLst/>
                <a:gdLst>
                  <a:gd name="connsiteX0" fmla="*/ 9463 w 5671603"/>
                  <a:gd name="connsiteY0" fmla="*/ 0 h 642809"/>
                  <a:gd name="connsiteX1" fmla="*/ 772663 w 5671603"/>
                  <a:gd name="connsiteY1" fmla="*/ 0 h 642809"/>
                  <a:gd name="connsiteX2" fmla="*/ 1678703 w 5671603"/>
                  <a:gd name="connsiteY2" fmla="*/ 0 h 642809"/>
                  <a:gd name="connsiteX3" fmla="*/ 1992767 w 5671603"/>
                  <a:gd name="connsiteY3" fmla="*/ 0 h 642809"/>
                  <a:gd name="connsiteX4" fmla="*/ 2565400 w 5671603"/>
                  <a:gd name="connsiteY4" fmla="*/ 0 h 642809"/>
                  <a:gd name="connsiteX5" fmla="*/ 2803588 w 5671603"/>
                  <a:gd name="connsiteY5" fmla="*/ 0 h 642809"/>
                  <a:gd name="connsiteX6" fmla="*/ 2868015 w 5671603"/>
                  <a:gd name="connsiteY6" fmla="*/ 0 h 642809"/>
                  <a:gd name="connsiteX7" fmla="*/ 3106203 w 5671603"/>
                  <a:gd name="connsiteY7" fmla="*/ 0 h 642809"/>
                  <a:gd name="connsiteX8" fmla="*/ 3678836 w 5671603"/>
                  <a:gd name="connsiteY8" fmla="*/ 0 h 642809"/>
                  <a:gd name="connsiteX9" fmla="*/ 3992900 w 5671603"/>
                  <a:gd name="connsiteY9" fmla="*/ 0 h 642809"/>
                  <a:gd name="connsiteX10" fmla="*/ 4898940 w 5671603"/>
                  <a:gd name="connsiteY10" fmla="*/ 0 h 642809"/>
                  <a:gd name="connsiteX11" fmla="*/ 5662140 w 5671603"/>
                  <a:gd name="connsiteY11" fmla="*/ 0 h 642809"/>
                  <a:gd name="connsiteX12" fmla="*/ 5300826 w 5671603"/>
                  <a:gd name="connsiteY12" fmla="*/ 111760 h 642809"/>
                  <a:gd name="connsiteX13" fmla="*/ 5173190 w 5671603"/>
                  <a:gd name="connsiteY13" fmla="*/ 461024 h 642809"/>
                  <a:gd name="connsiteX14" fmla="*/ 4898940 w 5671603"/>
                  <a:gd name="connsiteY14" fmla="*/ 642809 h 642809"/>
                  <a:gd name="connsiteX15" fmla="*/ 3992900 w 5671603"/>
                  <a:gd name="connsiteY15" fmla="*/ 642809 h 642809"/>
                  <a:gd name="connsiteX16" fmla="*/ 3106203 w 5671603"/>
                  <a:gd name="connsiteY16" fmla="*/ 642809 h 642809"/>
                  <a:gd name="connsiteX17" fmla="*/ 2565400 w 5671603"/>
                  <a:gd name="connsiteY17" fmla="*/ 642809 h 642809"/>
                  <a:gd name="connsiteX18" fmla="*/ 1678703 w 5671603"/>
                  <a:gd name="connsiteY18" fmla="*/ 642809 h 642809"/>
                  <a:gd name="connsiteX19" fmla="*/ 772663 w 5671603"/>
                  <a:gd name="connsiteY19" fmla="*/ 642809 h 642809"/>
                  <a:gd name="connsiteX20" fmla="*/ 498413 w 5671603"/>
                  <a:gd name="connsiteY20" fmla="*/ 461024 h 642809"/>
                  <a:gd name="connsiteX21" fmla="*/ 370777 w 5671603"/>
                  <a:gd name="connsiteY21" fmla="*/ 111760 h 642809"/>
                  <a:gd name="connsiteX22" fmla="*/ 9463 w 5671603"/>
                  <a:gd name="connsiteY22" fmla="*/ 0 h 64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671603" h="642809">
                    <a:moveTo>
                      <a:pt x="9463" y="0"/>
                    </a:moveTo>
                    <a:lnTo>
                      <a:pt x="772663" y="0"/>
                    </a:lnTo>
                    <a:lnTo>
                      <a:pt x="1678703" y="0"/>
                    </a:lnTo>
                    <a:lnTo>
                      <a:pt x="1992767" y="0"/>
                    </a:lnTo>
                    <a:lnTo>
                      <a:pt x="2565400" y="0"/>
                    </a:lnTo>
                    <a:lnTo>
                      <a:pt x="2803588" y="0"/>
                    </a:lnTo>
                    <a:lnTo>
                      <a:pt x="2868015" y="0"/>
                    </a:lnTo>
                    <a:lnTo>
                      <a:pt x="3106203" y="0"/>
                    </a:lnTo>
                    <a:lnTo>
                      <a:pt x="3678836" y="0"/>
                    </a:lnTo>
                    <a:lnTo>
                      <a:pt x="3992900" y="0"/>
                    </a:lnTo>
                    <a:lnTo>
                      <a:pt x="4898940" y="0"/>
                    </a:lnTo>
                    <a:lnTo>
                      <a:pt x="5662140" y="0"/>
                    </a:lnTo>
                    <a:cubicBezTo>
                      <a:pt x="5729121" y="18627"/>
                      <a:pt x="5422799" y="-41277"/>
                      <a:pt x="5300826" y="111760"/>
                    </a:cubicBezTo>
                    <a:lnTo>
                      <a:pt x="5173190" y="461024"/>
                    </a:lnTo>
                    <a:cubicBezTo>
                      <a:pt x="5128005" y="567851"/>
                      <a:pt x="5022226" y="642809"/>
                      <a:pt x="4898940" y="642809"/>
                    </a:cubicBezTo>
                    <a:lnTo>
                      <a:pt x="3992900" y="642809"/>
                    </a:lnTo>
                    <a:lnTo>
                      <a:pt x="3106203" y="642809"/>
                    </a:lnTo>
                    <a:lnTo>
                      <a:pt x="2565400" y="642809"/>
                    </a:lnTo>
                    <a:lnTo>
                      <a:pt x="1678703" y="642809"/>
                    </a:lnTo>
                    <a:lnTo>
                      <a:pt x="772663" y="642809"/>
                    </a:lnTo>
                    <a:cubicBezTo>
                      <a:pt x="649377" y="642809"/>
                      <a:pt x="543598" y="567851"/>
                      <a:pt x="498413" y="461024"/>
                    </a:cubicBezTo>
                    <a:lnTo>
                      <a:pt x="370777" y="111760"/>
                    </a:lnTo>
                    <a:cubicBezTo>
                      <a:pt x="248804" y="-41277"/>
                      <a:pt x="-57518" y="18627"/>
                      <a:pt x="946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44000">
                    <a:schemeClr val="accent1"/>
                  </a:gs>
                </a:gsLst>
                <a:lin ang="2700000" scaled="0"/>
              </a:gradFill>
              <a:ln w="12700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>
                  <a:defRPr/>
                </a:pPr>
                <a:endParaRPr lang="zh-CN" altLang="en-US" sz="2000" dirty="0">
                  <a:solidFill>
                    <a:srgbClr val="FFFFFF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0" name="Bullet1"/>
              <p:cNvSpPr txBox="1"/>
              <p:nvPr/>
            </p:nvSpPr>
            <p:spPr>
              <a:xfrm>
                <a:off x="8441848" y="781025"/>
                <a:ext cx="3892061" cy="291300"/>
              </a:xfrm>
              <a:prstGeom prst="rect">
                <a:avLst/>
              </a:prstGeom>
              <a:noFill/>
            </p:spPr>
            <p:txBody>
              <a:bodyPr wrap="square" rtlCol="0" anchor="b" anchorCtr="0">
                <a:normAutofit/>
              </a:bodyPr>
              <a:lstStyle/>
              <a:p>
                <a:pPr lvl="0" algn="ctr" defTabSz="609600">
                  <a:defRPr/>
                </a:pPr>
                <a:r>
                  <a:rPr lang="en-US" altLang="zh-CN" sz="16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【</a:t>
                </a:r>
                <a:r>
                  <a:rPr lang="zh-CN" altLang="en-US" sz="16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其他不良反应</a:t>
                </a:r>
                <a:r>
                  <a:rPr lang="en-US" altLang="zh-CN" sz="1600" b="1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】</a:t>
                </a:r>
                <a:endParaRPr lang="en-US" altLang="zh-CN" sz="16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10.xml><?xml version="1.0" encoding="utf-8"?>
<p:tagLst xmlns:p="http://schemas.openxmlformats.org/presentationml/2006/main">
  <p:tag name="KSO_WM_DIAGRAM_VIRTUALLY_FRAME" val="{&quot;height&quot;:329.2592125984253,&quot;left&quot;:133.03212598425196,&quot;top&quot;:100.86157480314961,&quot;width&quot;:787.9677952755904}"/>
</p:tagLst>
</file>

<file path=ppt/tags/tag11.xml><?xml version="1.0" encoding="utf-8"?>
<p:tagLst xmlns:p="http://schemas.openxmlformats.org/presentationml/2006/main">
  <p:tag name="KSO_WM_DIAGRAM_VIRTUALLY_FRAME" val="{&quot;height&quot;:329.2592125984253,&quot;left&quot;:133.03212598425196,&quot;top&quot;:100.86157480314961,&quot;width&quot;:787.9677952755904}"/>
</p:tagLst>
</file>

<file path=ppt/tags/tag12.xml><?xml version="1.0" encoding="utf-8"?>
<p:tagLst xmlns:p="http://schemas.openxmlformats.org/presentationml/2006/main">
  <p:tag name="KSO_WM_DIAGRAM_VIRTUALLY_FRAME" val="{&quot;height&quot;:329.2592125984253,&quot;left&quot;:133.03212598425196,&quot;top&quot;:100.86157480314961,&quot;width&quot;:787.9677952755904}"/>
</p:tagLst>
</file>

<file path=ppt/tags/tag13.xml><?xml version="1.0" encoding="utf-8"?>
<p:tagLst xmlns:p="http://schemas.openxmlformats.org/presentationml/2006/main">
  <p:tag name="KSO_WM_DIAGRAM_VIRTUALLY_FRAME" val="{&quot;height&quot;:329.2592125984253,&quot;left&quot;:133.03212598425196,&quot;top&quot;:100.86157480314961,&quot;width&quot;:787.9677952755904}"/>
</p:tagLst>
</file>

<file path=ppt/tags/tag14.xml><?xml version="1.0" encoding="utf-8"?>
<p:tagLst xmlns:p="http://schemas.openxmlformats.org/presentationml/2006/main">
  <p:tag name="KSO_WM_DIAGRAM_VIRTUALLY_FRAME" val="{&quot;height&quot;:329.2592125984253,&quot;left&quot;:133.03212598425196,&quot;top&quot;:100.86157480314961,&quot;width&quot;:787.9677952755904}"/>
</p:tagLst>
</file>

<file path=ppt/tags/tag15.xml><?xml version="1.0" encoding="utf-8"?>
<p:tagLst xmlns:p="http://schemas.openxmlformats.org/presentationml/2006/main">
  <p:tag name="KSO_WM_DIAGRAM_VIRTUALLY_FRAME" val="{&quot;height&quot;:329.2592125984253,&quot;left&quot;:133.03212598425196,&quot;top&quot;:100.86157480314961,&quot;width&quot;:787.9677952755904}"/>
</p:tagLst>
</file>

<file path=ppt/tags/tag16.xml><?xml version="1.0" encoding="utf-8"?>
<p:tagLst xmlns:p="http://schemas.openxmlformats.org/presentationml/2006/main">
  <p:tag name="KSO_WM_DIAGRAM_VIRTUALLY_FRAME" val="{&quot;height&quot;:329.2592125984253,&quot;left&quot;:133.03212598425196,&quot;top&quot;:100.86157480314961,&quot;width&quot;:787.9677952755904}"/>
</p:tagLst>
</file>

<file path=ppt/tags/tag17.xml><?xml version="1.0" encoding="utf-8"?>
<p:tagLst xmlns:p="http://schemas.openxmlformats.org/presentationml/2006/main">
  <p:tag name="TABLE_ENDDRAG_ORIGIN_RECT" val="902*278"/>
  <p:tag name="TABLE_ENDDRAG_RECT" val="28*146*902*278"/>
</p:tagLst>
</file>

<file path=ppt/tags/tag18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THEME" val="#392211"/>
  <p:tag name="ISLIDE.GUIDESSETTING" val="{&quot;Id&quot;:null,&quot;Name&quot;:&quot;正常&quot;,&quot;HeaderHeight&quot;:8.3,&quot;FooterHeight&quot;:6.7,&quot;SideMargin&quot;:4.7,&quot;TopMargin&quot;:0.0,&quot;BottomMargin&quot;:0.0,&quot;IntervalMargin&quot;:1.5,&quot;SettingType&quot;:&quot;System&quot;}"/>
  <p:tag name="COMMONDATA" val="eyJoZGlkIjoiYWJmNTAxYTA0NTllZTU0OWY5NWY0MWNlMzBjNGU2OTYifQ=="/>
</p:tagLst>
</file>

<file path=ppt/tags/tag2.xml><?xml version="1.0" encoding="utf-8"?>
<p:tagLst xmlns:p="http://schemas.openxmlformats.org/presentationml/2006/main">
  <p:tag name="KSO_WM_DIAGRAM_VIRTUALLY_FRAME" val="{&quot;height&quot;:329.2592125984253,&quot;left&quot;:133.03212598425196,&quot;top&quot;:100.86157480314961,&quot;width&quot;:787.9677952755904}"/>
</p:tagLst>
</file>

<file path=ppt/tags/tag3.xml><?xml version="1.0" encoding="utf-8"?>
<p:tagLst xmlns:p="http://schemas.openxmlformats.org/presentationml/2006/main">
  <p:tag name="KSO_WM_DIAGRAM_VIRTUALLY_FRAME" val="{&quot;height&quot;:329.2592125984253,&quot;left&quot;:133.03212598425196,&quot;top&quot;:100.86157480314961,&quot;width&quot;:787.9677952755904}"/>
</p:tagLst>
</file>

<file path=ppt/tags/tag4.xml><?xml version="1.0" encoding="utf-8"?>
<p:tagLst xmlns:p="http://schemas.openxmlformats.org/presentationml/2006/main">
  <p:tag name="KSO_WM_DIAGRAM_VIRTUALLY_FRAME" val="{&quot;height&quot;:329.2592125984253,&quot;left&quot;:133.03212598425196,&quot;top&quot;:100.86157480314961,&quot;width&quot;:787.9677952755904}"/>
</p:tagLst>
</file>

<file path=ppt/tags/tag5.xml><?xml version="1.0" encoding="utf-8"?>
<p:tagLst xmlns:p="http://schemas.openxmlformats.org/presentationml/2006/main">
  <p:tag name="KSO_WM_DIAGRAM_VIRTUALLY_FRAME" val="{&quot;height&quot;:329.2592125984253,&quot;left&quot;:133.03212598425196,&quot;top&quot;:100.86157480314961,&quot;width&quot;:787.9677952755904}"/>
</p:tagLst>
</file>

<file path=ppt/tags/tag6.xml><?xml version="1.0" encoding="utf-8"?>
<p:tagLst xmlns:p="http://schemas.openxmlformats.org/presentationml/2006/main">
  <p:tag name="KSO_WM_DIAGRAM_VIRTUALLY_FRAME" val="{&quot;height&quot;:329.2592125984253,&quot;left&quot;:133.03212598425196,&quot;top&quot;:100.86157480314961,&quot;width&quot;:787.9677952755904}"/>
</p:tagLst>
</file>

<file path=ppt/tags/tag7.xml><?xml version="1.0" encoding="utf-8"?>
<p:tagLst xmlns:p="http://schemas.openxmlformats.org/presentationml/2006/main">
  <p:tag name="KSO_WM_DIAGRAM_VIRTUALLY_FRAME" val="{&quot;height&quot;:329.2592125984253,&quot;left&quot;:133.03212598425196,&quot;top&quot;:100.86157480314961,&quot;width&quot;:787.9677952755904}"/>
</p:tagLst>
</file>

<file path=ppt/tags/tag8.xml><?xml version="1.0" encoding="utf-8"?>
<p:tagLst xmlns:p="http://schemas.openxmlformats.org/presentationml/2006/main">
  <p:tag name="KSO_WM_DIAGRAM_VIRTUALLY_FRAME" val="{&quot;height&quot;:329.2592125984253,&quot;left&quot;:133.03212598425196,&quot;top&quot;:100.86157480314961,&quot;width&quot;:787.9677952755904}"/>
</p:tagLst>
</file>

<file path=ppt/tags/tag9.xml><?xml version="1.0" encoding="utf-8"?>
<p:tagLst xmlns:p="http://schemas.openxmlformats.org/presentationml/2006/main">
  <p:tag name="KSO_WM_DIAGRAM_VIRTUALLY_FRAME" val="{&quot;height&quot;:329.2592125984253,&quot;left&quot;:133.03212598425196,&quot;top&quot;:100.86157480314961,&quot;width&quot;:787.9677952755904}"/>
</p:tagLst>
</file>

<file path=ppt/theme/theme1.xml><?xml version="1.0" encoding="utf-8"?>
<a:theme xmlns:a="http://schemas.openxmlformats.org/drawingml/2006/main" name="主题5">
  <a:themeElements>
    <a:clrScheme name="Simcere2020配色">
      <a:dk1>
        <a:srgbClr val="333333"/>
      </a:dk1>
      <a:lt1>
        <a:srgbClr val="FFFFFF"/>
      </a:lt1>
      <a:dk2>
        <a:srgbClr val="000000"/>
      </a:dk2>
      <a:lt2>
        <a:srgbClr val="C6C7C7"/>
      </a:lt2>
      <a:accent1>
        <a:srgbClr val="00B052"/>
      </a:accent1>
      <a:accent2>
        <a:srgbClr val="8FD400"/>
      </a:accent2>
      <a:accent3>
        <a:srgbClr val="006647"/>
      </a:accent3>
      <a:accent4>
        <a:srgbClr val="00B5BD"/>
      </a:accent4>
      <a:accent5>
        <a:srgbClr val="FCC917"/>
      </a:accent5>
      <a:accent6>
        <a:srgbClr val="F56600"/>
      </a:accent6>
      <a:hlink>
        <a:srgbClr val="E22241"/>
      </a:hlink>
      <a:folHlink>
        <a:srgbClr val="BFBFBF"/>
      </a:folHlink>
    </a:clrScheme>
    <a:fontScheme name="pvycezwb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50"/>
      </a:accent1>
      <a:accent2>
        <a:srgbClr val="70AD4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Mila</Template>
  <TotalTime>0</TotalTime>
  <Words>5344</Words>
  <Application>WPS 演示</Application>
  <PresentationFormat>宽屏</PresentationFormat>
  <Paragraphs>585</Paragraphs>
  <Slides>11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</vt:lpstr>
      <vt:lpstr>Verdana</vt:lpstr>
      <vt:lpstr>Helvetica</vt:lpstr>
      <vt:lpstr>Times New Roman</vt:lpstr>
      <vt:lpstr>Calibri</vt:lpstr>
      <vt:lpstr>Arial Unicode MS</vt:lpstr>
      <vt:lpstr>等线</vt:lpstr>
      <vt:lpstr>Arial Unicode MS</vt:lpstr>
      <vt:lpstr>等线 Light</vt:lpstr>
      <vt:lpstr>主题5</vt:lpstr>
      <vt:lpstr>Office 主题​​</vt:lpstr>
      <vt:lpstr>TCLayout.ActiveDocument.1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iSlide</Company>
  <LinksUpToDate>false</LinksUpToDate>
  <SharedDoc>false</SharedDoc>
  <HyperlinksChanged>false</HyperlinksChanged>
  <AppVersion>14.0000</AppVersion>
  <Manager>iSlide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黄卉(Huang Hui)</dc:creator>
  <cp:lastModifiedBy>月月鸟</cp:lastModifiedBy>
  <cp:revision>286</cp:revision>
  <cp:lastPrinted>2020-03-26T16:00:00Z</cp:lastPrinted>
  <dcterms:created xsi:type="dcterms:W3CDTF">2020-03-26T16:00:00Z</dcterms:created>
  <dcterms:modified xsi:type="dcterms:W3CDTF">2025-07-19T10:13:18Z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CV">
    <vt:lpwstr>003E104D76EF4109BD2580E70D99AB95_13</vt:lpwstr>
  </property>
  <property fmtid="{D5CDD505-2E9C-101B-9397-08002B2CF9AE}" pid="4" name="KSOProductBuildVer">
    <vt:lpwstr>2052-12.1.0.21915</vt:lpwstr>
  </property>
</Properties>
</file>