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3.svg" ContentType="image/svg+xml"/>
  <Override PartName="/ppt/media/image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13" r:id="rId3"/>
    <p:sldId id="279" r:id="rId5"/>
    <p:sldId id="330" r:id="rId6"/>
    <p:sldId id="331" r:id="rId7"/>
    <p:sldId id="327" r:id="rId8"/>
    <p:sldId id="328" r:id="rId9"/>
    <p:sldId id="332" r:id="rId10"/>
    <p:sldId id="324" r:id="rId11"/>
    <p:sldId id="320" r:id="rId12"/>
    <p:sldId id="321" r:id="rId13"/>
    <p:sldId id="312" r:id="rId14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44" userDrawn="1">
          <p15:clr>
            <a:srgbClr val="A4A3A4"/>
          </p15:clr>
        </p15:guide>
        <p15:guide id="3" orient="horz" pos="372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5" orient="horz" pos="39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静(Sun Jing)" initials="孙静(Su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FDB"/>
    <a:srgbClr val="00B140"/>
    <a:srgbClr val="E2F0D9"/>
    <a:srgbClr val="00B052"/>
    <a:srgbClr val="FFBD47"/>
    <a:srgbClr val="0C51A4"/>
    <a:srgbClr val="FFB837"/>
    <a:srgbClr val="FFC55D"/>
    <a:srgbClr val="0C0C6A"/>
    <a:srgbClr val="0E5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2982" autoAdjust="0"/>
  </p:normalViewPr>
  <p:slideViewPr>
    <p:cSldViewPr snapToGrid="0" showGuides="1">
      <p:cViewPr varScale="1">
        <p:scale>
          <a:sx n="72" d="100"/>
          <a:sy n="72" d="100"/>
        </p:scale>
        <p:origin x="456" y="52"/>
      </p:cViewPr>
      <p:guideLst>
        <p:guide pos="415"/>
        <p:guide pos="7244"/>
        <p:guide orient="horz" pos="372"/>
        <p:guide orient="horz" pos="414"/>
        <p:guide orient="horz" pos="39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09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69.xml"/><Relationship Id="rId22" Type="http://schemas.openxmlformats.org/officeDocument/2006/relationships/customXml" Target="../customXml/item3.xml"/><Relationship Id="rId21" Type="http://schemas.openxmlformats.org/officeDocument/2006/relationships/customXml" Target="../customXml/item2.xml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45768774464"/>
          <c:y val="0.0567554182736196"/>
          <c:w val="0.730389194171003"/>
          <c:h val="0.8158455277583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Dari 50 mg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Sheet1!$N$2:$N$5</c:f>
                <c:numCache>
                  <c:formatCode>General</c:formatCode>
                  <c:ptCount val="4"/>
                  <c:pt idx="0">
                    <c:v>2.12698589558088</c:v>
                  </c:pt>
                  <c:pt idx="1">
                    <c:v>1.52832221411715</c:v>
                  </c:pt>
                  <c:pt idx="3">
                    <c:v>1.38196666407956</c:v>
                  </c:pt>
                </c:numCache>
              </c:numRef>
            </c:plus>
            <c:minus>
              <c:numRef>
                <c:f>Sheet1!$N$2:$N$5</c:f>
                <c:numCache>
                  <c:formatCode>General</c:formatCode>
                  <c:ptCount val="4"/>
                  <c:pt idx="0">
                    <c:v>2.12698589558088</c:v>
                  </c:pt>
                  <c:pt idx="1">
                    <c:v>1.52832221411715</c:v>
                  </c:pt>
                  <c:pt idx="3">
                    <c:v>1.38196666407956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第1个月</c:v>
                </c:pt>
                <c:pt idx="3">
                  <c:v>第3个月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63.619</c:v>
                </c:pt>
                <c:pt idx="1">
                  <c:v>33.813</c:v>
                </c:pt>
                <c:pt idx="3">
                  <c:v>30.275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Dari 25 mg</c:v>
                </c:pt>
              </c:strCache>
            </c:strRef>
          </c:tx>
          <c:spPr>
            <a:ln w="28575" cap="rnd">
              <a:solidFill>
                <a:srgbClr val="BE57C9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BE57C9"/>
              </a:solidFill>
              <a:ln w="9525">
                <a:solidFill>
                  <a:srgbClr val="BE57C9"/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Sheet1!$O$2:$O$5</c:f>
                <c:numCache>
                  <c:formatCode>General</c:formatCode>
                  <c:ptCount val="4"/>
                  <c:pt idx="0">
                    <c:v>2.19023122140696</c:v>
                  </c:pt>
                  <c:pt idx="1">
                    <c:v>1.87861945955681</c:v>
                  </c:pt>
                  <c:pt idx="3">
                    <c:v>1.99594117647059</c:v>
                  </c:pt>
                </c:numCache>
              </c:numRef>
            </c:plus>
            <c:minus>
              <c:numRef>
                <c:f>Sheet1!$O$2:$O$5</c:f>
                <c:numCache>
                  <c:formatCode>General</c:formatCode>
                  <c:ptCount val="4"/>
                  <c:pt idx="0">
                    <c:v>2.19023122140696</c:v>
                  </c:pt>
                  <c:pt idx="1">
                    <c:v>1.87861945955681</c:v>
                  </c:pt>
                  <c:pt idx="3">
                    <c:v>1.99594117647059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第1个月</c:v>
                </c:pt>
                <c:pt idx="3">
                  <c:v>第3个月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67.273</c:v>
                </c:pt>
                <c:pt idx="1">
                  <c:v>38.268</c:v>
                </c:pt>
                <c:pt idx="3">
                  <c:v>35.657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PBO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Sheet1!$P$2:$P$5</c:f>
                <c:numCache>
                  <c:formatCode>General</c:formatCode>
                  <c:ptCount val="4"/>
                  <c:pt idx="0">
                    <c:v>2.26237936509016</c:v>
                  </c:pt>
                  <c:pt idx="1">
                    <c:v>2.09124462548312</c:v>
                  </c:pt>
                  <c:pt idx="3">
                    <c:v>2.0382100371348</c:v>
                  </c:pt>
                </c:numCache>
              </c:numRef>
            </c:plus>
            <c:minus>
              <c:numRef>
                <c:f>Sheet1!$P$2:$P$5</c:f>
                <c:numCache>
                  <c:formatCode>General</c:formatCode>
                  <c:ptCount val="4"/>
                  <c:pt idx="0">
                    <c:v>2.26237936509016</c:v>
                  </c:pt>
                  <c:pt idx="1">
                    <c:v>2.09124462548312</c:v>
                  </c:pt>
                  <c:pt idx="3">
                    <c:v>2.0382100371348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第1个月</c:v>
                </c:pt>
                <c:pt idx="3">
                  <c:v>第3个月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66.535</c:v>
                </c:pt>
                <c:pt idx="1">
                  <c:v>46.294</c:v>
                </c:pt>
                <c:pt idx="3">
                  <c:v>42.918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675631"/>
        <c:axId val="687909903"/>
      </c:lineChart>
      <c:catAx>
        <c:axId val="6946756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687909903"/>
        <c:crosses val="autoZero"/>
        <c:auto val="1"/>
        <c:lblAlgn val="ctr"/>
        <c:lblOffset val="100"/>
        <c:noMultiLvlLbl val="0"/>
      </c:catAx>
      <c:valAx>
        <c:axId val="6879099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694675631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uri="{0b15fc19-7d7d-44ad-8c2d-2c3a37ce22c3}">
        <chartProps xmlns="https://web.wps.cn/et/2018/main" chartId="{f4c4d260-242a-4450-9527-09a7b7c3bad4}"/>
      </c:ext>
    </c:extLst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cs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54166666667"/>
          <c:y val="0.0431172839506173"/>
          <c:w val="0.809764583333333"/>
          <c:h val="0.8541851851851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Dari 50 mg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Sheet1!$N$2:$N$5</c:f>
                <c:numCache>
                  <c:formatCode>General</c:formatCode>
                  <c:ptCount val="4"/>
                  <c:pt idx="0">
                    <c:v>2.151106412838</c:v>
                  </c:pt>
                  <c:pt idx="1">
                    <c:v>2.00289171359648</c:v>
                  </c:pt>
                  <c:pt idx="3">
                    <c:v>2.29371521582109</c:v>
                  </c:pt>
                </c:numCache>
              </c:numRef>
            </c:plus>
            <c:minus>
              <c:numRef>
                <c:f>Sheet1!$N$2:$N$5</c:f>
                <c:numCache>
                  <c:formatCode>General</c:formatCode>
                  <c:ptCount val="4"/>
                  <c:pt idx="0">
                    <c:v>2.151106412838</c:v>
                  </c:pt>
                  <c:pt idx="1">
                    <c:v>2.00289171359648</c:v>
                  </c:pt>
                  <c:pt idx="3">
                    <c:v>2.29371521582109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第1个月</c:v>
                </c:pt>
                <c:pt idx="3">
                  <c:v>第3个月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95.484</c:v>
                </c:pt>
                <c:pt idx="1">
                  <c:v>65.344</c:v>
                </c:pt>
                <c:pt idx="3">
                  <c:v>65.242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Dari 25 mg</c:v>
                </c:pt>
              </c:strCache>
            </c:strRef>
          </c:tx>
          <c:spPr>
            <a:ln w="28575" cap="rnd">
              <a:solidFill>
                <a:srgbClr val="BE57C9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BE57C9"/>
              </a:solidFill>
              <a:ln w="9525">
                <a:solidFill>
                  <a:srgbClr val="BE57C9"/>
                </a:solidFill>
              </a:ln>
              <a:effectLst/>
            </c:spPr>
          </c:marker>
          <c:dPt>
            <c:idx val="0"/>
            <c:marker>
              <c:symbol val="square"/>
              <c:size val="5"/>
              <c:spPr>
                <a:solidFill>
                  <a:srgbClr val="BE57C9"/>
                </a:solidFill>
                <a:ln w="9525">
                  <a:solidFill>
                    <a:srgbClr val="BE57C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BE57C9"/>
                </a:solidFill>
                <a:round/>
              </a:ln>
              <a:effectLst/>
            </c:spPr>
          </c:dPt>
          <c:dPt>
            <c:idx val="1"/>
            <c:marker>
              <c:symbol val="square"/>
              <c:size val="5"/>
              <c:spPr>
                <a:solidFill>
                  <a:srgbClr val="BE57C9"/>
                </a:solidFill>
                <a:ln w="9525">
                  <a:solidFill>
                    <a:srgbClr val="BE57C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BE57C9"/>
                </a:solidFill>
                <a:round/>
              </a:ln>
              <a:effectLst/>
            </c:spPr>
          </c:dPt>
          <c:dPt>
            <c:idx val="3"/>
            <c:marker>
              <c:symbol val="square"/>
              <c:size val="5"/>
              <c:spPr>
                <a:solidFill>
                  <a:srgbClr val="BE57C9"/>
                </a:solidFill>
                <a:ln w="9525">
                  <a:solidFill>
                    <a:srgbClr val="BE57C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BE57C9"/>
                </a:solidFill>
                <a:round/>
              </a:ln>
              <a:effectLst/>
            </c:spPr>
          </c:dPt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Sheet1!$O$2:$O$5</c:f>
                <c:numCache>
                  <c:formatCode>General</c:formatCode>
                  <c:ptCount val="4"/>
                  <c:pt idx="0">
                    <c:v>2.20210162374272</c:v>
                  </c:pt>
                  <c:pt idx="1">
                    <c:v>2.45610812413657</c:v>
                  </c:pt>
                  <c:pt idx="3">
                    <c:v>2.33011764705882</c:v>
                  </c:pt>
                </c:numCache>
              </c:numRef>
            </c:plus>
            <c:minus>
              <c:numRef>
                <c:f>Sheet1!$O$2:$O$5</c:f>
                <c:numCache>
                  <c:formatCode>General</c:formatCode>
                  <c:ptCount val="4"/>
                  <c:pt idx="0">
                    <c:v>2.20210162374272</c:v>
                  </c:pt>
                  <c:pt idx="1">
                    <c:v>2.45610812413657</c:v>
                  </c:pt>
                  <c:pt idx="3">
                    <c:v>2.33011764705882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第1个月</c:v>
                </c:pt>
                <c:pt idx="3">
                  <c:v>第3个月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97.871</c:v>
                </c:pt>
                <c:pt idx="1">
                  <c:v>76.901</c:v>
                </c:pt>
                <c:pt idx="3">
                  <c:v>72.536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PBO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Sheet1!$P$2:$P$5</c:f>
                <c:numCache>
                  <c:formatCode>General</c:formatCode>
                  <c:ptCount val="4"/>
                  <c:pt idx="0">
                    <c:v>2.31909671345182</c:v>
                  </c:pt>
                  <c:pt idx="1">
                    <c:v>2.45361676185317</c:v>
                  </c:pt>
                  <c:pt idx="3">
                    <c:v>2.56517958855803</c:v>
                  </c:pt>
                </c:numCache>
              </c:numRef>
            </c:plus>
            <c:minus>
              <c:numRef>
                <c:f>Sheet1!$P$2:$P$5</c:f>
                <c:numCache>
                  <c:formatCode>General</c:formatCode>
                  <c:ptCount val="4"/>
                  <c:pt idx="0">
                    <c:v>2.31909671345182</c:v>
                  </c:pt>
                  <c:pt idx="1">
                    <c:v>2.45361676185317</c:v>
                  </c:pt>
                  <c:pt idx="3">
                    <c:v>2.56517958855803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第1个月</c:v>
                </c:pt>
                <c:pt idx="3">
                  <c:v>第3个月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102.511</c:v>
                </c:pt>
                <c:pt idx="1">
                  <c:v>91.722</c:v>
                </c:pt>
                <c:pt idx="3">
                  <c:v>86.5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675631"/>
        <c:axId val="687909903"/>
      </c:lineChart>
      <c:catAx>
        <c:axId val="6946756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687909903"/>
        <c:crosses val="autoZero"/>
        <c:auto val="1"/>
        <c:lblAlgn val="ctr"/>
        <c:lblOffset val="100"/>
        <c:noMultiLvlLbl val="0"/>
      </c:catAx>
      <c:valAx>
        <c:axId val="6879099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694675631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uri="{0b15fc19-7d7d-44ad-8c2d-2c3a37ce22c3}">
        <chartProps xmlns="https://web.wps.cn/et/2018/main" chartId="{c89e4fff-e981-4bfa-99b6-5237bf382708}"/>
      </c:ext>
    </c:extLst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cs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右侧和同靶点的就去掉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3C33-17B1-41CC-893D-F20BB4522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 XL, Wang SB, Zhong BL, Zhang L,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Ungvari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GS, Ng CH, et al. The prevalence of insomnia in the general population in China: A meta-analysis.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One. 2017;12(2):e0170772.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Miller MA, Howarth NE. Sleep and cardiovascular disease. Emerg Top Life Sci. 2023 Dec 22;7(5):457–66.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Sateia</a:t>
            </a:r>
            <a:r>
              <a:rPr lang="en-US" altLang="zh-CN" dirty="0"/>
              <a:t> MJ. International classification of sleep disorders-third edition: highlights and modifications. Chest. 2014 Nov;146(5):1387–94.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Sn</a:t>
            </a:r>
            <a:r>
              <a:rPr lang="en-US" altLang="zh-CN" baseline="0" dirty="0"/>
              <a:t> </a:t>
            </a:r>
            <a:r>
              <a:rPr lang="zh-CN" altLang="en-US" baseline="0" dirty="0"/>
              <a:t>定义和数据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Sn</a:t>
            </a:r>
            <a:r>
              <a:rPr lang="en-US" altLang="zh-CN" baseline="0" dirty="0"/>
              <a:t> </a:t>
            </a:r>
            <a:r>
              <a:rPr lang="zh-CN" altLang="en-US" baseline="0" dirty="0"/>
              <a:t>定义和数据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Sn</a:t>
            </a:r>
            <a:r>
              <a:rPr lang="en-US" altLang="zh-CN" baseline="0" dirty="0"/>
              <a:t> </a:t>
            </a:r>
            <a:r>
              <a:rPr lang="zh-CN" altLang="en-US" baseline="0" dirty="0"/>
              <a:t>定义和数据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12" y="1098568"/>
            <a:ext cx="2609201" cy="533062"/>
          </a:xfrm>
          <a:prstGeom prst="rect">
            <a:avLst/>
          </a:prstGeom>
        </p:spPr>
      </p:pic>
      <p:sp>
        <p:nvSpPr>
          <p:cNvPr id="3598" name="图形 10"/>
          <p:cNvSpPr/>
          <p:nvPr/>
        </p:nvSpPr>
        <p:spPr>
          <a:xfrm>
            <a:off x="2634916" y="2500071"/>
            <a:ext cx="9554427" cy="4357549"/>
          </a:xfrm>
          <a:custGeom>
            <a:avLst/>
            <a:gdLst>
              <a:gd name="connsiteX0" fmla="*/ 0 w 9554427"/>
              <a:gd name="connsiteY0" fmla="*/ 4357550 h 4357549"/>
              <a:gd name="connsiteX1" fmla="*/ 3910435 w 9554427"/>
              <a:gd name="connsiteY1" fmla="*/ 2508244 h 4357549"/>
              <a:gd name="connsiteX2" fmla="*/ 9554427 w 9554427"/>
              <a:gd name="connsiteY2" fmla="*/ 0 h 4357549"/>
              <a:gd name="connsiteX3" fmla="*/ 9554427 w 9554427"/>
              <a:gd name="connsiteY3" fmla="*/ 4357550 h 4357549"/>
              <a:gd name="connsiteX4" fmla="*/ 0 w 9554427"/>
              <a:gd name="connsiteY4" fmla="*/ 4357550 h 4357549"/>
              <a:gd name="connsiteX5" fmla="*/ 0 w 9554427"/>
              <a:gd name="connsiteY5" fmla="*/ 4357550 h 43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4427" h="4357549">
                <a:moveTo>
                  <a:pt x="0" y="4357550"/>
                </a:moveTo>
                <a:cubicBezTo>
                  <a:pt x="1641466" y="4013849"/>
                  <a:pt x="2855677" y="3218037"/>
                  <a:pt x="3910435" y="2508244"/>
                </a:cubicBezTo>
                <a:cubicBezTo>
                  <a:pt x="5595227" y="1374361"/>
                  <a:pt x="7014874" y="43832"/>
                  <a:pt x="9554427" y="0"/>
                </a:cubicBezTo>
                <a:lnTo>
                  <a:pt x="9554427" y="4357550"/>
                </a:lnTo>
                <a:lnTo>
                  <a:pt x="0" y="4357550"/>
                </a:lnTo>
                <a:lnTo>
                  <a:pt x="0" y="4357550"/>
                </a:lnTo>
                <a:close/>
              </a:path>
            </a:pathLst>
          </a:custGeom>
          <a:solidFill>
            <a:srgbClr val="8FD400"/>
          </a:solidFill>
          <a:ln w="632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图形 8"/>
          <p:cNvSpPr/>
          <p:nvPr/>
        </p:nvSpPr>
        <p:spPr>
          <a:xfrm>
            <a:off x="2121299" y="3087758"/>
            <a:ext cx="10070701" cy="3770242"/>
          </a:xfrm>
          <a:custGeom>
            <a:avLst/>
            <a:gdLst>
              <a:gd name="connsiteX0" fmla="*/ 0 w 12188259"/>
              <a:gd name="connsiteY0" fmla="*/ 4563009 h 4563008"/>
              <a:gd name="connsiteX1" fmla="*/ 12188259 w 12188259"/>
              <a:gd name="connsiteY1" fmla="*/ 42502 h 4563008"/>
              <a:gd name="connsiteX2" fmla="*/ 12188259 w 12188259"/>
              <a:gd name="connsiteY2" fmla="*/ 4563009 h 4563008"/>
              <a:gd name="connsiteX3" fmla="*/ 0 w 12188259"/>
              <a:gd name="connsiteY3" fmla="*/ 4563009 h 4563008"/>
              <a:gd name="connsiteX4" fmla="*/ 0 w 12188259"/>
              <a:gd name="connsiteY4" fmla="*/ 4563009 h 45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59" h="4563008">
                <a:moveTo>
                  <a:pt x="0" y="4563009"/>
                </a:moveTo>
                <a:cubicBezTo>
                  <a:pt x="5455405" y="3980129"/>
                  <a:pt x="6493214" y="-480219"/>
                  <a:pt x="12188259" y="42502"/>
                </a:cubicBezTo>
                <a:lnTo>
                  <a:pt x="12188259" y="4563009"/>
                </a:lnTo>
                <a:lnTo>
                  <a:pt x="0" y="4563009"/>
                </a:lnTo>
                <a:lnTo>
                  <a:pt x="0" y="4563009"/>
                </a:lnTo>
                <a:close/>
              </a:path>
            </a:pathLst>
          </a:custGeom>
          <a:solidFill>
            <a:srgbClr val="00B052"/>
          </a:solidFill>
          <a:ln w="76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副标题 14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71620" y="1710812"/>
            <a:ext cx="7656127" cy="44662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此处请填入小标题</a:t>
            </a:r>
            <a:endParaRPr lang="en-US" altLang="zh-CN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1620" y="5277798"/>
            <a:ext cx="3598808" cy="29627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18" name="文本占位符 1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1620" y="5612169"/>
            <a:ext cx="3598808" cy="29627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部门</a:t>
            </a:r>
            <a:r>
              <a:rPr lang="en-US" altLang="zh-CN" dirty="0"/>
              <a:t>, </a:t>
            </a:r>
            <a:r>
              <a:rPr lang="zh-CN" altLang="en-US" dirty="0"/>
              <a:t>时间</a:t>
            </a:r>
            <a:endParaRPr lang="zh-CN" altLang="en-US" dirty="0"/>
          </a:p>
        </p:txBody>
      </p:sp>
      <p:sp>
        <p:nvSpPr>
          <p:cNvPr id="16" name="标题 15"/>
          <p:cNvSpPr>
            <a:spLocks noGrp="1"/>
          </p:cNvSpPr>
          <p:nvPr userDrawn="1">
            <p:ph type="ctrTitle" hasCustomPrompt="1"/>
          </p:nvPr>
        </p:nvSpPr>
        <p:spPr>
          <a:xfrm>
            <a:off x="541780" y="962233"/>
            <a:ext cx="7685967" cy="7206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i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此处请填入标题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幻灯片" r:id="rId3" imgW="5080" imgH="5080" progId="TCLayout.ActiveDocument.1">
                  <p:embed/>
                </p:oleObj>
              </mc:Choice>
              <mc:Fallback>
                <p:oleObj name="think-cell 幻灯片" r:id="rId3" imgW="5080" imgH="508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12" y="1098568"/>
            <a:ext cx="2609201" cy="533062"/>
          </a:xfrm>
          <a:prstGeom prst="rect">
            <a:avLst/>
          </a:prstGeom>
        </p:spPr>
      </p:pic>
      <p:sp>
        <p:nvSpPr>
          <p:cNvPr id="3598" name="图形 10"/>
          <p:cNvSpPr/>
          <p:nvPr/>
        </p:nvSpPr>
        <p:spPr>
          <a:xfrm>
            <a:off x="2634916" y="2500071"/>
            <a:ext cx="9554427" cy="4357549"/>
          </a:xfrm>
          <a:custGeom>
            <a:avLst/>
            <a:gdLst>
              <a:gd name="connsiteX0" fmla="*/ 0 w 9554427"/>
              <a:gd name="connsiteY0" fmla="*/ 4357550 h 4357549"/>
              <a:gd name="connsiteX1" fmla="*/ 3910435 w 9554427"/>
              <a:gd name="connsiteY1" fmla="*/ 2508244 h 4357549"/>
              <a:gd name="connsiteX2" fmla="*/ 9554427 w 9554427"/>
              <a:gd name="connsiteY2" fmla="*/ 0 h 4357549"/>
              <a:gd name="connsiteX3" fmla="*/ 9554427 w 9554427"/>
              <a:gd name="connsiteY3" fmla="*/ 4357550 h 4357549"/>
              <a:gd name="connsiteX4" fmla="*/ 0 w 9554427"/>
              <a:gd name="connsiteY4" fmla="*/ 4357550 h 4357549"/>
              <a:gd name="connsiteX5" fmla="*/ 0 w 9554427"/>
              <a:gd name="connsiteY5" fmla="*/ 4357550 h 43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4427" h="4357549">
                <a:moveTo>
                  <a:pt x="0" y="4357550"/>
                </a:moveTo>
                <a:cubicBezTo>
                  <a:pt x="1641466" y="4013849"/>
                  <a:pt x="2855677" y="3218037"/>
                  <a:pt x="3910435" y="2508244"/>
                </a:cubicBezTo>
                <a:cubicBezTo>
                  <a:pt x="5595227" y="1374361"/>
                  <a:pt x="7014874" y="43832"/>
                  <a:pt x="9554427" y="0"/>
                </a:cubicBezTo>
                <a:lnTo>
                  <a:pt x="9554427" y="4357550"/>
                </a:lnTo>
                <a:lnTo>
                  <a:pt x="0" y="4357550"/>
                </a:lnTo>
                <a:lnTo>
                  <a:pt x="0" y="4357550"/>
                </a:lnTo>
                <a:close/>
              </a:path>
            </a:pathLst>
          </a:custGeom>
          <a:solidFill>
            <a:srgbClr val="8FD400"/>
          </a:solidFill>
          <a:ln w="632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图形 8"/>
          <p:cNvSpPr/>
          <p:nvPr/>
        </p:nvSpPr>
        <p:spPr>
          <a:xfrm>
            <a:off x="2121299" y="3087758"/>
            <a:ext cx="10070701" cy="3770242"/>
          </a:xfrm>
          <a:custGeom>
            <a:avLst/>
            <a:gdLst>
              <a:gd name="connsiteX0" fmla="*/ 0 w 12188259"/>
              <a:gd name="connsiteY0" fmla="*/ 4563009 h 4563008"/>
              <a:gd name="connsiteX1" fmla="*/ 12188259 w 12188259"/>
              <a:gd name="connsiteY1" fmla="*/ 42502 h 4563008"/>
              <a:gd name="connsiteX2" fmla="*/ 12188259 w 12188259"/>
              <a:gd name="connsiteY2" fmla="*/ 4563009 h 4563008"/>
              <a:gd name="connsiteX3" fmla="*/ 0 w 12188259"/>
              <a:gd name="connsiteY3" fmla="*/ 4563009 h 4563008"/>
              <a:gd name="connsiteX4" fmla="*/ 0 w 12188259"/>
              <a:gd name="connsiteY4" fmla="*/ 4563009 h 45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59" h="4563008">
                <a:moveTo>
                  <a:pt x="0" y="4563009"/>
                </a:moveTo>
                <a:cubicBezTo>
                  <a:pt x="5455405" y="3980129"/>
                  <a:pt x="6493214" y="-480219"/>
                  <a:pt x="12188259" y="42502"/>
                </a:cubicBezTo>
                <a:lnTo>
                  <a:pt x="12188259" y="4563009"/>
                </a:lnTo>
                <a:lnTo>
                  <a:pt x="0" y="4563009"/>
                </a:lnTo>
                <a:lnTo>
                  <a:pt x="0" y="4563009"/>
                </a:lnTo>
                <a:close/>
              </a:path>
            </a:pathLst>
          </a:custGeom>
          <a:solidFill>
            <a:srgbClr val="00B052"/>
          </a:solidFill>
          <a:ln w="76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副标题 14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71620" y="1710812"/>
            <a:ext cx="7656127" cy="44662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此处请填入小标题</a:t>
            </a:r>
            <a:endParaRPr lang="en-US" altLang="zh-CN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1620" y="5277798"/>
            <a:ext cx="3598808" cy="29627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18" name="文本占位符 1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1620" y="5612169"/>
            <a:ext cx="3598808" cy="29627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部门</a:t>
            </a:r>
            <a:r>
              <a:rPr lang="en-US" altLang="zh-CN" dirty="0"/>
              <a:t>, </a:t>
            </a:r>
            <a:r>
              <a:rPr lang="zh-CN" altLang="en-US" dirty="0"/>
              <a:t>时间</a:t>
            </a:r>
            <a:endParaRPr lang="zh-CN" altLang="en-US" dirty="0"/>
          </a:p>
        </p:txBody>
      </p:sp>
      <p:sp>
        <p:nvSpPr>
          <p:cNvPr id="16" name="标题 15"/>
          <p:cNvSpPr>
            <a:spLocks noGrp="1"/>
          </p:cNvSpPr>
          <p:nvPr userDrawn="1">
            <p:ph type="ctrTitle" hasCustomPrompt="1"/>
          </p:nvPr>
        </p:nvSpPr>
        <p:spPr>
          <a:xfrm>
            <a:off x="541780" y="962233"/>
            <a:ext cx="7685967" cy="7206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i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此处请填入标题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图形 3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520624"/>
              <a:gd name="connsiteX1" fmla="*/ 12192000 w 12192000"/>
              <a:gd name="connsiteY1" fmla="*/ 0 h 6520624"/>
              <a:gd name="connsiteX2" fmla="*/ 12192000 w 12192000"/>
              <a:gd name="connsiteY2" fmla="*/ 6520625 h 6520624"/>
              <a:gd name="connsiteX3" fmla="*/ 0 w 12192000"/>
              <a:gd name="connsiteY3" fmla="*/ 6520625 h 6520624"/>
              <a:gd name="connsiteX4" fmla="*/ 0 w 12192000"/>
              <a:gd name="connsiteY4" fmla="*/ 0 h 65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520624">
                <a:moveTo>
                  <a:pt x="0" y="0"/>
                </a:moveTo>
                <a:lnTo>
                  <a:pt x="12192000" y="0"/>
                </a:lnTo>
                <a:lnTo>
                  <a:pt x="12192000" y="6520625"/>
                </a:lnTo>
                <a:lnTo>
                  <a:pt x="0" y="6520625"/>
                </a:lnTo>
                <a:lnTo>
                  <a:pt x="0" y="0"/>
                </a:lnTo>
                <a:close/>
              </a:path>
            </a:pathLst>
          </a:custGeom>
          <a:solidFill>
            <a:srgbClr val="00B05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1493579" y="1155671"/>
            <a:ext cx="7614326" cy="895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="1" i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此处请填入标题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2800868"/>
            <a:ext cx="5526338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0" i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此处请填入小标题</a:t>
            </a:r>
            <a:endParaRPr lang="en-US" dirty="0"/>
          </a:p>
        </p:txBody>
      </p:sp>
      <p:sp>
        <p:nvSpPr>
          <p:cNvPr id="4" name="图形 2"/>
          <p:cNvSpPr/>
          <p:nvPr/>
        </p:nvSpPr>
        <p:spPr>
          <a:xfrm>
            <a:off x="0" y="1178370"/>
            <a:ext cx="12192000" cy="5679630"/>
          </a:xfrm>
          <a:custGeom>
            <a:avLst/>
            <a:gdLst>
              <a:gd name="connsiteX0" fmla="*/ 0 w 12192000"/>
              <a:gd name="connsiteY0" fmla="*/ 4714494 h 5679630"/>
              <a:gd name="connsiteX1" fmla="*/ 5971286 w 12192000"/>
              <a:gd name="connsiteY1" fmla="*/ 3485197 h 5679630"/>
              <a:gd name="connsiteX2" fmla="*/ 6004751 w 12192000"/>
              <a:gd name="connsiteY2" fmla="*/ 3469513 h 5679630"/>
              <a:gd name="connsiteX3" fmla="*/ 12192000 w 12192000"/>
              <a:gd name="connsiteY3" fmla="*/ 0 h 5679630"/>
              <a:gd name="connsiteX4" fmla="*/ 12192000 w 12192000"/>
              <a:gd name="connsiteY4" fmla="*/ 5679631 h 5679630"/>
              <a:gd name="connsiteX5" fmla="*/ 0 w 12192000"/>
              <a:gd name="connsiteY5" fmla="*/ 5679631 h 5679630"/>
              <a:gd name="connsiteX6" fmla="*/ 0 w 12192000"/>
              <a:gd name="connsiteY6" fmla="*/ 4714494 h 5679630"/>
              <a:gd name="connsiteX7" fmla="*/ 0 w 12192000"/>
              <a:gd name="connsiteY7" fmla="*/ 4714494 h 5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679630">
                <a:moveTo>
                  <a:pt x="0" y="4714494"/>
                </a:moveTo>
                <a:cubicBezTo>
                  <a:pt x="2217103" y="4716907"/>
                  <a:pt x="3937127" y="4432554"/>
                  <a:pt x="5971286" y="3485197"/>
                </a:cubicBezTo>
                <a:cubicBezTo>
                  <a:pt x="5982526" y="3479991"/>
                  <a:pt x="5993575" y="3474720"/>
                  <a:pt x="6004751" y="3469513"/>
                </a:cubicBezTo>
                <a:cubicBezTo>
                  <a:pt x="8174736" y="2444941"/>
                  <a:pt x="9867456" y="835279"/>
                  <a:pt x="12192000" y="0"/>
                </a:cubicBezTo>
                <a:cubicBezTo>
                  <a:pt x="12192000" y="1889062"/>
                  <a:pt x="12192000" y="3790569"/>
                  <a:pt x="12192000" y="5679631"/>
                </a:cubicBezTo>
                <a:cubicBezTo>
                  <a:pt x="8128000" y="5679631"/>
                  <a:pt x="4064000" y="5679631"/>
                  <a:pt x="0" y="5679631"/>
                </a:cubicBezTo>
                <a:lnTo>
                  <a:pt x="0" y="4714494"/>
                </a:lnTo>
                <a:lnTo>
                  <a:pt x="0" y="4714494"/>
                </a:lnTo>
                <a:close/>
              </a:path>
            </a:pathLst>
          </a:custGeom>
          <a:solidFill>
            <a:srgbClr val="8FD4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43" name="图形 41"/>
          <p:cNvGrpSpPr/>
          <p:nvPr/>
        </p:nvGrpSpPr>
        <p:grpSpPr>
          <a:xfrm>
            <a:off x="8650214" y="5581760"/>
            <a:ext cx="2893557" cy="555515"/>
            <a:chOff x="5076825" y="3233751"/>
            <a:chExt cx="2033587" cy="390415"/>
          </a:xfrm>
          <a:solidFill>
            <a:schemeClr val="bg1"/>
          </a:solidFill>
        </p:grpSpPr>
        <p:sp>
          <p:nvSpPr>
            <p:cNvPr id="44" name="任意多边形: 形状 43"/>
            <p:cNvSpPr/>
            <p:nvPr/>
          </p:nvSpPr>
          <p:spPr>
            <a:xfrm>
              <a:off x="5866352" y="3458907"/>
              <a:ext cx="142303" cy="161163"/>
            </a:xfrm>
            <a:custGeom>
              <a:avLst/>
              <a:gdLst>
                <a:gd name="connsiteX0" fmla="*/ 72295 w 142303"/>
                <a:gd name="connsiteY0" fmla="*/ 0 h 161163"/>
                <a:gd name="connsiteX1" fmla="*/ 142304 w 142303"/>
                <a:gd name="connsiteY1" fmla="*/ 0 h 161163"/>
                <a:gd name="connsiteX2" fmla="*/ 69914 w 142303"/>
                <a:gd name="connsiteY2" fmla="*/ 161163 h 161163"/>
                <a:gd name="connsiteX3" fmla="*/ 0 w 142303"/>
                <a:gd name="connsiteY3" fmla="*/ 161163 h 161163"/>
                <a:gd name="connsiteX4" fmla="*/ 72295 w 142303"/>
                <a:gd name="connsiteY4" fmla="*/ 0 h 1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03" h="161163">
                  <a:moveTo>
                    <a:pt x="72295" y="0"/>
                  </a:moveTo>
                  <a:lnTo>
                    <a:pt x="142304" y="0"/>
                  </a:lnTo>
                  <a:lnTo>
                    <a:pt x="69914" y="161163"/>
                  </a:lnTo>
                  <a:lnTo>
                    <a:pt x="0" y="161163"/>
                  </a:lnTo>
                  <a:lnTo>
                    <a:pt x="722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5944457" y="3396709"/>
              <a:ext cx="92106" cy="49244"/>
            </a:xfrm>
            <a:custGeom>
              <a:avLst/>
              <a:gdLst>
                <a:gd name="connsiteX0" fmla="*/ 22193 w 92106"/>
                <a:gd name="connsiteY0" fmla="*/ 0 h 49244"/>
                <a:gd name="connsiteX1" fmla="*/ 92107 w 92106"/>
                <a:gd name="connsiteY1" fmla="*/ 0 h 49244"/>
                <a:gd name="connsiteX2" fmla="*/ 70009 w 92106"/>
                <a:gd name="connsiteY2" fmla="*/ 49244 h 49244"/>
                <a:gd name="connsiteX3" fmla="*/ 0 w 92106"/>
                <a:gd name="connsiteY3" fmla="*/ 49244 h 49244"/>
                <a:gd name="connsiteX4" fmla="*/ 22193 w 92106"/>
                <a:gd name="connsiteY4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06" h="49244">
                  <a:moveTo>
                    <a:pt x="22193" y="0"/>
                  </a:moveTo>
                  <a:lnTo>
                    <a:pt x="92107" y="0"/>
                  </a:lnTo>
                  <a:lnTo>
                    <a:pt x="70009" y="49244"/>
                  </a:lnTo>
                  <a:lnTo>
                    <a:pt x="0" y="49244"/>
                  </a:lnTo>
                  <a:lnTo>
                    <a:pt x="221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6531500" y="3455383"/>
              <a:ext cx="217663" cy="168116"/>
            </a:xfrm>
            <a:custGeom>
              <a:avLst/>
              <a:gdLst>
                <a:gd name="connsiteX0" fmla="*/ 148382 w 217663"/>
                <a:gd name="connsiteY0" fmla="*/ 69628 h 168116"/>
                <a:gd name="connsiteX1" fmla="*/ 149525 w 217663"/>
                <a:gd name="connsiteY1" fmla="*/ 44005 h 168116"/>
                <a:gd name="connsiteX2" fmla="*/ 130856 w 217663"/>
                <a:gd name="connsiteY2" fmla="*/ 36290 h 168116"/>
                <a:gd name="connsiteX3" fmla="*/ 100376 w 217663"/>
                <a:gd name="connsiteY3" fmla="*/ 47911 h 168116"/>
                <a:gd name="connsiteX4" fmla="*/ 82946 w 217663"/>
                <a:gd name="connsiteY4" fmla="*/ 69628 h 168116"/>
                <a:gd name="connsiteX5" fmla="*/ 148382 w 217663"/>
                <a:gd name="connsiteY5" fmla="*/ 69628 h 168116"/>
                <a:gd name="connsiteX6" fmla="*/ 148382 w 217663"/>
                <a:gd name="connsiteY6" fmla="*/ 69628 h 168116"/>
                <a:gd name="connsiteX7" fmla="*/ 202389 w 217663"/>
                <a:gd name="connsiteY7" fmla="*/ 98965 h 168116"/>
                <a:gd name="connsiteX8" fmla="*/ 69515 w 217663"/>
                <a:gd name="connsiteY8" fmla="*/ 98965 h 168116"/>
                <a:gd name="connsiteX9" fmla="*/ 68182 w 217663"/>
                <a:gd name="connsiteY9" fmla="*/ 121253 h 168116"/>
                <a:gd name="connsiteX10" fmla="*/ 88565 w 217663"/>
                <a:gd name="connsiteY10" fmla="*/ 131826 h 168116"/>
                <a:gd name="connsiteX11" fmla="*/ 109235 w 217663"/>
                <a:gd name="connsiteY11" fmla="*/ 127159 h 168116"/>
                <a:gd name="connsiteX12" fmla="*/ 125427 w 217663"/>
                <a:gd name="connsiteY12" fmla="*/ 116872 h 168116"/>
                <a:gd name="connsiteX13" fmla="*/ 191721 w 217663"/>
                <a:gd name="connsiteY13" fmla="*/ 116967 h 168116"/>
                <a:gd name="connsiteX14" fmla="*/ 136190 w 217663"/>
                <a:gd name="connsiteY14" fmla="*/ 157448 h 168116"/>
                <a:gd name="connsiteX15" fmla="*/ 70754 w 217663"/>
                <a:gd name="connsiteY15" fmla="*/ 168116 h 168116"/>
                <a:gd name="connsiteX16" fmla="*/ 20843 w 217663"/>
                <a:gd name="connsiteY16" fmla="*/ 159068 h 168116"/>
                <a:gd name="connsiteX17" fmla="*/ 1031 w 217663"/>
                <a:gd name="connsiteY17" fmla="*/ 130493 h 168116"/>
                <a:gd name="connsiteX18" fmla="*/ 8841 w 217663"/>
                <a:gd name="connsiteY18" fmla="*/ 84392 h 168116"/>
                <a:gd name="connsiteX19" fmla="*/ 62181 w 217663"/>
                <a:gd name="connsiteY19" fmla="*/ 23336 h 168116"/>
                <a:gd name="connsiteX20" fmla="*/ 144287 w 217663"/>
                <a:gd name="connsiteY20" fmla="*/ 0 h 168116"/>
                <a:gd name="connsiteX21" fmla="*/ 198198 w 217663"/>
                <a:gd name="connsiteY21" fmla="*/ 10382 h 168116"/>
                <a:gd name="connsiteX22" fmla="*/ 217343 w 217663"/>
                <a:gd name="connsiteY22" fmla="*/ 40577 h 168116"/>
                <a:gd name="connsiteX23" fmla="*/ 205437 w 217663"/>
                <a:gd name="connsiteY23" fmla="*/ 92107 h 168116"/>
                <a:gd name="connsiteX24" fmla="*/ 202389 w 217663"/>
                <a:gd name="connsiteY24" fmla="*/ 98965 h 168116"/>
                <a:gd name="connsiteX25" fmla="*/ 202389 w 217663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63" h="168116">
                  <a:moveTo>
                    <a:pt x="148382" y="69628"/>
                  </a:moveTo>
                  <a:cubicBezTo>
                    <a:pt x="152383" y="57721"/>
                    <a:pt x="152764" y="49149"/>
                    <a:pt x="149525" y="44005"/>
                  </a:cubicBezTo>
                  <a:cubicBezTo>
                    <a:pt x="146192" y="38862"/>
                    <a:pt x="140000" y="36290"/>
                    <a:pt x="130856" y="36290"/>
                  </a:cubicBezTo>
                  <a:cubicBezTo>
                    <a:pt x="120284" y="36290"/>
                    <a:pt x="110092" y="40195"/>
                    <a:pt x="100376" y="47911"/>
                  </a:cubicBezTo>
                  <a:cubicBezTo>
                    <a:pt x="94185" y="52768"/>
                    <a:pt x="88375" y="60007"/>
                    <a:pt x="82946" y="69628"/>
                  </a:cubicBezTo>
                  <a:lnTo>
                    <a:pt x="148382" y="69628"/>
                  </a:lnTo>
                  <a:lnTo>
                    <a:pt x="148382" y="69628"/>
                  </a:lnTo>
                  <a:close/>
                  <a:moveTo>
                    <a:pt x="202389" y="98965"/>
                  </a:moveTo>
                  <a:lnTo>
                    <a:pt x="69515" y="98965"/>
                  </a:lnTo>
                  <a:cubicBezTo>
                    <a:pt x="66277" y="108966"/>
                    <a:pt x="65801" y="116396"/>
                    <a:pt x="68182" y="121253"/>
                  </a:cubicBezTo>
                  <a:cubicBezTo>
                    <a:pt x="71420" y="128302"/>
                    <a:pt x="78278" y="131826"/>
                    <a:pt x="88565" y="131826"/>
                  </a:cubicBezTo>
                  <a:cubicBezTo>
                    <a:pt x="95138" y="131826"/>
                    <a:pt x="101996" y="130302"/>
                    <a:pt x="109235" y="127159"/>
                  </a:cubicBezTo>
                  <a:cubicBezTo>
                    <a:pt x="113711" y="125254"/>
                    <a:pt x="119141" y="121825"/>
                    <a:pt x="125427" y="116872"/>
                  </a:cubicBezTo>
                  <a:lnTo>
                    <a:pt x="191721" y="116967"/>
                  </a:lnTo>
                  <a:cubicBezTo>
                    <a:pt x="181053" y="131254"/>
                    <a:pt x="153526" y="150400"/>
                    <a:pt x="136190" y="157448"/>
                  </a:cubicBezTo>
                  <a:cubicBezTo>
                    <a:pt x="118950" y="164497"/>
                    <a:pt x="97138" y="168116"/>
                    <a:pt x="70754" y="168116"/>
                  </a:cubicBezTo>
                  <a:cubicBezTo>
                    <a:pt x="47894" y="168116"/>
                    <a:pt x="31225" y="165068"/>
                    <a:pt x="20843" y="159068"/>
                  </a:cubicBezTo>
                  <a:cubicBezTo>
                    <a:pt x="10365" y="153067"/>
                    <a:pt x="3793" y="143637"/>
                    <a:pt x="1031" y="130493"/>
                  </a:cubicBezTo>
                  <a:cubicBezTo>
                    <a:pt x="-1636" y="117348"/>
                    <a:pt x="840" y="102013"/>
                    <a:pt x="8841" y="84392"/>
                  </a:cubicBezTo>
                  <a:cubicBezTo>
                    <a:pt x="20081" y="59245"/>
                    <a:pt x="37892" y="38862"/>
                    <a:pt x="62181" y="23336"/>
                  </a:cubicBezTo>
                  <a:cubicBezTo>
                    <a:pt x="86470" y="7810"/>
                    <a:pt x="113807" y="0"/>
                    <a:pt x="144287" y="0"/>
                  </a:cubicBezTo>
                  <a:cubicBezTo>
                    <a:pt x="169052" y="0"/>
                    <a:pt x="187054" y="3429"/>
                    <a:pt x="198198" y="10382"/>
                  </a:cubicBezTo>
                  <a:cubicBezTo>
                    <a:pt x="209438" y="17335"/>
                    <a:pt x="215724" y="27337"/>
                    <a:pt x="217343" y="40577"/>
                  </a:cubicBezTo>
                  <a:cubicBezTo>
                    <a:pt x="218867" y="53721"/>
                    <a:pt x="214962" y="70866"/>
                    <a:pt x="205437" y="92107"/>
                  </a:cubicBezTo>
                  <a:lnTo>
                    <a:pt x="202389" y="98965"/>
                  </a:lnTo>
                  <a:lnTo>
                    <a:pt x="202389" y="989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880358" y="3455383"/>
              <a:ext cx="217640" cy="168116"/>
            </a:xfrm>
            <a:custGeom>
              <a:avLst/>
              <a:gdLst>
                <a:gd name="connsiteX0" fmla="*/ 148234 w 217640"/>
                <a:gd name="connsiteY0" fmla="*/ 69628 h 168116"/>
                <a:gd name="connsiteX1" fmla="*/ 149377 w 217640"/>
                <a:gd name="connsiteY1" fmla="*/ 44005 h 168116"/>
                <a:gd name="connsiteX2" fmla="*/ 130708 w 217640"/>
                <a:gd name="connsiteY2" fmla="*/ 36290 h 168116"/>
                <a:gd name="connsiteX3" fmla="*/ 100133 w 217640"/>
                <a:gd name="connsiteY3" fmla="*/ 47911 h 168116"/>
                <a:gd name="connsiteX4" fmla="*/ 82702 w 217640"/>
                <a:gd name="connsiteY4" fmla="*/ 69628 h 168116"/>
                <a:gd name="connsiteX5" fmla="*/ 148234 w 217640"/>
                <a:gd name="connsiteY5" fmla="*/ 69628 h 168116"/>
                <a:gd name="connsiteX6" fmla="*/ 148234 w 217640"/>
                <a:gd name="connsiteY6" fmla="*/ 69628 h 168116"/>
                <a:gd name="connsiteX7" fmla="*/ 202336 w 217640"/>
                <a:gd name="connsiteY7" fmla="*/ 98965 h 168116"/>
                <a:gd name="connsiteX8" fmla="*/ 69462 w 217640"/>
                <a:gd name="connsiteY8" fmla="*/ 98965 h 168116"/>
                <a:gd name="connsiteX9" fmla="*/ 68129 w 217640"/>
                <a:gd name="connsiteY9" fmla="*/ 121253 h 168116"/>
                <a:gd name="connsiteX10" fmla="*/ 88512 w 217640"/>
                <a:gd name="connsiteY10" fmla="*/ 131826 h 168116"/>
                <a:gd name="connsiteX11" fmla="*/ 109182 w 217640"/>
                <a:gd name="connsiteY11" fmla="*/ 127159 h 168116"/>
                <a:gd name="connsiteX12" fmla="*/ 125469 w 217640"/>
                <a:gd name="connsiteY12" fmla="*/ 116872 h 168116"/>
                <a:gd name="connsiteX13" fmla="*/ 191763 w 217640"/>
                <a:gd name="connsiteY13" fmla="*/ 116967 h 168116"/>
                <a:gd name="connsiteX14" fmla="*/ 136233 w 217640"/>
                <a:gd name="connsiteY14" fmla="*/ 157448 h 168116"/>
                <a:gd name="connsiteX15" fmla="*/ 70796 w 217640"/>
                <a:gd name="connsiteY15" fmla="*/ 168116 h 168116"/>
                <a:gd name="connsiteX16" fmla="*/ 20790 w 217640"/>
                <a:gd name="connsiteY16" fmla="*/ 159068 h 168116"/>
                <a:gd name="connsiteX17" fmla="*/ 1073 w 217640"/>
                <a:gd name="connsiteY17" fmla="*/ 130493 h 168116"/>
                <a:gd name="connsiteX18" fmla="*/ 8788 w 217640"/>
                <a:gd name="connsiteY18" fmla="*/ 84392 h 168116"/>
                <a:gd name="connsiteX19" fmla="*/ 62128 w 217640"/>
                <a:gd name="connsiteY19" fmla="*/ 23336 h 168116"/>
                <a:gd name="connsiteX20" fmla="*/ 144234 w 217640"/>
                <a:gd name="connsiteY20" fmla="*/ 0 h 168116"/>
                <a:gd name="connsiteX21" fmla="*/ 198145 w 217640"/>
                <a:gd name="connsiteY21" fmla="*/ 10382 h 168116"/>
                <a:gd name="connsiteX22" fmla="*/ 217290 w 217640"/>
                <a:gd name="connsiteY22" fmla="*/ 40577 h 168116"/>
                <a:gd name="connsiteX23" fmla="*/ 205479 w 217640"/>
                <a:gd name="connsiteY23" fmla="*/ 92107 h 168116"/>
                <a:gd name="connsiteX24" fmla="*/ 202336 w 217640"/>
                <a:gd name="connsiteY24" fmla="*/ 98965 h 168116"/>
                <a:gd name="connsiteX25" fmla="*/ 202336 w 217640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40" h="168116">
                  <a:moveTo>
                    <a:pt x="148234" y="69628"/>
                  </a:moveTo>
                  <a:cubicBezTo>
                    <a:pt x="152330" y="57721"/>
                    <a:pt x="152711" y="49149"/>
                    <a:pt x="149377" y="44005"/>
                  </a:cubicBezTo>
                  <a:cubicBezTo>
                    <a:pt x="146043" y="38862"/>
                    <a:pt x="139947" y="36290"/>
                    <a:pt x="130708" y="36290"/>
                  </a:cubicBezTo>
                  <a:cubicBezTo>
                    <a:pt x="120135" y="36290"/>
                    <a:pt x="109944" y="40195"/>
                    <a:pt x="100133" y="47911"/>
                  </a:cubicBezTo>
                  <a:cubicBezTo>
                    <a:pt x="93942" y="52768"/>
                    <a:pt x="88131" y="60007"/>
                    <a:pt x="82702" y="69628"/>
                  </a:cubicBezTo>
                  <a:lnTo>
                    <a:pt x="148234" y="69628"/>
                  </a:lnTo>
                  <a:lnTo>
                    <a:pt x="148234" y="69628"/>
                  </a:lnTo>
                  <a:close/>
                  <a:moveTo>
                    <a:pt x="202336" y="98965"/>
                  </a:moveTo>
                  <a:lnTo>
                    <a:pt x="69462" y="98965"/>
                  </a:lnTo>
                  <a:cubicBezTo>
                    <a:pt x="66129" y="108966"/>
                    <a:pt x="65748" y="116396"/>
                    <a:pt x="68129" y="121253"/>
                  </a:cubicBezTo>
                  <a:cubicBezTo>
                    <a:pt x="71367" y="128302"/>
                    <a:pt x="78130" y="131826"/>
                    <a:pt x="88512" y="131826"/>
                  </a:cubicBezTo>
                  <a:cubicBezTo>
                    <a:pt x="94989" y="131826"/>
                    <a:pt x="101943" y="130302"/>
                    <a:pt x="109182" y="127159"/>
                  </a:cubicBezTo>
                  <a:cubicBezTo>
                    <a:pt x="113658" y="125254"/>
                    <a:pt x="119088" y="121825"/>
                    <a:pt x="125469" y="116872"/>
                  </a:cubicBezTo>
                  <a:lnTo>
                    <a:pt x="191763" y="116967"/>
                  </a:lnTo>
                  <a:cubicBezTo>
                    <a:pt x="181095" y="131254"/>
                    <a:pt x="153473" y="150400"/>
                    <a:pt x="136233" y="157448"/>
                  </a:cubicBezTo>
                  <a:cubicBezTo>
                    <a:pt x="118897" y="164497"/>
                    <a:pt x="97085" y="168116"/>
                    <a:pt x="70796" y="168116"/>
                  </a:cubicBezTo>
                  <a:cubicBezTo>
                    <a:pt x="47936" y="168116"/>
                    <a:pt x="31267" y="165068"/>
                    <a:pt x="20790" y="159068"/>
                  </a:cubicBezTo>
                  <a:cubicBezTo>
                    <a:pt x="10407" y="153067"/>
                    <a:pt x="3740" y="143637"/>
                    <a:pt x="1073" y="130493"/>
                  </a:cubicBezTo>
                  <a:cubicBezTo>
                    <a:pt x="-1689" y="117348"/>
                    <a:pt x="882" y="102013"/>
                    <a:pt x="8788" y="84392"/>
                  </a:cubicBezTo>
                  <a:cubicBezTo>
                    <a:pt x="20123" y="59245"/>
                    <a:pt x="37839" y="38862"/>
                    <a:pt x="62128" y="23336"/>
                  </a:cubicBezTo>
                  <a:cubicBezTo>
                    <a:pt x="86417" y="7810"/>
                    <a:pt x="113754" y="0"/>
                    <a:pt x="144234" y="0"/>
                  </a:cubicBezTo>
                  <a:cubicBezTo>
                    <a:pt x="168999" y="0"/>
                    <a:pt x="186906" y="3429"/>
                    <a:pt x="198145" y="10382"/>
                  </a:cubicBezTo>
                  <a:cubicBezTo>
                    <a:pt x="209385" y="17335"/>
                    <a:pt x="215671" y="27337"/>
                    <a:pt x="217290" y="40577"/>
                  </a:cubicBezTo>
                  <a:cubicBezTo>
                    <a:pt x="218910" y="53721"/>
                    <a:pt x="214909" y="70866"/>
                    <a:pt x="205479" y="92107"/>
                  </a:cubicBezTo>
                  <a:lnTo>
                    <a:pt x="202336" y="98965"/>
                  </a:lnTo>
                  <a:lnTo>
                    <a:pt x="202336" y="989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721030" y="3455476"/>
              <a:ext cx="219551" cy="164690"/>
            </a:xfrm>
            <a:custGeom>
              <a:avLst/>
              <a:gdLst>
                <a:gd name="connsiteX0" fmla="*/ 72295 w 219551"/>
                <a:gd name="connsiteY0" fmla="*/ 3432 h 164690"/>
                <a:gd name="connsiteX1" fmla="*/ 138017 w 219551"/>
                <a:gd name="connsiteY1" fmla="*/ 3432 h 164690"/>
                <a:gd name="connsiteX2" fmla="*/ 126206 w 219551"/>
                <a:gd name="connsiteY2" fmla="*/ 29816 h 164690"/>
                <a:gd name="connsiteX3" fmla="*/ 156305 w 219551"/>
                <a:gd name="connsiteY3" fmla="*/ 6385 h 164690"/>
                <a:gd name="connsiteX4" fmla="*/ 184023 w 219551"/>
                <a:gd name="connsiteY4" fmla="*/ 3 h 164690"/>
                <a:gd name="connsiteX5" fmla="*/ 219551 w 219551"/>
                <a:gd name="connsiteY5" fmla="*/ 10671 h 164690"/>
                <a:gd name="connsiteX6" fmla="*/ 193453 w 219551"/>
                <a:gd name="connsiteY6" fmla="*/ 28673 h 164690"/>
                <a:gd name="connsiteX7" fmla="*/ 172688 w 219551"/>
                <a:gd name="connsiteY7" fmla="*/ 52295 h 164690"/>
                <a:gd name="connsiteX8" fmla="*/ 155162 w 219551"/>
                <a:gd name="connsiteY8" fmla="*/ 47818 h 164690"/>
                <a:gd name="connsiteX9" fmla="*/ 129350 w 219551"/>
                <a:gd name="connsiteY9" fmla="*/ 57820 h 164690"/>
                <a:gd name="connsiteX10" fmla="*/ 94869 w 219551"/>
                <a:gd name="connsiteY10" fmla="*/ 110588 h 164690"/>
                <a:gd name="connsiteX11" fmla="*/ 70580 w 219551"/>
                <a:gd name="connsiteY11" fmla="*/ 164690 h 164690"/>
                <a:gd name="connsiteX12" fmla="*/ 0 w 219551"/>
                <a:gd name="connsiteY12" fmla="*/ 164690 h 164690"/>
                <a:gd name="connsiteX13" fmla="*/ 72295 w 219551"/>
                <a:gd name="connsiteY13" fmla="*/ 3432 h 164690"/>
                <a:gd name="connsiteX14" fmla="*/ 72295 w 219551"/>
                <a:gd name="connsiteY14" fmla="*/ 3432 h 16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551" h="164690">
                  <a:moveTo>
                    <a:pt x="72295" y="3432"/>
                  </a:moveTo>
                  <a:lnTo>
                    <a:pt x="138017" y="3432"/>
                  </a:lnTo>
                  <a:lnTo>
                    <a:pt x="126206" y="29816"/>
                  </a:lnTo>
                  <a:cubicBezTo>
                    <a:pt x="137636" y="18481"/>
                    <a:pt x="147638" y="10576"/>
                    <a:pt x="156305" y="6385"/>
                  </a:cubicBezTo>
                  <a:cubicBezTo>
                    <a:pt x="164878" y="2098"/>
                    <a:pt x="174117" y="-92"/>
                    <a:pt x="184023" y="3"/>
                  </a:cubicBezTo>
                  <a:cubicBezTo>
                    <a:pt x="196215" y="3"/>
                    <a:pt x="207931" y="3146"/>
                    <a:pt x="219551" y="10671"/>
                  </a:cubicBezTo>
                  <a:cubicBezTo>
                    <a:pt x="219551" y="10671"/>
                    <a:pt x="204597" y="18386"/>
                    <a:pt x="193453" y="28673"/>
                  </a:cubicBezTo>
                  <a:cubicBezTo>
                    <a:pt x="177546" y="43246"/>
                    <a:pt x="172688" y="52295"/>
                    <a:pt x="172688" y="52295"/>
                  </a:cubicBezTo>
                  <a:cubicBezTo>
                    <a:pt x="165830" y="49247"/>
                    <a:pt x="160020" y="47818"/>
                    <a:pt x="155162" y="47818"/>
                  </a:cubicBezTo>
                  <a:cubicBezTo>
                    <a:pt x="146018" y="47818"/>
                    <a:pt x="137446" y="51152"/>
                    <a:pt x="129350" y="57820"/>
                  </a:cubicBezTo>
                  <a:cubicBezTo>
                    <a:pt x="117920" y="67249"/>
                    <a:pt x="106394" y="84871"/>
                    <a:pt x="94869" y="110588"/>
                  </a:cubicBezTo>
                  <a:lnTo>
                    <a:pt x="70580" y="164690"/>
                  </a:lnTo>
                  <a:lnTo>
                    <a:pt x="0" y="164690"/>
                  </a:lnTo>
                  <a:lnTo>
                    <a:pt x="72295" y="3432"/>
                  </a:lnTo>
                  <a:lnTo>
                    <a:pt x="72295" y="3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6320416" y="3455479"/>
              <a:ext cx="219431" cy="168116"/>
            </a:xfrm>
            <a:custGeom>
              <a:avLst/>
              <a:gdLst>
                <a:gd name="connsiteX0" fmla="*/ 134771 w 219431"/>
                <a:gd name="connsiteY0" fmla="*/ 106108 h 168116"/>
                <a:gd name="connsiteX1" fmla="*/ 117150 w 219431"/>
                <a:gd name="connsiteY1" fmla="*/ 120206 h 168116"/>
                <a:gd name="connsiteX2" fmla="*/ 92480 w 219431"/>
                <a:gd name="connsiteY2" fmla="*/ 126302 h 168116"/>
                <a:gd name="connsiteX3" fmla="*/ 71430 w 219431"/>
                <a:gd name="connsiteY3" fmla="*/ 116014 h 168116"/>
                <a:gd name="connsiteX4" fmla="*/ 74859 w 219431"/>
                <a:gd name="connsiteY4" fmla="*/ 85915 h 168116"/>
                <a:gd name="connsiteX5" fmla="*/ 100005 w 219431"/>
                <a:gd name="connsiteY5" fmla="*/ 52768 h 168116"/>
                <a:gd name="connsiteX6" fmla="*/ 131628 w 219431"/>
                <a:gd name="connsiteY6" fmla="*/ 41719 h 168116"/>
                <a:gd name="connsiteX7" fmla="*/ 150011 w 219431"/>
                <a:gd name="connsiteY7" fmla="*/ 47149 h 168116"/>
                <a:gd name="connsiteX8" fmla="*/ 153440 w 219431"/>
                <a:gd name="connsiteY8" fmla="*/ 63151 h 168116"/>
                <a:gd name="connsiteX9" fmla="*/ 216876 w 219431"/>
                <a:gd name="connsiteY9" fmla="*/ 62960 h 168116"/>
                <a:gd name="connsiteX10" fmla="*/ 206780 w 219431"/>
                <a:gd name="connsiteY10" fmla="*/ 14002 h 168116"/>
                <a:gd name="connsiteX11" fmla="*/ 148582 w 219431"/>
                <a:gd name="connsiteY11" fmla="*/ 0 h 168116"/>
                <a:gd name="connsiteX12" fmla="*/ 95623 w 219431"/>
                <a:gd name="connsiteY12" fmla="*/ 7429 h 168116"/>
                <a:gd name="connsiteX13" fmla="*/ 65429 w 219431"/>
                <a:gd name="connsiteY13" fmla="*/ 21717 h 168116"/>
                <a:gd name="connsiteX14" fmla="*/ 37425 w 219431"/>
                <a:gd name="connsiteY14" fmla="*/ 43434 h 168116"/>
                <a:gd name="connsiteX15" fmla="*/ 9708 w 219431"/>
                <a:gd name="connsiteY15" fmla="*/ 84773 h 168116"/>
                <a:gd name="connsiteX16" fmla="*/ 87 w 219431"/>
                <a:gd name="connsiteY16" fmla="*/ 122873 h 168116"/>
                <a:gd name="connsiteX17" fmla="*/ 9422 w 219431"/>
                <a:gd name="connsiteY17" fmla="*/ 147923 h 168116"/>
                <a:gd name="connsiteX18" fmla="*/ 33996 w 219431"/>
                <a:gd name="connsiteY18" fmla="*/ 163354 h 168116"/>
                <a:gd name="connsiteX19" fmla="*/ 77621 w 219431"/>
                <a:gd name="connsiteY19" fmla="*/ 168116 h 168116"/>
                <a:gd name="connsiteX20" fmla="*/ 127818 w 219431"/>
                <a:gd name="connsiteY20" fmla="*/ 160687 h 168116"/>
                <a:gd name="connsiteX21" fmla="*/ 167537 w 219431"/>
                <a:gd name="connsiteY21" fmla="*/ 139827 h 168116"/>
                <a:gd name="connsiteX22" fmla="*/ 198969 w 219431"/>
                <a:gd name="connsiteY22" fmla="*/ 106204 h 168116"/>
                <a:gd name="connsiteX23" fmla="*/ 134771 w 219431"/>
                <a:gd name="connsiteY23" fmla="*/ 106204 h 168116"/>
                <a:gd name="connsiteX24" fmla="*/ 134771 w 219431"/>
                <a:gd name="connsiteY24" fmla="*/ 106108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431" h="168116">
                  <a:moveTo>
                    <a:pt x="134771" y="106108"/>
                  </a:moveTo>
                  <a:cubicBezTo>
                    <a:pt x="129246" y="112205"/>
                    <a:pt x="123341" y="116872"/>
                    <a:pt x="117150" y="120206"/>
                  </a:cubicBezTo>
                  <a:cubicBezTo>
                    <a:pt x="109434" y="124301"/>
                    <a:pt x="101243" y="126302"/>
                    <a:pt x="92480" y="126302"/>
                  </a:cubicBezTo>
                  <a:cubicBezTo>
                    <a:pt x="82098" y="126302"/>
                    <a:pt x="75049" y="122873"/>
                    <a:pt x="71430" y="116014"/>
                  </a:cubicBezTo>
                  <a:cubicBezTo>
                    <a:pt x="67715" y="109157"/>
                    <a:pt x="68858" y="99060"/>
                    <a:pt x="74859" y="85915"/>
                  </a:cubicBezTo>
                  <a:cubicBezTo>
                    <a:pt x="81526" y="71056"/>
                    <a:pt x="89908" y="60007"/>
                    <a:pt x="100005" y="52768"/>
                  </a:cubicBezTo>
                  <a:cubicBezTo>
                    <a:pt x="110101" y="45434"/>
                    <a:pt x="120579" y="41719"/>
                    <a:pt x="131628" y="41719"/>
                  </a:cubicBezTo>
                  <a:cubicBezTo>
                    <a:pt x="140391" y="41719"/>
                    <a:pt x="146391" y="43529"/>
                    <a:pt x="150011" y="47149"/>
                  </a:cubicBezTo>
                  <a:cubicBezTo>
                    <a:pt x="153535" y="50768"/>
                    <a:pt x="154678" y="56102"/>
                    <a:pt x="153440" y="63151"/>
                  </a:cubicBezTo>
                  <a:cubicBezTo>
                    <a:pt x="153440" y="63151"/>
                    <a:pt x="215733" y="63151"/>
                    <a:pt x="216876" y="62960"/>
                  </a:cubicBezTo>
                  <a:cubicBezTo>
                    <a:pt x="223068" y="44291"/>
                    <a:pt x="217353" y="23336"/>
                    <a:pt x="206780" y="14002"/>
                  </a:cubicBezTo>
                  <a:cubicBezTo>
                    <a:pt x="196112" y="4667"/>
                    <a:pt x="176776" y="0"/>
                    <a:pt x="148582" y="0"/>
                  </a:cubicBezTo>
                  <a:cubicBezTo>
                    <a:pt x="128389" y="0"/>
                    <a:pt x="110768" y="2477"/>
                    <a:pt x="95623" y="7429"/>
                  </a:cubicBezTo>
                  <a:cubicBezTo>
                    <a:pt x="86098" y="10573"/>
                    <a:pt x="76002" y="15240"/>
                    <a:pt x="65429" y="21717"/>
                  </a:cubicBezTo>
                  <a:cubicBezTo>
                    <a:pt x="54761" y="28099"/>
                    <a:pt x="45522" y="35338"/>
                    <a:pt x="37425" y="43434"/>
                  </a:cubicBezTo>
                  <a:cubicBezTo>
                    <a:pt x="26376" y="54388"/>
                    <a:pt x="17137" y="68199"/>
                    <a:pt x="9708" y="84773"/>
                  </a:cubicBezTo>
                  <a:cubicBezTo>
                    <a:pt x="2564" y="100584"/>
                    <a:pt x="-579" y="113348"/>
                    <a:pt x="87" y="122873"/>
                  </a:cubicBezTo>
                  <a:cubicBezTo>
                    <a:pt x="754" y="132493"/>
                    <a:pt x="3897" y="140780"/>
                    <a:pt x="9422" y="147923"/>
                  </a:cubicBezTo>
                  <a:cubicBezTo>
                    <a:pt x="15042" y="155067"/>
                    <a:pt x="23138" y="160210"/>
                    <a:pt x="33996" y="163354"/>
                  </a:cubicBezTo>
                  <a:cubicBezTo>
                    <a:pt x="44760" y="166497"/>
                    <a:pt x="59238" y="168116"/>
                    <a:pt x="77621" y="168116"/>
                  </a:cubicBezTo>
                  <a:cubicBezTo>
                    <a:pt x="96576" y="168116"/>
                    <a:pt x="113340" y="165640"/>
                    <a:pt x="127818" y="160687"/>
                  </a:cubicBezTo>
                  <a:cubicBezTo>
                    <a:pt x="142391" y="155734"/>
                    <a:pt x="155631" y="148781"/>
                    <a:pt x="167537" y="139827"/>
                  </a:cubicBezTo>
                  <a:cubicBezTo>
                    <a:pt x="178110" y="131826"/>
                    <a:pt x="191635" y="118872"/>
                    <a:pt x="198969" y="106204"/>
                  </a:cubicBezTo>
                  <a:lnTo>
                    <a:pt x="134771" y="106204"/>
                  </a:lnTo>
                  <a:lnTo>
                    <a:pt x="134771" y="1061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633374" y="3393756"/>
              <a:ext cx="268722" cy="230409"/>
            </a:xfrm>
            <a:custGeom>
              <a:avLst/>
              <a:gdLst>
                <a:gd name="connsiteX0" fmla="*/ 238598 w 268722"/>
                <a:gd name="connsiteY0" fmla="*/ 120968 h 230409"/>
                <a:gd name="connsiteX1" fmla="*/ 217452 w 268722"/>
                <a:gd name="connsiteY1" fmla="*/ 96298 h 230409"/>
                <a:gd name="connsiteX2" fmla="*/ 153063 w 268722"/>
                <a:gd name="connsiteY2" fmla="*/ 76581 h 230409"/>
                <a:gd name="connsiteX3" fmla="*/ 130584 w 268722"/>
                <a:gd name="connsiteY3" fmla="*/ 68294 h 230409"/>
                <a:gd name="connsiteX4" fmla="*/ 129251 w 268722"/>
                <a:gd name="connsiteY4" fmla="*/ 58674 h 230409"/>
                <a:gd name="connsiteX5" fmla="*/ 141729 w 268722"/>
                <a:gd name="connsiteY5" fmla="*/ 46292 h 230409"/>
                <a:gd name="connsiteX6" fmla="*/ 164493 w 268722"/>
                <a:gd name="connsiteY6" fmla="*/ 41243 h 230409"/>
                <a:gd name="connsiteX7" fmla="*/ 187353 w 268722"/>
                <a:gd name="connsiteY7" fmla="*/ 48101 h 230409"/>
                <a:gd name="connsiteX8" fmla="*/ 190497 w 268722"/>
                <a:gd name="connsiteY8" fmla="*/ 65913 h 230409"/>
                <a:gd name="connsiteX9" fmla="*/ 264887 w 268722"/>
                <a:gd name="connsiteY9" fmla="*/ 65913 h 230409"/>
                <a:gd name="connsiteX10" fmla="*/ 257267 w 268722"/>
                <a:gd name="connsiteY10" fmla="*/ 15811 h 230409"/>
                <a:gd name="connsiteX11" fmla="*/ 190687 w 268722"/>
                <a:gd name="connsiteY11" fmla="*/ 0 h 230409"/>
                <a:gd name="connsiteX12" fmla="*/ 124774 w 268722"/>
                <a:gd name="connsiteY12" fmla="*/ 8668 h 230409"/>
                <a:gd name="connsiteX13" fmla="*/ 80102 w 268722"/>
                <a:gd name="connsiteY13" fmla="*/ 32671 h 230409"/>
                <a:gd name="connsiteX14" fmla="*/ 54289 w 268722"/>
                <a:gd name="connsiteY14" fmla="*/ 65056 h 230409"/>
                <a:gd name="connsiteX15" fmla="*/ 57051 w 268722"/>
                <a:gd name="connsiteY15" fmla="*/ 108109 h 230409"/>
                <a:gd name="connsiteX16" fmla="*/ 118107 w 268722"/>
                <a:gd name="connsiteY16" fmla="*/ 135160 h 230409"/>
                <a:gd name="connsiteX17" fmla="*/ 152301 w 268722"/>
                <a:gd name="connsiteY17" fmla="*/ 148114 h 230409"/>
                <a:gd name="connsiteX18" fmla="*/ 154016 w 268722"/>
                <a:gd name="connsiteY18" fmla="*/ 163640 h 230409"/>
                <a:gd name="connsiteX19" fmla="*/ 137633 w 268722"/>
                <a:gd name="connsiteY19" fmla="*/ 179737 h 230409"/>
                <a:gd name="connsiteX20" fmla="*/ 108582 w 268722"/>
                <a:gd name="connsiteY20" fmla="*/ 186690 h 230409"/>
                <a:gd name="connsiteX21" fmla="*/ 80007 w 268722"/>
                <a:gd name="connsiteY21" fmla="*/ 173165 h 230409"/>
                <a:gd name="connsiteX22" fmla="*/ 80007 w 268722"/>
                <a:gd name="connsiteY22" fmla="*/ 153067 h 230409"/>
                <a:gd name="connsiteX23" fmla="*/ 5235 w 268722"/>
                <a:gd name="connsiteY23" fmla="*/ 153067 h 230409"/>
                <a:gd name="connsiteX24" fmla="*/ 8379 w 268722"/>
                <a:gd name="connsiteY24" fmla="*/ 208598 h 230409"/>
                <a:gd name="connsiteX25" fmla="*/ 87817 w 268722"/>
                <a:gd name="connsiteY25" fmla="*/ 230410 h 230409"/>
                <a:gd name="connsiteX26" fmla="*/ 152873 w 268722"/>
                <a:gd name="connsiteY26" fmla="*/ 221075 h 230409"/>
                <a:gd name="connsiteX27" fmla="*/ 202689 w 268722"/>
                <a:gd name="connsiteY27" fmla="*/ 193643 h 230409"/>
                <a:gd name="connsiteX28" fmla="*/ 233835 w 268722"/>
                <a:gd name="connsiteY28" fmla="*/ 154115 h 230409"/>
                <a:gd name="connsiteX29" fmla="*/ 238598 w 268722"/>
                <a:gd name="connsiteY29" fmla="*/ 120968 h 230409"/>
                <a:gd name="connsiteX30" fmla="*/ 238598 w 268722"/>
                <a:gd name="connsiteY30" fmla="*/ 120968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8722" h="230409">
                  <a:moveTo>
                    <a:pt x="238598" y="120968"/>
                  </a:moveTo>
                  <a:cubicBezTo>
                    <a:pt x="236312" y="111157"/>
                    <a:pt x="229359" y="102870"/>
                    <a:pt x="217452" y="96298"/>
                  </a:cubicBezTo>
                  <a:cubicBezTo>
                    <a:pt x="205737" y="89630"/>
                    <a:pt x="184210" y="83058"/>
                    <a:pt x="153063" y="76581"/>
                  </a:cubicBezTo>
                  <a:cubicBezTo>
                    <a:pt x="140395" y="74009"/>
                    <a:pt x="132966" y="71342"/>
                    <a:pt x="130584" y="68294"/>
                  </a:cubicBezTo>
                  <a:cubicBezTo>
                    <a:pt x="128108" y="65437"/>
                    <a:pt x="127727" y="62294"/>
                    <a:pt x="129251" y="58674"/>
                  </a:cubicBezTo>
                  <a:cubicBezTo>
                    <a:pt x="131442" y="53816"/>
                    <a:pt x="135633" y="49721"/>
                    <a:pt x="141729" y="46292"/>
                  </a:cubicBezTo>
                  <a:cubicBezTo>
                    <a:pt x="147825" y="42863"/>
                    <a:pt x="155445" y="41243"/>
                    <a:pt x="164493" y="41243"/>
                  </a:cubicBezTo>
                  <a:cubicBezTo>
                    <a:pt x="175542" y="41243"/>
                    <a:pt x="183067" y="43529"/>
                    <a:pt x="187353" y="48101"/>
                  </a:cubicBezTo>
                  <a:cubicBezTo>
                    <a:pt x="190973" y="52007"/>
                    <a:pt x="191925" y="58007"/>
                    <a:pt x="190497" y="65913"/>
                  </a:cubicBezTo>
                  <a:lnTo>
                    <a:pt x="264887" y="65913"/>
                  </a:lnTo>
                  <a:cubicBezTo>
                    <a:pt x="271840" y="43053"/>
                    <a:pt x="269364" y="26289"/>
                    <a:pt x="257267" y="15811"/>
                  </a:cubicBezTo>
                  <a:cubicBezTo>
                    <a:pt x="245075" y="5239"/>
                    <a:pt x="222882" y="0"/>
                    <a:pt x="190687" y="0"/>
                  </a:cubicBezTo>
                  <a:cubicBezTo>
                    <a:pt x="164398" y="0"/>
                    <a:pt x="142491" y="2953"/>
                    <a:pt x="124774" y="8668"/>
                  </a:cubicBezTo>
                  <a:cubicBezTo>
                    <a:pt x="107058" y="14478"/>
                    <a:pt x="92199" y="22479"/>
                    <a:pt x="80102" y="32671"/>
                  </a:cubicBezTo>
                  <a:cubicBezTo>
                    <a:pt x="68005" y="42767"/>
                    <a:pt x="59433" y="53626"/>
                    <a:pt x="54289" y="65056"/>
                  </a:cubicBezTo>
                  <a:cubicBezTo>
                    <a:pt x="46479" y="82487"/>
                    <a:pt x="47336" y="96869"/>
                    <a:pt x="57051" y="108109"/>
                  </a:cubicBezTo>
                  <a:cubicBezTo>
                    <a:pt x="66576" y="119348"/>
                    <a:pt x="86960" y="128302"/>
                    <a:pt x="118107" y="135160"/>
                  </a:cubicBezTo>
                  <a:cubicBezTo>
                    <a:pt x="137157" y="139256"/>
                    <a:pt x="148682" y="143542"/>
                    <a:pt x="152301" y="148114"/>
                  </a:cubicBezTo>
                  <a:cubicBezTo>
                    <a:pt x="156016" y="152686"/>
                    <a:pt x="156588" y="157829"/>
                    <a:pt x="154016" y="163640"/>
                  </a:cubicBezTo>
                  <a:cubicBezTo>
                    <a:pt x="151254" y="169736"/>
                    <a:pt x="145824" y="175070"/>
                    <a:pt x="137633" y="179737"/>
                  </a:cubicBezTo>
                  <a:cubicBezTo>
                    <a:pt x="129537" y="184309"/>
                    <a:pt x="119821" y="186690"/>
                    <a:pt x="108582" y="186690"/>
                  </a:cubicBezTo>
                  <a:cubicBezTo>
                    <a:pt x="93532" y="186690"/>
                    <a:pt x="84007" y="182213"/>
                    <a:pt x="80007" y="173165"/>
                  </a:cubicBezTo>
                  <a:cubicBezTo>
                    <a:pt x="77816" y="168402"/>
                    <a:pt x="77911" y="161639"/>
                    <a:pt x="80007" y="153067"/>
                  </a:cubicBezTo>
                  <a:lnTo>
                    <a:pt x="5235" y="153067"/>
                  </a:lnTo>
                  <a:cubicBezTo>
                    <a:pt x="-2670" y="175546"/>
                    <a:pt x="-1623" y="194024"/>
                    <a:pt x="8379" y="208598"/>
                  </a:cubicBezTo>
                  <a:cubicBezTo>
                    <a:pt x="18380" y="223171"/>
                    <a:pt x="44859" y="230410"/>
                    <a:pt x="87817" y="230410"/>
                  </a:cubicBezTo>
                  <a:cubicBezTo>
                    <a:pt x="112296" y="230410"/>
                    <a:pt x="133918" y="227267"/>
                    <a:pt x="152873" y="221075"/>
                  </a:cubicBezTo>
                  <a:cubicBezTo>
                    <a:pt x="171732" y="214884"/>
                    <a:pt x="188401" y="205740"/>
                    <a:pt x="202689" y="193643"/>
                  </a:cubicBezTo>
                  <a:cubicBezTo>
                    <a:pt x="217071" y="181547"/>
                    <a:pt x="227454" y="168402"/>
                    <a:pt x="233835" y="154115"/>
                  </a:cubicBezTo>
                  <a:cubicBezTo>
                    <a:pt x="239360" y="141827"/>
                    <a:pt x="240979" y="130778"/>
                    <a:pt x="238598" y="120968"/>
                  </a:cubicBezTo>
                  <a:lnTo>
                    <a:pt x="238598" y="1209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5975699" y="3454621"/>
              <a:ext cx="352498" cy="165544"/>
            </a:xfrm>
            <a:custGeom>
              <a:avLst/>
              <a:gdLst>
                <a:gd name="connsiteX0" fmla="*/ 351663 w 352498"/>
                <a:gd name="connsiteY0" fmla="*/ 26575 h 165544"/>
                <a:gd name="connsiteX1" fmla="*/ 304038 w 352498"/>
                <a:gd name="connsiteY1" fmla="*/ 0 h 165544"/>
                <a:gd name="connsiteX2" fmla="*/ 235553 w 352498"/>
                <a:gd name="connsiteY2" fmla="*/ 23908 h 165544"/>
                <a:gd name="connsiteX3" fmla="*/ 188500 w 352498"/>
                <a:gd name="connsiteY3" fmla="*/ 0 h 165544"/>
                <a:gd name="connsiteX4" fmla="*/ 131540 w 352498"/>
                <a:gd name="connsiteY4" fmla="*/ 15716 h 165544"/>
                <a:gd name="connsiteX5" fmla="*/ 136684 w 352498"/>
                <a:gd name="connsiteY5" fmla="*/ 4286 h 165544"/>
                <a:gd name="connsiteX6" fmla="*/ 72485 w 352498"/>
                <a:gd name="connsiteY6" fmla="*/ 4286 h 165544"/>
                <a:gd name="connsiteX7" fmla="*/ 0 w 352498"/>
                <a:gd name="connsiteY7" fmla="*/ 165544 h 165544"/>
                <a:gd name="connsiteX8" fmla="*/ 67627 w 352498"/>
                <a:gd name="connsiteY8" fmla="*/ 165544 h 165544"/>
                <a:gd name="connsiteX9" fmla="*/ 109728 w 352498"/>
                <a:gd name="connsiteY9" fmla="*/ 71914 h 165544"/>
                <a:gd name="connsiteX10" fmla="*/ 146304 w 352498"/>
                <a:gd name="connsiteY10" fmla="*/ 48768 h 165544"/>
                <a:gd name="connsiteX11" fmla="*/ 162115 w 352498"/>
                <a:gd name="connsiteY11" fmla="*/ 71914 h 165544"/>
                <a:gd name="connsiteX12" fmla="*/ 120110 w 352498"/>
                <a:gd name="connsiteY12" fmla="*/ 165544 h 165544"/>
                <a:gd name="connsiteX13" fmla="*/ 179737 w 352498"/>
                <a:gd name="connsiteY13" fmla="*/ 165544 h 165544"/>
                <a:gd name="connsiteX14" fmla="*/ 221837 w 352498"/>
                <a:gd name="connsiteY14" fmla="*/ 71914 h 165544"/>
                <a:gd name="connsiteX15" fmla="*/ 258413 w 352498"/>
                <a:gd name="connsiteY15" fmla="*/ 48768 h 165544"/>
                <a:gd name="connsiteX16" fmla="*/ 274320 w 352498"/>
                <a:gd name="connsiteY16" fmla="*/ 71914 h 165544"/>
                <a:gd name="connsiteX17" fmla="*/ 232219 w 352498"/>
                <a:gd name="connsiteY17" fmla="*/ 165544 h 165544"/>
                <a:gd name="connsiteX18" fmla="*/ 299371 w 352498"/>
                <a:gd name="connsiteY18" fmla="*/ 165544 h 165544"/>
                <a:gd name="connsiteX19" fmla="*/ 344233 w 352498"/>
                <a:gd name="connsiteY19" fmla="*/ 65627 h 165544"/>
                <a:gd name="connsiteX20" fmla="*/ 351663 w 352498"/>
                <a:gd name="connsiteY20" fmla="*/ 26575 h 165544"/>
                <a:gd name="connsiteX21" fmla="*/ 351663 w 352498"/>
                <a:gd name="connsiteY21" fmla="*/ 26575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2498" h="165544">
                  <a:moveTo>
                    <a:pt x="351663" y="26575"/>
                  </a:moveTo>
                  <a:cubicBezTo>
                    <a:pt x="349282" y="11049"/>
                    <a:pt x="331184" y="0"/>
                    <a:pt x="304038" y="0"/>
                  </a:cubicBezTo>
                  <a:cubicBezTo>
                    <a:pt x="278511" y="0"/>
                    <a:pt x="252127" y="9811"/>
                    <a:pt x="235553" y="23908"/>
                  </a:cubicBezTo>
                  <a:cubicBezTo>
                    <a:pt x="231553" y="9715"/>
                    <a:pt x="214027" y="0"/>
                    <a:pt x="188500" y="0"/>
                  </a:cubicBezTo>
                  <a:cubicBezTo>
                    <a:pt x="168307" y="0"/>
                    <a:pt x="147542" y="6096"/>
                    <a:pt x="131540" y="15716"/>
                  </a:cubicBezTo>
                  <a:lnTo>
                    <a:pt x="136684" y="4286"/>
                  </a:lnTo>
                  <a:lnTo>
                    <a:pt x="72485" y="4286"/>
                  </a:lnTo>
                  <a:lnTo>
                    <a:pt x="0" y="165544"/>
                  </a:lnTo>
                  <a:lnTo>
                    <a:pt x="67627" y="165544"/>
                  </a:lnTo>
                  <a:lnTo>
                    <a:pt x="109728" y="71914"/>
                  </a:lnTo>
                  <a:cubicBezTo>
                    <a:pt x="115538" y="59150"/>
                    <a:pt x="131826" y="48768"/>
                    <a:pt x="146304" y="48768"/>
                  </a:cubicBezTo>
                  <a:cubicBezTo>
                    <a:pt x="160877" y="48768"/>
                    <a:pt x="167926" y="59150"/>
                    <a:pt x="162115" y="71914"/>
                  </a:cubicBezTo>
                  <a:lnTo>
                    <a:pt x="120110" y="165544"/>
                  </a:lnTo>
                  <a:lnTo>
                    <a:pt x="179737" y="165544"/>
                  </a:lnTo>
                  <a:lnTo>
                    <a:pt x="221837" y="71914"/>
                  </a:lnTo>
                  <a:cubicBezTo>
                    <a:pt x="227552" y="59150"/>
                    <a:pt x="243935" y="48768"/>
                    <a:pt x="258413" y="48768"/>
                  </a:cubicBezTo>
                  <a:cubicBezTo>
                    <a:pt x="272891" y="48768"/>
                    <a:pt x="280035" y="59150"/>
                    <a:pt x="274320" y="71914"/>
                  </a:cubicBezTo>
                  <a:lnTo>
                    <a:pt x="232219" y="165544"/>
                  </a:lnTo>
                  <a:lnTo>
                    <a:pt x="299371" y="165544"/>
                  </a:lnTo>
                  <a:cubicBezTo>
                    <a:pt x="305181" y="152686"/>
                    <a:pt x="344233" y="65627"/>
                    <a:pt x="344233" y="65627"/>
                  </a:cubicBezTo>
                  <a:cubicBezTo>
                    <a:pt x="352139" y="48196"/>
                    <a:pt x="353758" y="35719"/>
                    <a:pt x="351663" y="26575"/>
                  </a:cubicBezTo>
                  <a:lnTo>
                    <a:pt x="351663" y="265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6156579" y="3257073"/>
              <a:ext cx="273272" cy="159353"/>
            </a:xfrm>
            <a:custGeom>
              <a:avLst/>
              <a:gdLst>
                <a:gd name="connsiteX0" fmla="*/ 191453 w 273272"/>
                <a:gd name="connsiteY0" fmla="*/ 0 h 159353"/>
                <a:gd name="connsiteX1" fmla="*/ 160401 w 273272"/>
                <a:gd name="connsiteY1" fmla="*/ 0 h 159353"/>
                <a:gd name="connsiteX2" fmla="*/ 154400 w 273272"/>
                <a:gd name="connsiteY2" fmla="*/ 13049 h 159353"/>
                <a:gd name="connsiteX3" fmla="*/ 131445 w 273272"/>
                <a:gd name="connsiteY3" fmla="*/ 13049 h 159353"/>
                <a:gd name="connsiteX4" fmla="*/ 143161 w 273272"/>
                <a:gd name="connsiteY4" fmla="*/ 857 h 159353"/>
                <a:gd name="connsiteX5" fmla="*/ 107728 w 273272"/>
                <a:gd name="connsiteY5" fmla="*/ 857 h 159353"/>
                <a:gd name="connsiteX6" fmla="*/ 90583 w 273272"/>
                <a:gd name="connsiteY6" fmla="*/ 17336 h 159353"/>
                <a:gd name="connsiteX7" fmla="*/ 83439 w 273272"/>
                <a:gd name="connsiteY7" fmla="*/ 23622 h 159353"/>
                <a:gd name="connsiteX8" fmla="*/ 78010 w 273272"/>
                <a:gd name="connsiteY8" fmla="*/ 26480 h 159353"/>
                <a:gd name="connsiteX9" fmla="*/ 69342 w 273272"/>
                <a:gd name="connsiteY9" fmla="*/ 27146 h 159353"/>
                <a:gd name="connsiteX10" fmla="*/ 62579 w 273272"/>
                <a:gd name="connsiteY10" fmla="*/ 27146 h 159353"/>
                <a:gd name="connsiteX11" fmla="*/ 52102 w 273272"/>
                <a:gd name="connsiteY11" fmla="*/ 50578 h 159353"/>
                <a:gd name="connsiteX12" fmla="*/ 70199 w 273272"/>
                <a:gd name="connsiteY12" fmla="*/ 50578 h 159353"/>
                <a:gd name="connsiteX13" fmla="*/ 82201 w 273272"/>
                <a:gd name="connsiteY13" fmla="*/ 49721 h 159353"/>
                <a:gd name="connsiteX14" fmla="*/ 93440 w 273272"/>
                <a:gd name="connsiteY14" fmla="*/ 46006 h 159353"/>
                <a:gd name="connsiteX15" fmla="*/ 107537 w 273272"/>
                <a:gd name="connsiteY15" fmla="*/ 37052 h 159353"/>
                <a:gd name="connsiteX16" fmla="*/ 143637 w 273272"/>
                <a:gd name="connsiteY16" fmla="*/ 37052 h 159353"/>
                <a:gd name="connsiteX17" fmla="*/ 130873 w 273272"/>
                <a:gd name="connsiteY17" fmla="*/ 65437 h 159353"/>
                <a:gd name="connsiteX18" fmla="*/ 45339 w 273272"/>
                <a:gd name="connsiteY18" fmla="*/ 65437 h 159353"/>
                <a:gd name="connsiteX19" fmla="*/ 34671 w 273272"/>
                <a:gd name="connsiteY19" fmla="*/ 88964 h 159353"/>
                <a:gd name="connsiteX20" fmla="*/ 88583 w 273272"/>
                <a:gd name="connsiteY20" fmla="*/ 88964 h 159353"/>
                <a:gd name="connsiteX21" fmla="*/ 53626 w 273272"/>
                <a:gd name="connsiteY21" fmla="*/ 130874 h 159353"/>
                <a:gd name="connsiteX22" fmla="*/ 49149 w 273272"/>
                <a:gd name="connsiteY22" fmla="*/ 134588 h 159353"/>
                <a:gd name="connsiteX23" fmla="*/ 39243 w 273272"/>
                <a:gd name="connsiteY23" fmla="*/ 135350 h 159353"/>
                <a:gd name="connsiteX24" fmla="*/ 11525 w 273272"/>
                <a:gd name="connsiteY24" fmla="*/ 135350 h 159353"/>
                <a:gd name="connsiteX25" fmla="*/ 0 w 273272"/>
                <a:gd name="connsiteY25" fmla="*/ 159353 h 159353"/>
                <a:gd name="connsiteX26" fmla="*/ 36004 w 273272"/>
                <a:gd name="connsiteY26" fmla="*/ 159353 h 159353"/>
                <a:gd name="connsiteX27" fmla="*/ 50483 w 273272"/>
                <a:gd name="connsiteY27" fmla="*/ 158877 h 159353"/>
                <a:gd name="connsiteX28" fmla="*/ 63341 w 273272"/>
                <a:gd name="connsiteY28" fmla="*/ 155543 h 159353"/>
                <a:gd name="connsiteX29" fmla="*/ 74200 w 273272"/>
                <a:gd name="connsiteY29" fmla="*/ 148209 h 159353"/>
                <a:gd name="connsiteX30" fmla="*/ 83915 w 273272"/>
                <a:gd name="connsiteY30" fmla="*/ 137636 h 159353"/>
                <a:gd name="connsiteX31" fmla="*/ 124587 w 273272"/>
                <a:gd name="connsiteY31" fmla="*/ 88964 h 159353"/>
                <a:gd name="connsiteX32" fmla="*/ 154114 w 273272"/>
                <a:gd name="connsiteY32" fmla="*/ 88964 h 159353"/>
                <a:gd name="connsiteX33" fmla="*/ 133921 w 273272"/>
                <a:gd name="connsiteY33" fmla="*/ 134207 h 159353"/>
                <a:gd name="connsiteX34" fmla="*/ 131350 w 273272"/>
                <a:gd name="connsiteY34" fmla="*/ 144018 h 159353"/>
                <a:gd name="connsiteX35" fmla="*/ 134588 w 273272"/>
                <a:gd name="connsiteY35" fmla="*/ 153067 h 159353"/>
                <a:gd name="connsiteX36" fmla="*/ 143637 w 273272"/>
                <a:gd name="connsiteY36" fmla="*/ 158306 h 159353"/>
                <a:gd name="connsiteX37" fmla="*/ 157448 w 273272"/>
                <a:gd name="connsiteY37" fmla="*/ 159163 h 159353"/>
                <a:gd name="connsiteX38" fmla="*/ 203740 w 273272"/>
                <a:gd name="connsiteY38" fmla="*/ 159163 h 159353"/>
                <a:gd name="connsiteX39" fmla="*/ 214503 w 273272"/>
                <a:gd name="connsiteY39" fmla="*/ 135446 h 159353"/>
                <a:gd name="connsiteX40" fmla="*/ 178784 w 273272"/>
                <a:gd name="connsiteY40" fmla="*/ 135446 h 159353"/>
                <a:gd name="connsiteX41" fmla="*/ 176784 w 273272"/>
                <a:gd name="connsiteY41" fmla="*/ 135541 h 159353"/>
                <a:gd name="connsiteX42" fmla="*/ 170212 w 273272"/>
                <a:gd name="connsiteY42" fmla="*/ 134398 h 159353"/>
                <a:gd name="connsiteX43" fmla="*/ 169640 w 273272"/>
                <a:gd name="connsiteY43" fmla="*/ 132398 h 159353"/>
                <a:gd name="connsiteX44" fmla="*/ 170212 w 273272"/>
                <a:gd name="connsiteY44" fmla="*/ 129635 h 159353"/>
                <a:gd name="connsiteX45" fmla="*/ 188214 w 273272"/>
                <a:gd name="connsiteY45" fmla="*/ 89059 h 159353"/>
                <a:gd name="connsiteX46" fmla="*/ 239268 w 273272"/>
                <a:gd name="connsiteY46" fmla="*/ 89059 h 159353"/>
                <a:gd name="connsiteX47" fmla="*/ 249841 w 273272"/>
                <a:gd name="connsiteY47" fmla="*/ 65532 h 159353"/>
                <a:gd name="connsiteX48" fmla="*/ 164687 w 273272"/>
                <a:gd name="connsiteY48" fmla="*/ 65532 h 159353"/>
                <a:gd name="connsiteX49" fmla="*/ 177641 w 273272"/>
                <a:gd name="connsiteY49" fmla="*/ 37148 h 159353"/>
                <a:gd name="connsiteX50" fmla="*/ 262509 w 273272"/>
                <a:gd name="connsiteY50" fmla="*/ 37148 h 159353"/>
                <a:gd name="connsiteX51" fmla="*/ 273272 w 273272"/>
                <a:gd name="connsiteY51" fmla="*/ 13240 h 159353"/>
                <a:gd name="connsiteX52" fmla="*/ 188500 w 273272"/>
                <a:gd name="connsiteY52" fmla="*/ 13240 h 159353"/>
                <a:gd name="connsiteX53" fmla="*/ 194310 w 273272"/>
                <a:gd name="connsiteY53" fmla="*/ 190 h 159353"/>
                <a:gd name="connsiteX54" fmla="*/ 191453 w 273272"/>
                <a:gd name="connsiteY54" fmla="*/ 190 h 159353"/>
                <a:gd name="connsiteX55" fmla="*/ 191453 w 273272"/>
                <a:gd name="connsiteY55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3272" h="159353">
                  <a:moveTo>
                    <a:pt x="191453" y="0"/>
                  </a:moveTo>
                  <a:lnTo>
                    <a:pt x="160401" y="0"/>
                  </a:lnTo>
                  <a:cubicBezTo>
                    <a:pt x="160401" y="0"/>
                    <a:pt x="155162" y="11430"/>
                    <a:pt x="154400" y="13049"/>
                  </a:cubicBezTo>
                  <a:cubicBezTo>
                    <a:pt x="152686" y="13049"/>
                    <a:pt x="137065" y="13049"/>
                    <a:pt x="131445" y="13049"/>
                  </a:cubicBezTo>
                  <a:cubicBezTo>
                    <a:pt x="134684" y="9716"/>
                    <a:pt x="143161" y="857"/>
                    <a:pt x="143161" y="857"/>
                  </a:cubicBezTo>
                  <a:lnTo>
                    <a:pt x="107728" y="857"/>
                  </a:lnTo>
                  <a:lnTo>
                    <a:pt x="90583" y="17336"/>
                  </a:lnTo>
                  <a:lnTo>
                    <a:pt x="83439" y="23622"/>
                  </a:lnTo>
                  <a:cubicBezTo>
                    <a:pt x="81534" y="25051"/>
                    <a:pt x="79724" y="26003"/>
                    <a:pt x="78010" y="26480"/>
                  </a:cubicBezTo>
                  <a:cubicBezTo>
                    <a:pt x="76200" y="26861"/>
                    <a:pt x="73247" y="27146"/>
                    <a:pt x="69342" y="27146"/>
                  </a:cubicBezTo>
                  <a:lnTo>
                    <a:pt x="62579" y="27146"/>
                  </a:lnTo>
                  <a:lnTo>
                    <a:pt x="52102" y="50578"/>
                  </a:lnTo>
                  <a:lnTo>
                    <a:pt x="70199" y="50578"/>
                  </a:lnTo>
                  <a:cubicBezTo>
                    <a:pt x="74676" y="50578"/>
                    <a:pt x="78677" y="50292"/>
                    <a:pt x="82201" y="49721"/>
                  </a:cubicBezTo>
                  <a:cubicBezTo>
                    <a:pt x="86011" y="49149"/>
                    <a:pt x="89725" y="47911"/>
                    <a:pt x="93440" y="46006"/>
                  </a:cubicBezTo>
                  <a:cubicBezTo>
                    <a:pt x="97060" y="44196"/>
                    <a:pt x="101727" y="41243"/>
                    <a:pt x="107537" y="37052"/>
                  </a:cubicBezTo>
                  <a:cubicBezTo>
                    <a:pt x="108490" y="37052"/>
                    <a:pt x="138970" y="37052"/>
                    <a:pt x="143637" y="37052"/>
                  </a:cubicBezTo>
                  <a:cubicBezTo>
                    <a:pt x="141637" y="41053"/>
                    <a:pt x="131636" y="63722"/>
                    <a:pt x="130873" y="65437"/>
                  </a:cubicBezTo>
                  <a:cubicBezTo>
                    <a:pt x="128778" y="65437"/>
                    <a:pt x="45339" y="65437"/>
                    <a:pt x="45339" y="65437"/>
                  </a:cubicBezTo>
                  <a:lnTo>
                    <a:pt x="34671" y="88964"/>
                  </a:lnTo>
                  <a:cubicBezTo>
                    <a:pt x="34671" y="88964"/>
                    <a:pt x="82106" y="88964"/>
                    <a:pt x="88583" y="88964"/>
                  </a:cubicBezTo>
                  <a:cubicBezTo>
                    <a:pt x="84392" y="94012"/>
                    <a:pt x="53626" y="130874"/>
                    <a:pt x="53626" y="130874"/>
                  </a:cubicBezTo>
                  <a:cubicBezTo>
                    <a:pt x="52006" y="132683"/>
                    <a:pt x="50578" y="133922"/>
                    <a:pt x="49149" y="134588"/>
                  </a:cubicBezTo>
                  <a:cubicBezTo>
                    <a:pt x="48387" y="134874"/>
                    <a:pt x="46006" y="135350"/>
                    <a:pt x="39243" y="135350"/>
                  </a:cubicBezTo>
                  <a:lnTo>
                    <a:pt x="11525" y="135350"/>
                  </a:lnTo>
                  <a:lnTo>
                    <a:pt x="0" y="159353"/>
                  </a:lnTo>
                  <a:lnTo>
                    <a:pt x="36004" y="159353"/>
                  </a:lnTo>
                  <a:lnTo>
                    <a:pt x="50483" y="158877"/>
                  </a:lnTo>
                  <a:cubicBezTo>
                    <a:pt x="54864" y="158591"/>
                    <a:pt x="59150" y="157353"/>
                    <a:pt x="63341" y="155543"/>
                  </a:cubicBezTo>
                  <a:cubicBezTo>
                    <a:pt x="67437" y="153734"/>
                    <a:pt x="71152" y="151257"/>
                    <a:pt x="74200" y="148209"/>
                  </a:cubicBezTo>
                  <a:lnTo>
                    <a:pt x="83915" y="137636"/>
                  </a:lnTo>
                  <a:cubicBezTo>
                    <a:pt x="83915" y="137636"/>
                    <a:pt x="120015" y="94583"/>
                    <a:pt x="124587" y="88964"/>
                  </a:cubicBezTo>
                  <a:cubicBezTo>
                    <a:pt x="126016" y="88964"/>
                    <a:pt x="149352" y="88964"/>
                    <a:pt x="154114" y="88964"/>
                  </a:cubicBezTo>
                  <a:cubicBezTo>
                    <a:pt x="151638" y="93536"/>
                    <a:pt x="133921" y="134207"/>
                    <a:pt x="133921" y="134207"/>
                  </a:cubicBezTo>
                  <a:cubicBezTo>
                    <a:pt x="133731" y="134493"/>
                    <a:pt x="131350" y="138875"/>
                    <a:pt x="131350" y="144018"/>
                  </a:cubicBezTo>
                  <a:cubicBezTo>
                    <a:pt x="131350" y="146971"/>
                    <a:pt x="132112" y="150209"/>
                    <a:pt x="134588" y="153067"/>
                  </a:cubicBezTo>
                  <a:cubicBezTo>
                    <a:pt x="136112" y="155829"/>
                    <a:pt x="139160" y="157544"/>
                    <a:pt x="143637" y="158306"/>
                  </a:cubicBezTo>
                  <a:cubicBezTo>
                    <a:pt x="147733" y="158972"/>
                    <a:pt x="152305" y="159163"/>
                    <a:pt x="157448" y="159163"/>
                  </a:cubicBezTo>
                  <a:lnTo>
                    <a:pt x="203740" y="159163"/>
                  </a:lnTo>
                  <a:lnTo>
                    <a:pt x="214503" y="135446"/>
                  </a:lnTo>
                  <a:lnTo>
                    <a:pt x="178784" y="135446"/>
                  </a:lnTo>
                  <a:lnTo>
                    <a:pt x="176784" y="135541"/>
                  </a:lnTo>
                  <a:cubicBezTo>
                    <a:pt x="174308" y="135636"/>
                    <a:pt x="171355" y="135731"/>
                    <a:pt x="170212" y="134398"/>
                  </a:cubicBezTo>
                  <a:cubicBezTo>
                    <a:pt x="169831" y="133922"/>
                    <a:pt x="169640" y="133160"/>
                    <a:pt x="169640" y="132398"/>
                  </a:cubicBezTo>
                  <a:cubicBezTo>
                    <a:pt x="169640" y="131540"/>
                    <a:pt x="169926" y="130492"/>
                    <a:pt x="170212" y="129635"/>
                  </a:cubicBezTo>
                  <a:cubicBezTo>
                    <a:pt x="170497" y="129159"/>
                    <a:pt x="187357" y="90678"/>
                    <a:pt x="188214" y="89059"/>
                  </a:cubicBezTo>
                  <a:cubicBezTo>
                    <a:pt x="190214" y="89059"/>
                    <a:pt x="239268" y="89059"/>
                    <a:pt x="239268" y="89059"/>
                  </a:cubicBezTo>
                  <a:lnTo>
                    <a:pt x="249841" y="65532"/>
                  </a:lnTo>
                  <a:cubicBezTo>
                    <a:pt x="249841" y="65532"/>
                    <a:pt x="169831" y="65532"/>
                    <a:pt x="164687" y="65532"/>
                  </a:cubicBezTo>
                  <a:cubicBezTo>
                    <a:pt x="166688" y="61532"/>
                    <a:pt x="176784" y="38862"/>
                    <a:pt x="177641" y="37148"/>
                  </a:cubicBezTo>
                  <a:cubicBezTo>
                    <a:pt x="179737" y="37148"/>
                    <a:pt x="262509" y="37148"/>
                    <a:pt x="262509" y="37148"/>
                  </a:cubicBezTo>
                  <a:lnTo>
                    <a:pt x="273272" y="13240"/>
                  </a:lnTo>
                  <a:cubicBezTo>
                    <a:pt x="273272" y="13240"/>
                    <a:pt x="193548" y="13240"/>
                    <a:pt x="188500" y="13240"/>
                  </a:cubicBezTo>
                  <a:cubicBezTo>
                    <a:pt x="190024" y="10001"/>
                    <a:pt x="194310" y="190"/>
                    <a:pt x="194310" y="190"/>
                  </a:cubicBezTo>
                  <a:lnTo>
                    <a:pt x="191453" y="190"/>
                  </a:lnTo>
                  <a:lnTo>
                    <a:pt x="1914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6382512" y="3331749"/>
              <a:ext cx="246411" cy="88106"/>
            </a:xfrm>
            <a:custGeom>
              <a:avLst/>
              <a:gdLst>
                <a:gd name="connsiteX0" fmla="*/ 196691 w 246411"/>
                <a:gd name="connsiteY0" fmla="*/ 40862 h 88106"/>
                <a:gd name="connsiteX1" fmla="*/ 192500 w 246411"/>
                <a:gd name="connsiteY1" fmla="*/ 45148 h 88106"/>
                <a:gd name="connsiteX2" fmla="*/ 184118 w 246411"/>
                <a:gd name="connsiteY2" fmla="*/ 46577 h 88106"/>
                <a:gd name="connsiteX3" fmla="*/ 141637 w 246411"/>
                <a:gd name="connsiteY3" fmla="*/ 46577 h 88106"/>
                <a:gd name="connsiteX4" fmla="*/ 153162 w 246411"/>
                <a:gd name="connsiteY4" fmla="*/ 21146 h 88106"/>
                <a:gd name="connsiteX5" fmla="*/ 205835 w 246411"/>
                <a:gd name="connsiteY5" fmla="*/ 21146 h 88106"/>
                <a:gd name="connsiteX6" fmla="*/ 196691 w 246411"/>
                <a:gd name="connsiteY6" fmla="*/ 40862 h 88106"/>
                <a:gd name="connsiteX7" fmla="*/ 196691 w 246411"/>
                <a:gd name="connsiteY7" fmla="*/ 40862 h 88106"/>
                <a:gd name="connsiteX8" fmla="*/ 108299 w 246411"/>
                <a:gd name="connsiteY8" fmla="*/ 46577 h 88106"/>
                <a:gd name="connsiteX9" fmla="*/ 59817 w 246411"/>
                <a:gd name="connsiteY9" fmla="*/ 46577 h 88106"/>
                <a:gd name="connsiteX10" fmla="*/ 71247 w 246411"/>
                <a:gd name="connsiteY10" fmla="*/ 21146 h 88106"/>
                <a:gd name="connsiteX11" fmla="*/ 119920 w 246411"/>
                <a:gd name="connsiteY11" fmla="*/ 21146 h 88106"/>
                <a:gd name="connsiteX12" fmla="*/ 108299 w 246411"/>
                <a:gd name="connsiteY12" fmla="*/ 46577 h 88106"/>
                <a:gd name="connsiteX13" fmla="*/ 108299 w 246411"/>
                <a:gd name="connsiteY13" fmla="*/ 46577 h 88106"/>
                <a:gd name="connsiteX14" fmla="*/ 243745 w 246411"/>
                <a:gd name="connsiteY14" fmla="*/ 0 h 88106"/>
                <a:gd name="connsiteX15" fmla="*/ 47816 w 246411"/>
                <a:gd name="connsiteY15" fmla="*/ 0 h 88106"/>
                <a:gd name="connsiteX16" fmla="*/ 20098 w 246411"/>
                <a:gd name="connsiteY16" fmla="*/ 61532 h 88106"/>
                <a:gd name="connsiteX17" fmla="*/ 16669 w 246411"/>
                <a:gd name="connsiteY17" fmla="*/ 67056 h 88106"/>
                <a:gd name="connsiteX18" fmla="*/ 14573 w 246411"/>
                <a:gd name="connsiteY18" fmla="*/ 67818 h 88106"/>
                <a:gd name="connsiteX19" fmla="*/ 9334 w 246411"/>
                <a:gd name="connsiteY19" fmla="*/ 67818 h 88106"/>
                <a:gd name="connsiteX20" fmla="*/ 0 w 246411"/>
                <a:gd name="connsiteY20" fmla="*/ 88106 h 88106"/>
                <a:gd name="connsiteX21" fmla="*/ 17145 w 246411"/>
                <a:gd name="connsiteY21" fmla="*/ 88106 h 88106"/>
                <a:gd name="connsiteX22" fmla="*/ 36290 w 246411"/>
                <a:gd name="connsiteY22" fmla="*/ 84963 h 88106"/>
                <a:gd name="connsiteX23" fmla="*/ 44387 w 246411"/>
                <a:gd name="connsiteY23" fmla="*/ 78676 h 88106"/>
                <a:gd name="connsiteX24" fmla="*/ 48863 w 246411"/>
                <a:gd name="connsiteY24" fmla="*/ 71152 h 88106"/>
                <a:gd name="connsiteX25" fmla="*/ 50863 w 246411"/>
                <a:gd name="connsiteY25" fmla="*/ 67056 h 88106"/>
                <a:gd name="connsiteX26" fmla="*/ 182975 w 246411"/>
                <a:gd name="connsiteY26" fmla="*/ 67056 h 88106"/>
                <a:gd name="connsiteX27" fmla="*/ 200787 w 246411"/>
                <a:gd name="connsiteY27" fmla="*/ 65627 h 88106"/>
                <a:gd name="connsiteX28" fmla="*/ 214503 w 246411"/>
                <a:gd name="connsiteY28" fmla="*/ 60198 h 88106"/>
                <a:gd name="connsiteX29" fmla="*/ 225266 w 246411"/>
                <a:gd name="connsiteY29" fmla="*/ 46291 h 88106"/>
                <a:gd name="connsiteX30" fmla="*/ 246412 w 246411"/>
                <a:gd name="connsiteY30" fmla="*/ 95 h 88106"/>
                <a:gd name="connsiteX31" fmla="*/ 243745 w 246411"/>
                <a:gd name="connsiteY31" fmla="*/ 95 h 88106"/>
                <a:gd name="connsiteX32" fmla="*/ 243745 w 246411"/>
                <a:gd name="connsiteY32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6411" h="88106">
                  <a:moveTo>
                    <a:pt x="196691" y="40862"/>
                  </a:moveTo>
                  <a:cubicBezTo>
                    <a:pt x="195643" y="42863"/>
                    <a:pt x="194310" y="44291"/>
                    <a:pt x="192500" y="45148"/>
                  </a:cubicBezTo>
                  <a:cubicBezTo>
                    <a:pt x="190691" y="46101"/>
                    <a:pt x="187833" y="46577"/>
                    <a:pt x="184118" y="46577"/>
                  </a:cubicBezTo>
                  <a:cubicBezTo>
                    <a:pt x="184118" y="46577"/>
                    <a:pt x="146590" y="46577"/>
                    <a:pt x="141637" y="46577"/>
                  </a:cubicBezTo>
                  <a:cubicBezTo>
                    <a:pt x="143732" y="42577"/>
                    <a:pt x="152400" y="22765"/>
                    <a:pt x="153162" y="21146"/>
                  </a:cubicBezTo>
                  <a:cubicBezTo>
                    <a:pt x="155067" y="21146"/>
                    <a:pt x="201073" y="21146"/>
                    <a:pt x="205835" y="21146"/>
                  </a:cubicBezTo>
                  <a:cubicBezTo>
                    <a:pt x="203930" y="25051"/>
                    <a:pt x="196691" y="40862"/>
                    <a:pt x="196691" y="40862"/>
                  </a:cubicBezTo>
                  <a:lnTo>
                    <a:pt x="196691" y="40862"/>
                  </a:lnTo>
                  <a:close/>
                  <a:moveTo>
                    <a:pt x="108299" y="46577"/>
                  </a:moveTo>
                  <a:cubicBezTo>
                    <a:pt x="106394" y="46577"/>
                    <a:pt x="64675" y="46577"/>
                    <a:pt x="59817" y="46577"/>
                  </a:cubicBezTo>
                  <a:cubicBezTo>
                    <a:pt x="61817" y="42577"/>
                    <a:pt x="70390" y="22765"/>
                    <a:pt x="71247" y="21146"/>
                  </a:cubicBezTo>
                  <a:cubicBezTo>
                    <a:pt x="73152" y="21146"/>
                    <a:pt x="115157" y="21146"/>
                    <a:pt x="119920" y="21146"/>
                  </a:cubicBezTo>
                  <a:cubicBezTo>
                    <a:pt x="118015" y="25146"/>
                    <a:pt x="109156" y="44958"/>
                    <a:pt x="108299" y="46577"/>
                  </a:cubicBezTo>
                  <a:lnTo>
                    <a:pt x="108299" y="46577"/>
                  </a:lnTo>
                  <a:close/>
                  <a:moveTo>
                    <a:pt x="243745" y="0"/>
                  </a:moveTo>
                  <a:lnTo>
                    <a:pt x="47816" y="0"/>
                  </a:lnTo>
                  <a:lnTo>
                    <a:pt x="20098" y="61532"/>
                  </a:lnTo>
                  <a:cubicBezTo>
                    <a:pt x="17812" y="66103"/>
                    <a:pt x="16859" y="66961"/>
                    <a:pt x="16669" y="67056"/>
                  </a:cubicBezTo>
                  <a:cubicBezTo>
                    <a:pt x="16002" y="67532"/>
                    <a:pt x="15240" y="67818"/>
                    <a:pt x="14573" y="67818"/>
                  </a:cubicBezTo>
                  <a:lnTo>
                    <a:pt x="9334" y="67818"/>
                  </a:lnTo>
                  <a:lnTo>
                    <a:pt x="0" y="88106"/>
                  </a:lnTo>
                  <a:lnTo>
                    <a:pt x="17145" y="88106"/>
                  </a:lnTo>
                  <a:cubicBezTo>
                    <a:pt x="25432" y="88106"/>
                    <a:pt x="32385" y="86963"/>
                    <a:pt x="36290" y="84963"/>
                  </a:cubicBezTo>
                  <a:cubicBezTo>
                    <a:pt x="40291" y="82772"/>
                    <a:pt x="42863" y="80677"/>
                    <a:pt x="44387" y="78676"/>
                  </a:cubicBezTo>
                  <a:cubicBezTo>
                    <a:pt x="45910" y="76676"/>
                    <a:pt x="47434" y="74200"/>
                    <a:pt x="48863" y="71152"/>
                  </a:cubicBezTo>
                  <a:cubicBezTo>
                    <a:pt x="48863" y="71152"/>
                    <a:pt x="50292" y="68294"/>
                    <a:pt x="50863" y="67056"/>
                  </a:cubicBezTo>
                  <a:cubicBezTo>
                    <a:pt x="52959" y="67056"/>
                    <a:pt x="182975" y="67056"/>
                    <a:pt x="182975" y="67056"/>
                  </a:cubicBezTo>
                  <a:cubicBezTo>
                    <a:pt x="189738" y="67056"/>
                    <a:pt x="195834" y="66580"/>
                    <a:pt x="200787" y="65627"/>
                  </a:cubicBezTo>
                  <a:cubicBezTo>
                    <a:pt x="205930" y="64770"/>
                    <a:pt x="210502" y="62865"/>
                    <a:pt x="214503" y="60198"/>
                  </a:cubicBezTo>
                  <a:cubicBezTo>
                    <a:pt x="218504" y="57340"/>
                    <a:pt x="222123" y="52673"/>
                    <a:pt x="225266" y="46291"/>
                  </a:cubicBezTo>
                  <a:lnTo>
                    <a:pt x="246412" y="95"/>
                  </a:lnTo>
                  <a:lnTo>
                    <a:pt x="243745" y="95"/>
                  </a:lnTo>
                  <a:lnTo>
                    <a:pt x="24374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6430137" y="3258883"/>
              <a:ext cx="233457" cy="60959"/>
            </a:xfrm>
            <a:custGeom>
              <a:avLst/>
              <a:gdLst>
                <a:gd name="connsiteX0" fmla="*/ 144971 w 233457"/>
                <a:gd name="connsiteY0" fmla="*/ 0 h 60959"/>
                <a:gd name="connsiteX1" fmla="*/ 111633 w 233457"/>
                <a:gd name="connsiteY1" fmla="*/ 0 h 60959"/>
                <a:gd name="connsiteX2" fmla="*/ 109538 w 233457"/>
                <a:gd name="connsiteY2" fmla="*/ 4572 h 60959"/>
                <a:gd name="connsiteX3" fmla="*/ 25241 w 233457"/>
                <a:gd name="connsiteY3" fmla="*/ 4572 h 60959"/>
                <a:gd name="connsiteX4" fmla="*/ 15526 w 233457"/>
                <a:gd name="connsiteY4" fmla="*/ 26194 h 60959"/>
                <a:gd name="connsiteX5" fmla="*/ 99822 w 233457"/>
                <a:gd name="connsiteY5" fmla="*/ 26194 h 60959"/>
                <a:gd name="connsiteX6" fmla="*/ 94107 w 233457"/>
                <a:gd name="connsiteY6" fmla="*/ 38957 h 60959"/>
                <a:gd name="connsiteX7" fmla="*/ 9716 w 233457"/>
                <a:gd name="connsiteY7" fmla="*/ 38957 h 60959"/>
                <a:gd name="connsiteX8" fmla="*/ 0 w 233457"/>
                <a:gd name="connsiteY8" fmla="*/ 60960 h 60959"/>
                <a:gd name="connsiteX9" fmla="*/ 207931 w 233457"/>
                <a:gd name="connsiteY9" fmla="*/ 60960 h 60959"/>
                <a:gd name="connsiteX10" fmla="*/ 217742 w 233457"/>
                <a:gd name="connsiteY10" fmla="*/ 38957 h 60959"/>
                <a:gd name="connsiteX11" fmla="*/ 130302 w 233457"/>
                <a:gd name="connsiteY11" fmla="*/ 38957 h 60959"/>
                <a:gd name="connsiteX12" fmla="*/ 135922 w 233457"/>
                <a:gd name="connsiteY12" fmla="*/ 26194 h 60959"/>
                <a:gd name="connsiteX13" fmla="*/ 223742 w 233457"/>
                <a:gd name="connsiteY13" fmla="*/ 26194 h 60959"/>
                <a:gd name="connsiteX14" fmla="*/ 233458 w 233457"/>
                <a:gd name="connsiteY14" fmla="*/ 4572 h 60959"/>
                <a:gd name="connsiteX15" fmla="*/ 145733 w 233457"/>
                <a:gd name="connsiteY15" fmla="*/ 4572 h 60959"/>
                <a:gd name="connsiteX16" fmla="*/ 147638 w 233457"/>
                <a:gd name="connsiteY16" fmla="*/ 0 h 60959"/>
                <a:gd name="connsiteX17" fmla="*/ 144971 w 233457"/>
                <a:gd name="connsiteY17" fmla="*/ 0 h 60959"/>
                <a:gd name="connsiteX18" fmla="*/ 144971 w 233457"/>
                <a:gd name="connsiteY18" fmla="*/ 0 h 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457" h="60959">
                  <a:moveTo>
                    <a:pt x="144971" y="0"/>
                  </a:moveTo>
                  <a:lnTo>
                    <a:pt x="111633" y="0"/>
                  </a:lnTo>
                  <a:cubicBezTo>
                    <a:pt x="111633" y="0"/>
                    <a:pt x="110109" y="3429"/>
                    <a:pt x="109538" y="4572"/>
                  </a:cubicBezTo>
                  <a:cubicBezTo>
                    <a:pt x="107347" y="4572"/>
                    <a:pt x="25241" y="4572"/>
                    <a:pt x="25241" y="4572"/>
                  </a:cubicBezTo>
                  <a:lnTo>
                    <a:pt x="15526" y="26194"/>
                  </a:lnTo>
                  <a:cubicBezTo>
                    <a:pt x="15526" y="26194"/>
                    <a:pt x="94583" y="26194"/>
                    <a:pt x="99822" y="26194"/>
                  </a:cubicBezTo>
                  <a:cubicBezTo>
                    <a:pt x="98108" y="29527"/>
                    <a:pt x="94774" y="37624"/>
                    <a:pt x="94107" y="38957"/>
                  </a:cubicBezTo>
                  <a:cubicBezTo>
                    <a:pt x="92107" y="38957"/>
                    <a:pt x="9716" y="38957"/>
                    <a:pt x="9716" y="38957"/>
                  </a:cubicBezTo>
                  <a:lnTo>
                    <a:pt x="0" y="60960"/>
                  </a:lnTo>
                  <a:lnTo>
                    <a:pt x="207931" y="60960"/>
                  </a:lnTo>
                  <a:lnTo>
                    <a:pt x="217742" y="38957"/>
                  </a:lnTo>
                  <a:cubicBezTo>
                    <a:pt x="217742" y="38957"/>
                    <a:pt x="135446" y="38957"/>
                    <a:pt x="130302" y="38957"/>
                  </a:cubicBezTo>
                  <a:cubicBezTo>
                    <a:pt x="132017" y="35624"/>
                    <a:pt x="135160" y="27622"/>
                    <a:pt x="135922" y="26194"/>
                  </a:cubicBezTo>
                  <a:cubicBezTo>
                    <a:pt x="137922" y="26194"/>
                    <a:pt x="223742" y="26194"/>
                    <a:pt x="223742" y="26194"/>
                  </a:cubicBezTo>
                  <a:lnTo>
                    <a:pt x="233458" y="4572"/>
                  </a:lnTo>
                  <a:cubicBezTo>
                    <a:pt x="233458" y="4572"/>
                    <a:pt x="150781" y="4572"/>
                    <a:pt x="145733" y="4572"/>
                  </a:cubicBezTo>
                  <a:cubicBezTo>
                    <a:pt x="146209" y="3524"/>
                    <a:pt x="147638" y="0"/>
                    <a:pt x="147638" y="0"/>
                  </a:cubicBezTo>
                  <a:lnTo>
                    <a:pt x="144971" y="0"/>
                  </a:lnTo>
                  <a:lnTo>
                    <a:pt x="14497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6625304" y="3300792"/>
              <a:ext cx="119157" cy="90297"/>
            </a:xfrm>
            <a:custGeom>
              <a:avLst/>
              <a:gdLst>
                <a:gd name="connsiteX0" fmla="*/ 101346 w 119157"/>
                <a:gd name="connsiteY0" fmla="*/ 0 h 90297"/>
                <a:gd name="connsiteX1" fmla="*/ 70866 w 119157"/>
                <a:gd name="connsiteY1" fmla="*/ 0 h 90297"/>
                <a:gd name="connsiteX2" fmla="*/ 26003 w 119157"/>
                <a:gd name="connsiteY2" fmla="*/ 34385 h 90297"/>
                <a:gd name="connsiteX3" fmla="*/ 15811 w 119157"/>
                <a:gd name="connsiteY3" fmla="*/ 56960 h 90297"/>
                <a:gd name="connsiteX4" fmla="*/ 32099 w 119157"/>
                <a:gd name="connsiteY4" fmla="*/ 56960 h 90297"/>
                <a:gd name="connsiteX5" fmla="*/ 8287 w 119157"/>
                <a:gd name="connsiteY5" fmla="*/ 72200 h 90297"/>
                <a:gd name="connsiteX6" fmla="*/ 0 w 119157"/>
                <a:gd name="connsiteY6" fmla="*/ 90297 h 90297"/>
                <a:gd name="connsiteX7" fmla="*/ 82677 w 119157"/>
                <a:gd name="connsiteY7" fmla="*/ 90297 h 90297"/>
                <a:gd name="connsiteX8" fmla="*/ 93154 w 119157"/>
                <a:gd name="connsiteY8" fmla="*/ 68580 h 90297"/>
                <a:gd name="connsiteX9" fmla="*/ 53721 w 119157"/>
                <a:gd name="connsiteY9" fmla="*/ 68580 h 90297"/>
                <a:gd name="connsiteX10" fmla="*/ 119158 w 119157"/>
                <a:gd name="connsiteY10" fmla="*/ 23527 h 90297"/>
                <a:gd name="connsiteX11" fmla="*/ 81248 w 119157"/>
                <a:gd name="connsiteY11" fmla="*/ 23527 h 90297"/>
                <a:gd name="connsiteX12" fmla="*/ 63722 w 119157"/>
                <a:gd name="connsiteY12" fmla="*/ 35338 h 90297"/>
                <a:gd name="connsiteX13" fmla="*/ 60769 w 119157"/>
                <a:gd name="connsiteY13" fmla="*/ 35338 h 90297"/>
                <a:gd name="connsiteX14" fmla="*/ 106394 w 119157"/>
                <a:gd name="connsiteY14" fmla="*/ 0 h 90297"/>
                <a:gd name="connsiteX15" fmla="*/ 101346 w 119157"/>
                <a:gd name="connsiteY15" fmla="*/ 0 h 90297"/>
                <a:gd name="connsiteX16" fmla="*/ 101346 w 119157"/>
                <a:gd name="connsiteY16" fmla="*/ 0 h 9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57" h="90297">
                  <a:moveTo>
                    <a:pt x="101346" y="0"/>
                  </a:moveTo>
                  <a:lnTo>
                    <a:pt x="70866" y="0"/>
                  </a:lnTo>
                  <a:lnTo>
                    <a:pt x="26003" y="34385"/>
                  </a:lnTo>
                  <a:lnTo>
                    <a:pt x="15811" y="56960"/>
                  </a:lnTo>
                  <a:cubicBezTo>
                    <a:pt x="15811" y="56960"/>
                    <a:pt x="26098" y="56960"/>
                    <a:pt x="32099" y="56960"/>
                  </a:cubicBezTo>
                  <a:cubicBezTo>
                    <a:pt x="25336" y="61246"/>
                    <a:pt x="8287" y="72200"/>
                    <a:pt x="8287" y="72200"/>
                  </a:cubicBezTo>
                  <a:lnTo>
                    <a:pt x="0" y="90297"/>
                  </a:lnTo>
                  <a:lnTo>
                    <a:pt x="82677" y="90297"/>
                  </a:lnTo>
                  <a:lnTo>
                    <a:pt x="93154" y="68580"/>
                  </a:lnTo>
                  <a:cubicBezTo>
                    <a:pt x="93154" y="68580"/>
                    <a:pt x="62008" y="68580"/>
                    <a:pt x="53721" y="68580"/>
                  </a:cubicBezTo>
                  <a:cubicBezTo>
                    <a:pt x="61531" y="63246"/>
                    <a:pt x="119158" y="23527"/>
                    <a:pt x="119158" y="23527"/>
                  </a:cubicBezTo>
                  <a:lnTo>
                    <a:pt x="81248" y="23527"/>
                  </a:lnTo>
                  <a:cubicBezTo>
                    <a:pt x="81248" y="23527"/>
                    <a:pt x="64484" y="34766"/>
                    <a:pt x="63722" y="35338"/>
                  </a:cubicBezTo>
                  <a:cubicBezTo>
                    <a:pt x="63246" y="35338"/>
                    <a:pt x="62103" y="35338"/>
                    <a:pt x="60769" y="35338"/>
                  </a:cubicBezTo>
                  <a:cubicBezTo>
                    <a:pt x="67342" y="30290"/>
                    <a:pt x="106394" y="0"/>
                    <a:pt x="106394" y="0"/>
                  </a:cubicBezTo>
                  <a:lnTo>
                    <a:pt x="101346" y="0"/>
                  </a:lnTo>
                  <a:lnTo>
                    <a:pt x="10134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6617303" y="3396614"/>
              <a:ext cx="92297" cy="21621"/>
            </a:xfrm>
            <a:custGeom>
              <a:avLst/>
              <a:gdLst>
                <a:gd name="connsiteX0" fmla="*/ 89535 w 92297"/>
                <a:gd name="connsiteY0" fmla="*/ 0 h 21621"/>
                <a:gd name="connsiteX1" fmla="*/ 9716 w 92297"/>
                <a:gd name="connsiteY1" fmla="*/ 0 h 21621"/>
                <a:gd name="connsiteX2" fmla="*/ 0 w 92297"/>
                <a:gd name="connsiteY2" fmla="*/ 21622 h 21621"/>
                <a:gd name="connsiteX3" fmla="*/ 82772 w 92297"/>
                <a:gd name="connsiteY3" fmla="*/ 21622 h 21621"/>
                <a:gd name="connsiteX4" fmla="*/ 92297 w 92297"/>
                <a:gd name="connsiteY4" fmla="*/ 0 h 21621"/>
                <a:gd name="connsiteX5" fmla="*/ 89535 w 92297"/>
                <a:gd name="connsiteY5" fmla="*/ 0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97" h="21621">
                  <a:moveTo>
                    <a:pt x="89535" y="0"/>
                  </a:moveTo>
                  <a:lnTo>
                    <a:pt x="9716" y="0"/>
                  </a:lnTo>
                  <a:lnTo>
                    <a:pt x="0" y="21622"/>
                  </a:lnTo>
                  <a:lnTo>
                    <a:pt x="82772" y="21622"/>
                  </a:lnTo>
                  <a:lnTo>
                    <a:pt x="92297" y="0"/>
                  </a:lnTo>
                  <a:lnTo>
                    <a:pt x="895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6735413" y="3298316"/>
              <a:ext cx="135540" cy="122396"/>
            </a:xfrm>
            <a:custGeom>
              <a:avLst/>
              <a:gdLst>
                <a:gd name="connsiteX0" fmla="*/ 74676 w 135540"/>
                <a:gd name="connsiteY0" fmla="*/ 0 h 122396"/>
                <a:gd name="connsiteX1" fmla="*/ 43625 w 135540"/>
                <a:gd name="connsiteY1" fmla="*/ 0 h 122396"/>
                <a:gd name="connsiteX2" fmla="*/ 32385 w 135540"/>
                <a:gd name="connsiteY2" fmla="*/ 12859 h 122396"/>
                <a:gd name="connsiteX3" fmla="*/ 26289 w 135540"/>
                <a:gd name="connsiteY3" fmla="*/ 18098 h 122396"/>
                <a:gd name="connsiteX4" fmla="*/ 20479 w 135540"/>
                <a:gd name="connsiteY4" fmla="*/ 19050 h 122396"/>
                <a:gd name="connsiteX5" fmla="*/ 13811 w 135540"/>
                <a:gd name="connsiteY5" fmla="*/ 19050 h 122396"/>
                <a:gd name="connsiteX6" fmla="*/ 4286 w 135540"/>
                <a:gd name="connsiteY6" fmla="*/ 40291 h 122396"/>
                <a:gd name="connsiteX7" fmla="*/ 28384 w 135540"/>
                <a:gd name="connsiteY7" fmla="*/ 40291 h 122396"/>
                <a:gd name="connsiteX8" fmla="*/ 41434 w 135540"/>
                <a:gd name="connsiteY8" fmla="*/ 38291 h 122396"/>
                <a:gd name="connsiteX9" fmla="*/ 51149 w 135540"/>
                <a:gd name="connsiteY9" fmla="*/ 31432 h 122396"/>
                <a:gd name="connsiteX10" fmla="*/ 93726 w 135540"/>
                <a:gd name="connsiteY10" fmla="*/ 31432 h 122396"/>
                <a:gd name="connsiteX11" fmla="*/ 65437 w 135540"/>
                <a:gd name="connsiteY11" fmla="*/ 94488 h 122396"/>
                <a:gd name="connsiteX12" fmla="*/ 61436 w 135540"/>
                <a:gd name="connsiteY12" fmla="*/ 99631 h 122396"/>
                <a:gd name="connsiteX13" fmla="*/ 54769 w 135540"/>
                <a:gd name="connsiteY13" fmla="*/ 100870 h 122396"/>
                <a:gd name="connsiteX14" fmla="*/ 9620 w 135540"/>
                <a:gd name="connsiteY14" fmla="*/ 100870 h 122396"/>
                <a:gd name="connsiteX15" fmla="*/ 0 w 135540"/>
                <a:gd name="connsiteY15" fmla="*/ 122396 h 122396"/>
                <a:gd name="connsiteX16" fmla="*/ 60579 w 135540"/>
                <a:gd name="connsiteY16" fmla="*/ 122396 h 122396"/>
                <a:gd name="connsiteX17" fmla="*/ 79057 w 135540"/>
                <a:gd name="connsiteY17" fmla="*/ 118872 h 122396"/>
                <a:gd name="connsiteX18" fmla="*/ 88011 w 135540"/>
                <a:gd name="connsiteY18" fmla="*/ 111442 h 122396"/>
                <a:gd name="connsiteX19" fmla="*/ 93440 w 135540"/>
                <a:gd name="connsiteY19" fmla="*/ 103061 h 122396"/>
                <a:gd name="connsiteX20" fmla="*/ 135541 w 135540"/>
                <a:gd name="connsiteY20" fmla="*/ 9811 h 122396"/>
                <a:gd name="connsiteX21" fmla="*/ 69818 w 135540"/>
                <a:gd name="connsiteY21" fmla="*/ 9811 h 122396"/>
                <a:gd name="connsiteX22" fmla="*/ 78105 w 135540"/>
                <a:gd name="connsiteY22" fmla="*/ 0 h 122396"/>
                <a:gd name="connsiteX23" fmla="*/ 74676 w 135540"/>
                <a:gd name="connsiteY23" fmla="*/ 0 h 122396"/>
                <a:gd name="connsiteX24" fmla="*/ 74676 w 135540"/>
                <a:gd name="connsiteY24" fmla="*/ 0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540" h="122396">
                  <a:moveTo>
                    <a:pt x="74676" y="0"/>
                  </a:moveTo>
                  <a:lnTo>
                    <a:pt x="43625" y="0"/>
                  </a:lnTo>
                  <a:lnTo>
                    <a:pt x="32385" y="12859"/>
                  </a:lnTo>
                  <a:cubicBezTo>
                    <a:pt x="29146" y="16383"/>
                    <a:pt x="27337" y="17717"/>
                    <a:pt x="26289" y="18098"/>
                  </a:cubicBezTo>
                  <a:cubicBezTo>
                    <a:pt x="24860" y="18764"/>
                    <a:pt x="22860" y="19050"/>
                    <a:pt x="20479" y="19050"/>
                  </a:cubicBezTo>
                  <a:lnTo>
                    <a:pt x="13811" y="19050"/>
                  </a:lnTo>
                  <a:lnTo>
                    <a:pt x="4286" y="40291"/>
                  </a:lnTo>
                  <a:lnTo>
                    <a:pt x="28384" y="40291"/>
                  </a:lnTo>
                  <a:cubicBezTo>
                    <a:pt x="34385" y="40291"/>
                    <a:pt x="38576" y="39624"/>
                    <a:pt x="41434" y="38291"/>
                  </a:cubicBezTo>
                  <a:cubicBezTo>
                    <a:pt x="44101" y="36957"/>
                    <a:pt x="47244" y="34671"/>
                    <a:pt x="51149" y="31432"/>
                  </a:cubicBezTo>
                  <a:cubicBezTo>
                    <a:pt x="52197" y="31432"/>
                    <a:pt x="88963" y="31432"/>
                    <a:pt x="93726" y="31432"/>
                  </a:cubicBezTo>
                  <a:cubicBezTo>
                    <a:pt x="91535" y="35909"/>
                    <a:pt x="65437" y="94488"/>
                    <a:pt x="65437" y="94488"/>
                  </a:cubicBezTo>
                  <a:cubicBezTo>
                    <a:pt x="64103" y="97250"/>
                    <a:pt x="62865" y="98965"/>
                    <a:pt x="61436" y="99631"/>
                  </a:cubicBezTo>
                  <a:cubicBezTo>
                    <a:pt x="60103" y="100298"/>
                    <a:pt x="57817" y="100870"/>
                    <a:pt x="54769" y="100870"/>
                  </a:cubicBezTo>
                  <a:lnTo>
                    <a:pt x="9620" y="100870"/>
                  </a:lnTo>
                  <a:lnTo>
                    <a:pt x="0" y="122396"/>
                  </a:lnTo>
                  <a:lnTo>
                    <a:pt x="60579" y="122396"/>
                  </a:lnTo>
                  <a:cubicBezTo>
                    <a:pt x="69151" y="122396"/>
                    <a:pt x="75247" y="121253"/>
                    <a:pt x="79057" y="118872"/>
                  </a:cubicBezTo>
                  <a:cubicBezTo>
                    <a:pt x="82772" y="116586"/>
                    <a:pt x="85820" y="114110"/>
                    <a:pt x="88011" y="111442"/>
                  </a:cubicBezTo>
                  <a:cubicBezTo>
                    <a:pt x="90202" y="108871"/>
                    <a:pt x="92011" y="106013"/>
                    <a:pt x="93440" y="103061"/>
                  </a:cubicBezTo>
                  <a:lnTo>
                    <a:pt x="135541" y="9811"/>
                  </a:lnTo>
                  <a:cubicBezTo>
                    <a:pt x="135541" y="9811"/>
                    <a:pt x="76390" y="9811"/>
                    <a:pt x="69818" y="9811"/>
                  </a:cubicBezTo>
                  <a:cubicBezTo>
                    <a:pt x="72295" y="6858"/>
                    <a:pt x="78105" y="0"/>
                    <a:pt x="78105" y="0"/>
                  </a:cubicBezTo>
                  <a:lnTo>
                    <a:pt x="74676" y="0"/>
                  </a:lnTo>
                  <a:lnTo>
                    <a:pt x="746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6737075" y="3342893"/>
              <a:ext cx="58249" cy="47624"/>
            </a:xfrm>
            <a:custGeom>
              <a:avLst/>
              <a:gdLst>
                <a:gd name="connsiteX0" fmla="*/ 35199 w 58249"/>
                <a:gd name="connsiteY0" fmla="*/ 0 h 47624"/>
                <a:gd name="connsiteX1" fmla="*/ 4910 w 58249"/>
                <a:gd name="connsiteY1" fmla="*/ 0 h 47624"/>
                <a:gd name="connsiteX2" fmla="*/ 338 w 58249"/>
                <a:gd name="connsiteY2" fmla="*/ 30099 h 47624"/>
                <a:gd name="connsiteX3" fmla="*/ 243 w 58249"/>
                <a:gd name="connsiteY3" fmla="*/ 37433 h 47624"/>
                <a:gd name="connsiteX4" fmla="*/ 3862 w 58249"/>
                <a:gd name="connsiteY4" fmla="*/ 44482 h 47624"/>
                <a:gd name="connsiteX5" fmla="*/ 18816 w 58249"/>
                <a:gd name="connsiteY5" fmla="*/ 47625 h 47624"/>
                <a:gd name="connsiteX6" fmla="*/ 48153 w 58249"/>
                <a:gd name="connsiteY6" fmla="*/ 47625 h 47624"/>
                <a:gd name="connsiteX7" fmla="*/ 58250 w 58249"/>
                <a:gd name="connsiteY7" fmla="*/ 25527 h 47624"/>
                <a:gd name="connsiteX8" fmla="*/ 39962 w 58249"/>
                <a:gd name="connsiteY8" fmla="*/ 25527 h 47624"/>
                <a:gd name="connsiteX9" fmla="*/ 33675 w 58249"/>
                <a:gd name="connsiteY9" fmla="*/ 24765 h 47624"/>
                <a:gd name="connsiteX10" fmla="*/ 33390 w 58249"/>
                <a:gd name="connsiteY10" fmla="*/ 21527 h 47624"/>
                <a:gd name="connsiteX11" fmla="*/ 37104 w 58249"/>
                <a:gd name="connsiteY11" fmla="*/ 0 h 47624"/>
                <a:gd name="connsiteX12" fmla="*/ 35199 w 58249"/>
                <a:gd name="connsiteY12" fmla="*/ 0 h 47624"/>
                <a:gd name="connsiteX13" fmla="*/ 35199 w 58249"/>
                <a:gd name="connsiteY13" fmla="*/ 0 h 4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49" h="47624">
                  <a:moveTo>
                    <a:pt x="35199" y="0"/>
                  </a:moveTo>
                  <a:lnTo>
                    <a:pt x="4910" y="0"/>
                  </a:lnTo>
                  <a:lnTo>
                    <a:pt x="338" y="30099"/>
                  </a:lnTo>
                  <a:cubicBezTo>
                    <a:pt x="-43" y="32671"/>
                    <a:pt x="-139" y="35052"/>
                    <a:pt x="243" y="37433"/>
                  </a:cubicBezTo>
                  <a:cubicBezTo>
                    <a:pt x="528" y="40005"/>
                    <a:pt x="1767" y="42386"/>
                    <a:pt x="3862" y="44482"/>
                  </a:cubicBezTo>
                  <a:cubicBezTo>
                    <a:pt x="6148" y="46577"/>
                    <a:pt x="10815" y="47625"/>
                    <a:pt x="18816" y="47625"/>
                  </a:cubicBezTo>
                  <a:lnTo>
                    <a:pt x="48153" y="47625"/>
                  </a:lnTo>
                  <a:lnTo>
                    <a:pt x="58250" y="25527"/>
                  </a:lnTo>
                  <a:lnTo>
                    <a:pt x="39962" y="25527"/>
                  </a:lnTo>
                  <a:cubicBezTo>
                    <a:pt x="34723" y="25527"/>
                    <a:pt x="33771" y="24860"/>
                    <a:pt x="33675" y="24765"/>
                  </a:cubicBezTo>
                  <a:cubicBezTo>
                    <a:pt x="33294" y="24479"/>
                    <a:pt x="33104" y="23527"/>
                    <a:pt x="33390" y="21527"/>
                  </a:cubicBezTo>
                  <a:lnTo>
                    <a:pt x="37104" y="0"/>
                  </a:lnTo>
                  <a:lnTo>
                    <a:pt x="35199" y="0"/>
                  </a:lnTo>
                  <a:lnTo>
                    <a:pt x="3519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6672738" y="3259740"/>
              <a:ext cx="214788" cy="36576"/>
            </a:xfrm>
            <a:custGeom>
              <a:avLst/>
              <a:gdLst>
                <a:gd name="connsiteX0" fmla="*/ 187928 w 214788"/>
                <a:gd name="connsiteY0" fmla="*/ 0 h 36576"/>
                <a:gd name="connsiteX1" fmla="*/ 158020 w 214788"/>
                <a:gd name="connsiteY1" fmla="*/ 0 h 36576"/>
                <a:gd name="connsiteX2" fmla="*/ 154591 w 214788"/>
                <a:gd name="connsiteY2" fmla="*/ 7429 h 36576"/>
                <a:gd name="connsiteX3" fmla="*/ 58769 w 214788"/>
                <a:gd name="connsiteY3" fmla="*/ 7429 h 36576"/>
                <a:gd name="connsiteX4" fmla="*/ 62293 w 214788"/>
                <a:gd name="connsiteY4" fmla="*/ 0 h 36576"/>
                <a:gd name="connsiteX5" fmla="*/ 29623 w 214788"/>
                <a:gd name="connsiteY5" fmla="*/ 0 h 36576"/>
                <a:gd name="connsiteX6" fmla="*/ 26098 w 214788"/>
                <a:gd name="connsiteY6" fmla="*/ 7429 h 36576"/>
                <a:gd name="connsiteX7" fmla="*/ 9906 w 214788"/>
                <a:gd name="connsiteY7" fmla="*/ 7429 h 36576"/>
                <a:gd name="connsiteX8" fmla="*/ 0 w 214788"/>
                <a:gd name="connsiteY8" fmla="*/ 29147 h 36576"/>
                <a:gd name="connsiteX9" fmla="*/ 16478 w 214788"/>
                <a:gd name="connsiteY9" fmla="*/ 29147 h 36576"/>
                <a:gd name="connsiteX10" fmla="*/ 13525 w 214788"/>
                <a:gd name="connsiteY10" fmla="*/ 36576 h 36576"/>
                <a:gd name="connsiteX11" fmla="*/ 46101 w 214788"/>
                <a:gd name="connsiteY11" fmla="*/ 36576 h 36576"/>
                <a:gd name="connsiteX12" fmla="*/ 49244 w 214788"/>
                <a:gd name="connsiteY12" fmla="*/ 29147 h 36576"/>
                <a:gd name="connsiteX13" fmla="*/ 144971 w 214788"/>
                <a:gd name="connsiteY13" fmla="*/ 29147 h 36576"/>
                <a:gd name="connsiteX14" fmla="*/ 141637 w 214788"/>
                <a:gd name="connsiteY14" fmla="*/ 36576 h 36576"/>
                <a:gd name="connsiteX15" fmla="*/ 174784 w 214788"/>
                <a:gd name="connsiteY15" fmla="*/ 36576 h 36576"/>
                <a:gd name="connsiteX16" fmla="*/ 178117 w 214788"/>
                <a:gd name="connsiteY16" fmla="*/ 29147 h 36576"/>
                <a:gd name="connsiteX17" fmla="*/ 205073 w 214788"/>
                <a:gd name="connsiteY17" fmla="*/ 29147 h 36576"/>
                <a:gd name="connsiteX18" fmla="*/ 214789 w 214788"/>
                <a:gd name="connsiteY18" fmla="*/ 7429 h 36576"/>
                <a:gd name="connsiteX19" fmla="*/ 187547 w 214788"/>
                <a:gd name="connsiteY19" fmla="*/ 7429 h 36576"/>
                <a:gd name="connsiteX20" fmla="*/ 190881 w 214788"/>
                <a:gd name="connsiteY20" fmla="*/ 0 h 36576"/>
                <a:gd name="connsiteX21" fmla="*/ 187928 w 214788"/>
                <a:gd name="connsiteY21" fmla="*/ 0 h 36576"/>
                <a:gd name="connsiteX22" fmla="*/ 187928 w 214788"/>
                <a:gd name="connsiteY22" fmla="*/ 0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788" h="36576">
                  <a:moveTo>
                    <a:pt x="187928" y="0"/>
                  </a:moveTo>
                  <a:lnTo>
                    <a:pt x="158020" y="0"/>
                  </a:lnTo>
                  <a:cubicBezTo>
                    <a:pt x="158020" y="0"/>
                    <a:pt x="155353" y="5905"/>
                    <a:pt x="154591" y="7429"/>
                  </a:cubicBezTo>
                  <a:cubicBezTo>
                    <a:pt x="152591" y="7429"/>
                    <a:pt x="63913" y="7429"/>
                    <a:pt x="58769" y="7429"/>
                  </a:cubicBezTo>
                  <a:cubicBezTo>
                    <a:pt x="59817" y="5143"/>
                    <a:pt x="62293" y="0"/>
                    <a:pt x="62293" y="0"/>
                  </a:cubicBezTo>
                  <a:lnTo>
                    <a:pt x="29623" y="0"/>
                  </a:lnTo>
                  <a:cubicBezTo>
                    <a:pt x="29623" y="0"/>
                    <a:pt x="26765" y="5905"/>
                    <a:pt x="26098" y="7429"/>
                  </a:cubicBezTo>
                  <a:cubicBezTo>
                    <a:pt x="24289" y="7429"/>
                    <a:pt x="9906" y="7429"/>
                    <a:pt x="9906" y="7429"/>
                  </a:cubicBezTo>
                  <a:lnTo>
                    <a:pt x="0" y="29147"/>
                  </a:lnTo>
                  <a:cubicBezTo>
                    <a:pt x="0" y="29147"/>
                    <a:pt x="12763" y="29147"/>
                    <a:pt x="16478" y="29147"/>
                  </a:cubicBezTo>
                  <a:cubicBezTo>
                    <a:pt x="15430" y="31337"/>
                    <a:pt x="13525" y="36576"/>
                    <a:pt x="13525" y="36576"/>
                  </a:cubicBezTo>
                  <a:lnTo>
                    <a:pt x="46101" y="36576"/>
                  </a:lnTo>
                  <a:cubicBezTo>
                    <a:pt x="46101" y="36576"/>
                    <a:pt x="48482" y="30670"/>
                    <a:pt x="49244" y="29147"/>
                  </a:cubicBezTo>
                  <a:cubicBezTo>
                    <a:pt x="51340" y="29147"/>
                    <a:pt x="139827" y="29147"/>
                    <a:pt x="144971" y="29147"/>
                  </a:cubicBezTo>
                  <a:cubicBezTo>
                    <a:pt x="143923" y="31337"/>
                    <a:pt x="141637" y="36576"/>
                    <a:pt x="141637" y="36576"/>
                  </a:cubicBezTo>
                  <a:lnTo>
                    <a:pt x="174784" y="36576"/>
                  </a:lnTo>
                  <a:cubicBezTo>
                    <a:pt x="174784" y="36576"/>
                    <a:pt x="177451" y="30670"/>
                    <a:pt x="178117" y="29147"/>
                  </a:cubicBezTo>
                  <a:cubicBezTo>
                    <a:pt x="180118" y="29147"/>
                    <a:pt x="205073" y="29147"/>
                    <a:pt x="205073" y="29147"/>
                  </a:cubicBezTo>
                  <a:lnTo>
                    <a:pt x="214789" y="7429"/>
                  </a:lnTo>
                  <a:cubicBezTo>
                    <a:pt x="214789" y="7429"/>
                    <a:pt x="191929" y="7429"/>
                    <a:pt x="187547" y="7429"/>
                  </a:cubicBezTo>
                  <a:cubicBezTo>
                    <a:pt x="188690" y="5143"/>
                    <a:pt x="190881" y="0"/>
                    <a:pt x="190881" y="0"/>
                  </a:cubicBezTo>
                  <a:lnTo>
                    <a:pt x="187928" y="0"/>
                  </a:lnTo>
                  <a:lnTo>
                    <a:pt x="1879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6837140" y="3259359"/>
              <a:ext cx="214883" cy="158115"/>
            </a:xfrm>
            <a:custGeom>
              <a:avLst/>
              <a:gdLst>
                <a:gd name="connsiteX0" fmla="*/ 210121 w 214883"/>
                <a:gd name="connsiteY0" fmla="*/ 0 h 158115"/>
                <a:gd name="connsiteX1" fmla="*/ 181451 w 214883"/>
                <a:gd name="connsiteY1" fmla="*/ 95 h 158115"/>
                <a:gd name="connsiteX2" fmla="*/ 120967 w 214883"/>
                <a:gd name="connsiteY2" fmla="*/ 134588 h 158115"/>
                <a:gd name="connsiteX3" fmla="*/ 100679 w 214883"/>
                <a:gd name="connsiteY3" fmla="*/ 134588 h 158115"/>
                <a:gd name="connsiteX4" fmla="*/ 160877 w 214883"/>
                <a:gd name="connsiteY4" fmla="*/ 0 h 158115"/>
                <a:gd name="connsiteX5" fmla="*/ 129635 w 214883"/>
                <a:gd name="connsiteY5" fmla="*/ 0 h 158115"/>
                <a:gd name="connsiteX6" fmla="*/ 69437 w 214883"/>
                <a:gd name="connsiteY6" fmla="*/ 134588 h 158115"/>
                <a:gd name="connsiteX7" fmla="*/ 10668 w 214883"/>
                <a:gd name="connsiteY7" fmla="*/ 134588 h 158115"/>
                <a:gd name="connsiteX8" fmla="*/ 0 w 214883"/>
                <a:gd name="connsiteY8" fmla="*/ 158020 h 158115"/>
                <a:gd name="connsiteX9" fmla="*/ 204121 w 214883"/>
                <a:gd name="connsiteY9" fmla="*/ 158115 h 158115"/>
                <a:gd name="connsiteX10" fmla="*/ 214884 w 214883"/>
                <a:gd name="connsiteY10" fmla="*/ 134493 h 158115"/>
                <a:gd name="connsiteX11" fmla="*/ 152400 w 214883"/>
                <a:gd name="connsiteY11" fmla="*/ 134588 h 158115"/>
                <a:gd name="connsiteX12" fmla="*/ 212884 w 214883"/>
                <a:gd name="connsiteY12" fmla="*/ 0 h 158115"/>
                <a:gd name="connsiteX13" fmla="*/ 210121 w 214883"/>
                <a:gd name="connsiteY13" fmla="*/ 0 h 158115"/>
                <a:gd name="connsiteX14" fmla="*/ 210121 w 214883"/>
                <a:gd name="connsiteY14" fmla="*/ 0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883" h="158115">
                  <a:moveTo>
                    <a:pt x="210121" y="0"/>
                  </a:moveTo>
                  <a:lnTo>
                    <a:pt x="181451" y="95"/>
                  </a:lnTo>
                  <a:cubicBezTo>
                    <a:pt x="181451" y="95"/>
                    <a:pt x="121825" y="132683"/>
                    <a:pt x="120967" y="134588"/>
                  </a:cubicBezTo>
                  <a:cubicBezTo>
                    <a:pt x="119158" y="134588"/>
                    <a:pt x="104680" y="134588"/>
                    <a:pt x="100679" y="134588"/>
                  </a:cubicBezTo>
                  <a:cubicBezTo>
                    <a:pt x="102775" y="129921"/>
                    <a:pt x="160877" y="0"/>
                    <a:pt x="160877" y="0"/>
                  </a:cubicBezTo>
                  <a:lnTo>
                    <a:pt x="129635" y="0"/>
                  </a:lnTo>
                  <a:cubicBezTo>
                    <a:pt x="129635" y="0"/>
                    <a:pt x="70390" y="132588"/>
                    <a:pt x="69437" y="134588"/>
                  </a:cubicBezTo>
                  <a:cubicBezTo>
                    <a:pt x="67342" y="134588"/>
                    <a:pt x="10668" y="134588"/>
                    <a:pt x="10668" y="134588"/>
                  </a:cubicBezTo>
                  <a:lnTo>
                    <a:pt x="0" y="158020"/>
                  </a:lnTo>
                  <a:lnTo>
                    <a:pt x="204121" y="158115"/>
                  </a:lnTo>
                  <a:lnTo>
                    <a:pt x="214884" y="134493"/>
                  </a:lnTo>
                  <a:cubicBezTo>
                    <a:pt x="214884" y="134493"/>
                    <a:pt x="157258" y="134588"/>
                    <a:pt x="152400" y="134588"/>
                  </a:cubicBezTo>
                  <a:cubicBezTo>
                    <a:pt x="154496" y="129921"/>
                    <a:pt x="212884" y="0"/>
                    <a:pt x="212884" y="0"/>
                  </a:cubicBezTo>
                  <a:lnTo>
                    <a:pt x="210121" y="0"/>
                  </a:lnTo>
                  <a:lnTo>
                    <a:pt x="21012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6866382" y="3269074"/>
              <a:ext cx="69341" cy="110109"/>
            </a:xfrm>
            <a:custGeom>
              <a:avLst/>
              <a:gdLst>
                <a:gd name="connsiteX0" fmla="*/ 66865 w 69341"/>
                <a:gd name="connsiteY0" fmla="*/ 95 h 110109"/>
                <a:gd name="connsiteX1" fmla="*/ 38767 w 69341"/>
                <a:gd name="connsiteY1" fmla="*/ 95 h 110109"/>
                <a:gd name="connsiteX2" fmla="*/ 1714 w 69341"/>
                <a:gd name="connsiteY2" fmla="*/ 91535 h 110109"/>
                <a:gd name="connsiteX3" fmla="*/ 0 w 69341"/>
                <a:gd name="connsiteY3" fmla="*/ 99536 h 110109"/>
                <a:gd name="connsiteX4" fmla="*/ 2381 w 69341"/>
                <a:gd name="connsiteY4" fmla="*/ 106013 h 110109"/>
                <a:gd name="connsiteX5" fmla="*/ 8668 w 69341"/>
                <a:gd name="connsiteY5" fmla="*/ 109157 h 110109"/>
                <a:gd name="connsiteX6" fmla="*/ 16764 w 69341"/>
                <a:gd name="connsiteY6" fmla="*/ 110109 h 110109"/>
                <a:gd name="connsiteX7" fmla="*/ 36290 w 69341"/>
                <a:gd name="connsiteY7" fmla="*/ 110109 h 110109"/>
                <a:gd name="connsiteX8" fmla="*/ 47339 w 69341"/>
                <a:gd name="connsiteY8" fmla="*/ 87344 h 110109"/>
                <a:gd name="connsiteX9" fmla="*/ 38481 w 69341"/>
                <a:gd name="connsiteY9" fmla="*/ 87344 h 110109"/>
                <a:gd name="connsiteX10" fmla="*/ 34957 w 69341"/>
                <a:gd name="connsiteY10" fmla="*/ 86678 h 110109"/>
                <a:gd name="connsiteX11" fmla="*/ 34957 w 69341"/>
                <a:gd name="connsiteY11" fmla="*/ 86487 h 110109"/>
                <a:gd name="connsiteX12" fmla="*/ 36671 w 69341"/>
                <a:gd name="connsiteY12" fmla="*/ 80582 h 110109"/>
                <a:gd name="connsiteX13" fmla="*/ 69342 w 69341"/>
                <a:gd name="connsiteY13" fmla="*/ 0 h 110109"/>
                <a:gd name="connsiteX14" fmla="*/ 66865 w 69341"/>
                <a:gd name="connsiteY14" fmla="*/ 0 h 110109"/>
                <a:gd name="connsiteX15" fmla="*/ 66865 w 69341"/>
                <a:gd name="connsiteY15" fmla="*/ 95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341" h="110109">
                  <a:moveTo>
                    <a:pt x="66865" y="95"/>
                  </a:moveTo>
                  <a:lnTo>
                    <a:pt x="38767" y="95"/>
                  </a:lnTo>
                  <a:lnTo>
                    <a:pt x="1714" y="91535"/>
                  </a:lnTo>
                  <a:cubicBezTo>
                    <a:pt x="571" y="94298"/>
                    <a:pt x="0" y="96965"/>
                    <a:pt x="0" y="99536"/>
                  </a:cubicBezTo>
                  <a:cubicBezTo>
                    <a:pt x="95" y="102394"/>
                    <a:pt x="952" y="104489"/>
                    <a:pt x="2381" y="106013"/>
                  </a:cubicBezTo>
                  <a:cubicBezTo>
                    <a:pt x="3810" y="107442"/>
                    <a:pt x="5905" y="108395"/>
                    <a:pt x="8668" y="109157"/>
                  </a:cubicBezTo>
                  <a:cubicBezTo>
                    <a:pt x="11239" y="109823"/>
                    <a:pt x="14002" y="110109"/>
                    <a:pt x="16764" y="110109"/>
                  </a:cubicBezTo>
                  <a:lnTo>
                    <a:pt x="36290" y="110109"/>
                  </a:lnTo>
                  <a:lnTo>
                    <a:pt x="47339" y="87344"/>
                  </a:lnTo>
                  <a:lnTo>
                    <a:pt x="38481" y="87344"/>
                  </a:lnTo>
                  <a:cubicBezTo>
                    <a:pt x="35623" y="87344"/>
                    <a:pt x="34957" y="86773"/>
                    <a:pt x="34957" y="86678"/>
                  </a:cubicBezTo>
                  <a:cubicBezTo>
                    <a:pt x="34957" y="86678"/>
                    <a:pt x="34957" y="86678"/>
                    <a:pt x="34957" y="86487"/>
                  </a:cubicBezTo>
                  <a:cubicBezTo>
                    <a:pt x="34957" y="85915"/>
                    <a:pt x="35052" y="84296"/>
                    <a:pt x="36671" y="80582"/>
                  </a:cubicBezTo>
                  <a:lnTo>
                    <a:pt x="69342" y="0"/>
                  </a:lnTo>
                  <a:lnTo>
                    <a:pt x="66865" y="0"/>
                  </a:lnTo>
                  <a:lnTo>
                    <a:pt x="66865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7007637" y="3268789"/>
              <a:ext cx="102774" cy="109918"/>
            </a:xfrm>
            <a:custGeom>
              <a:avLst/>
              <a:gdLst>
                <a:gd name="connsiteX0" fmla="*/ 99822 w 102774"/>
                <a:gd name="connsiteY0" fmla="*/ 0 h 109918"/>
                <a:gd name="connsiteX1" fmla="*/ 71818 w 102774"/>
                <a:gd name="connsiteY1" fmla="*/ 0 h 109918"/>
                <a:gd name="connsiteX2" fmla="*/ 28099 w 102774"/>
                <a:gd name="connsiteY2" fmla="*/ 78962 h 109918"/>
                <a:gd name="connsiteX3" fmla="*/ 22860 w 102774"/>
                <a:gd name="connsiteY3" fmla="*/ 86106 h 109918"/>
                <a:gd name="connsiteX4" fmla="*/ 17431 w 102774"/>
                <a:gd name="connsiteY4" fmla="*/ 87154 h 109918"/>
                <a:gd name="connsiteX5" fmla="*/ 10382 w 102774"/>
                <a:gd name="connsiteY5" fmla="*/ 87154 h 109918"/>
                <a:gd name="connsiteX6" fmla="*/ 0 w 102774"/>
                <a:gd name="connsiteY6" fmla="*/ 109919 h 109918"/>
                <a:gd name="connsiteX7" fmla="*/ 20574 w 102774"/>
                <a:gd name="connsiteY7" fmla="*/ 109919 h 109918"/>
                <a:gd name="connsiteX8" fmla="*/ 42481 w 102774"/>
                <a:gd name="connsiteY8" fmla="*/ 103442 h 109918"/>
                <a:gd name="connsiteX9" fmla="*/ 50863 w 102774"/>
                <a:gd name="connsiteY9" fmla="*/ 93059 h 109918"/>
                <a:gd name="connsiteX10" fmla="*/ 102775 w 102774"/>
                <a:gd name="connsiteY10" fmla="*/ 0 h 109918"/>
                <a:gd name="connsiteX11" fmla="*/ 99822 w 102774"/>
                <a:gd name="connsiteY11" fmla="*/ 0 h 109918"/>
                <a:gd name="connsiteX12" fmla="*/ 99822 w 102774"/>
                <a:gd name="connsiteY12" fmla="*/ 0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774" h="109918">
                  <a:moveTo>
                    <a:pt x="99822" y="0"/>
                  </a:moveTo>
                  <a:lnTo>
                    <a:pt x="71818" y="0"/>
                  </a:lnTo>
                  <a:lnTo>
                    <a:pt x="28099" y="78962"/>
                  </a:lnTo>
                  <a:cubicBezTo>
                    <a:pt x="25146" y="84201"/>
                    <a:pt x="23527" y="85630"/>
                    <a:pt x="22860" y="86106"/>
                  </a:cubicBezTo>
                  <a:cubicBezTo>
                    <a:pt x="21622" y="86868"/>
                    <a:pt x="19717" y="87154"/>
                    <a:pt x="17431" y="87154"/>
                  </a:cubicBezTo>
                  <a:lnTo>
                    <a:pt x="10382" y="87154"/>
                  </a:lnTo>
                  <a:lnTo>
                    <a:pt x="0" y="109919"/>
                  </a:lnTo>
                  <a:lnTo>
                    <a:pt x="20574" y="109919"/>
                  </a:lnTo>
                  <a:cubicBezTo>
                    <a:pt x="31051" y="109919"/>
                    <a:pt x="38195" y="107823"/>
                    <a:pt x="42481" y="103442"/>
                  </a:cubicBezTo>
                  <a:cubicBezTo>
                    <a:pt x="46577" y="99155"/>
                    <a:pt x="49339" y="95822"/>
                    <a:pt x="50863" y="93059"/>
                  </a:cubicBezTo>
                  <a:lnTo>
                    <a:pt x="102775" y="0"/>
                  </a:lnTo>
                  <a:lnTo>
                    <a:pt x="99822" y="0"/>
                  </a:lnTo>
                  <a:lnTo>
                    <a:pt x="9982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5076825" y="3233751"/>
              <a:ext cx="498062" cy="386224"/>
            </a:xfrm>
            <a:custGeom>
              <a:avLst/>
              <a:gdLst>
                <a:gd name="connsiteX0" fmla="*/ 136779 w 498062"/>
                <a:gd name="connsiteY0" fmla="*/ 300023 h 386224"/>
                <a:gd name="connsiteX1" fmla="*/ 204311 w 498062"/>
                <a:gd name="connsiteY1" fmla="*/ 271639 h 386224"/>
                <a:gd name="connsiteX2" fmla="*/ 223838 w 498062"/>
                <a:gd name="connsiteY2" fmla="*/ 320978 h 386224"/>
                <a:gd name="connsiteX3" fmla="*/ 337661 w 498062"/>
                <a:gd name="connsiteY3" fmla="*/ 245445 h 386224"/>
                <a:gd name="connsiteX4" fmla="*/ 498062 w 498062"/>
                <a:gd name="connsiteY4" fmla="*/ 196296 h 386224"/>
                <a:gd name="connsiteX5" fmla="*/ 483299 w 498062"/>
                <a:gd name="connsiteY5" fmla="*/ 158862 h 386224"/>
                <a:gd name="connsiteX6" fmla="*/ 325279 w 498062"/>
                <a:gd name="connsiteY6" fmla="*/ 220204 h 386224"/>
                <a:gd name="connsiteX7" fmla="*/ 238697 w 498062"/>
                <a:gd name="connsiteY7" fmla="*/ 299166 h 386224"/>
                <a:gd name="connsiteX8" fmla="*/ 224409 w 498062"/>
                <a:gd name="connsiteY8" fmla="*/ 263161 h 386224"/>
                <a:gd name="connsiteX9" fmla="*/ 480536 w 498062"/>
                <a:gd name="connsiteY9" fmla="*/ 151909 h 386224"/>
                <a:gd name="connsiteX10" fmla="*/ 461963 w 498062"/>
                <a:gd name="connsiteY10" fmla="*/ 104951 h 386224"/>
                <a:gd name="connsiteX11" fmla="*/ 309277 w 498062"/>
                <a:gd name="connsiteY11" fmla="*/ 164863 h 386224"/>
                <a:gd name="connsiteX12" fmla="*/ 218599 w 498062"/>
                <a:gd name="connsiteY12" fmla="*/ 248493 h 386224"/>
                <a:gd name="connsiteX13" fmla="*/ 204597 w 498062"/>
                <a:gd name="connsiteY13" fmla="*/ 213060 h 386224"/>
                <a:gd name="connsiteX14" fmla="*/ 459200 w 498062"/>
                <a:gd name="connsiteY14" fmla="*/ 97998 h 386224"/>
                <a:gd name="connsiteX15" fmla="*/ 420529 w 498062"/>
                <a:gd name="connsiteY15" fmla="*/ 176 h 386224"/>
                <a:gd name="connsiteX16" fmla="*/ 201454 w 498062"/>
                <a:gd name="connsiteY16" fmla="*/ 71899 h 386224"/>
                <a:gd name="connsiteX17" fmla="*/ 0 w 498062"/>
                <a:gd name="connsiteY17" fmla="*/ 140098 h 386224"/>
                <a:gd name="connsiteX18" fmla="*/ 97250 w 498062"/>
                <a:gd name="connsiteY18" fmla="*/ 386224 h 386224"/>
                <a:gd name="connsiteX19" fmla="*/ 146304 w 498062"/>
                <a:gd name="connsiteY19" fmla="*/ 386224 h 386224"/>
                <a:gd name="connsiteX20" fmla="*/ 124778 w 498062"/>
                <a:gd name="connsiteY20" fmla="*/ 331741 h 386224"/>
                <a:gd name="connsiteX21" fmla="*/ 136779 w 498062"/>
                <a:gd name="connsiteY21" fmla="*/ 300023 h 386224"/>
                <a:gd name="connsiteX22" fmla="*/ 136779 w 498062"/>
                <a:gd name="connsiteY22" fmla="*/ 300023 h 386224"/>
                <a:gd name="connsiteX23" fmla="*/ 88392 w 498062"/>
                <a:gd name="connsiteY23" fmla="*/ 239539 h 386224"/>
                <a:gd name="connsiteX24" fmla="*/ 122682 w 498062"/>
                <a:gd name="connsiteY24" fmla="*/ 225156 h 386224"/>
                <a:gd name="connsiteX25" fmla="*/ 130302 w 498062"/>
                <a:gd name="connsiteY25" fmla="*/ 244111 h 386224"/>
                <a:gd name="connsiteX26" fmla="*/ 184404 w 498062"/>
                <a:gd name="connsiteY26" fmla="*/ 221442 h 386224"/>
                <a:gd name="connsiteX27" fmla="*/ 198406 w 498062"/>
                <a:gd name="connsiteY27" fmla="*/ 256875 h 386224"/>
                <a:gd name="connsiteX28" fmla="*/ 131921 w 498062"/>
                <a:gd name="connsiteY28" fmla="*/ 284497 h 386224"/>
                <a:gd name="connsiteX29" fmla="*/ 113062 w 498062"/>
                <a:gd name="connsiteY29" fmla="*/ 285259 h 386224"/>
                <a:gd name="connsiteX30" fmla="*/ 99727 w 498062"/>
                <a:gd name="connsiteY30" fmla="*/ 268209 h 386224"/>
                <a:gd name="connsiteX31" fmla="*/ 88392 w 498062"/>
                <a:gd name="connsiteY31" fmla="*/ 239539 h 386224"/>
                <a:gd name="connsiteX32" fmla="*/ 88392 w 498062"/>
                <a:gd name="connsiteY32" fmla="*/ 239539 h 386224"/>
                <a:gd name="connsiteX33" fmla="*/ 180499 w 498062"/>
                <a:gd name="connsiteY33" fmla="*/ 158100 h 386224"/>
                <a:gd name="connsiteX34" fmla="*/ 207169 w 498062"/>
                <a:gd name="connsiteY34" fmla="*/ 184008 h 386224"/>
                <a:gd name="connsiteX35" fmla="*/ 181166 w 498062"/>
                <a:gd name="connsiteY35" fmla="*/ 210583 h 386224"/>
                <a:gd name="connsiteX36" fmla="*/ 154496 w 498062"/>
                <a:gd name="connsiteY36" fmla="*/ 184675 h 386224"/>
                <a:gd name="connsiteX37" fmla="*/ 180499 w 498062"/>
                <a:gd name="connsiteY37" fmla="*/ 158100 h 386224"/>
                <a:gd name="connsiteX38" fmla="*/ 180499 w 498062"/>
                <a:gd name="connsiteY38" fmla="*/ 158100 h 3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8062" h="386224">
                  <a:moveTo>
                    <a:pt x="136779" y="300023"/>
                  </a:moveTo>
                  <a:cubicBezTo>
                    <a:pt x="149066" y="294689"/>
                    <a:pt x="204311" y="271639"/>
                    <a:pt x="204311" y="271639"/>
                  </a:cubicBezTo>
                  <a:lnTo>
                    <a:pt x="223838" y="320978"/>
                  </a:lnTo>
                  <a:cubicBezTo>
                    <a:pt x="277749" y="298404"/>
                    <a:pt x="289274" y="279640"/>
                    <a:pt x="337661" y="245445"/>
                  </a:cubicBezTo>
                  <a:cubicBezTo>
                    <a:pt x="385096" y="211821"/>
                    <a:pt x="439293" y="194391"/>
                    <a:pt x="498062" y="196296"/>
                  </a:cubicBezTo>
                  <a:cubicBezTo>
                    <a:pt x="496729" y="192962"/>
                    <a:pt x="483584" y="159720"/>
                    <a:pt x="483299" y="158862"/>
                  </a:cubicBezTo>
                  <a:cubicBezTo>
                    <a:pt x="403765" y="155814"/>
                    <a:pt x="354330" y="192771"/>
                    <a:pt x="325279" y="220204"/>
                  </a:cubicBezTo>
                  <a:cubicBezTo>
                    <a:pt x="296894" y="246969"/>
                    <a:pt x="277844" y="281544"/>
                    <a:pt x="238697" y="299166"/>
                  </a:cubicBezTo>
                  <a:cubicBezTo>
                    <a:pt x="238697" y="299166"/>
                    <a:pt x="227838" y="271924"/>
                    <a:pt x="224409" y="263161"/>
                  </a:cubicBezTo>
                  <a:cubicBezTo>
                    <a:pt x="292513" y="228681"/>
                    <a:pt x="341662" y="146575"/>
                    <a:pt x="480536" y="151909"/>
                  </a:cubicBezTo>
                  <a:cubicBezTo>
                    <a:pt x="480155" y="150957"/>
                    <a:pt x="463963" y="110285"/>
                    <a:pt x="461963" y="104951"/>
                  </a:cubicBezTo>
                  <a:cubicBezTo>
                    <a:pt x="393287" y="103141"/>
                    <a:pt x="340900" y="133431"/>
                    <a:pt x="309277" y="164863"/>
                  </a:cubicBezTo>
                  <a:cubicBezTo>
                    <a:pt x="279178" y="194772"/>
                    <a:pt x="259937" y="229062"/>
                    <a:pt x="218599" y="248493"/>
                  </a:cubicBezTo>
                  <a:cubicBezTo>
                    <a:pt x="217646" y="245921"/>
                    <a:pt x="207264" y="219822"/>
                    <a:pt x="204597" y="213060"/>
                  </a:cubicBezTo>
                  <a:cubicBezTo>
                    <a:pt x="285083" y="161720"/>
                    <a:pt x="330899" y="95045"/>
                    <a:pt x="459200" y="97998"/>
                  </a:cubicBezTo>
                  <a:lnTo>
                    <a:pt x="420529" y="176"/>
                  </a:lnTo>
                  <a:cubicBezTo>
                    <a:pt x="319850" y="-2872"/>
                    <a:pt x="252508" y="34180"/>
                    <a:pt x="201454" y="71899"/>
                  </a:cubicBezTo>
                  <a:cubicBezTo>
                    <a:pt x="151067" y="109047"/>
                    <a:pt x="89726" y="140098"/>
                    <a:pt x="0" y="140098"/>
                  </a:cubicBezTo>
                  <a:lnTo>
                    <a:pt x="97250" y="386224"/>
                  </a:lnTo>
                  <a:lnTo>
                    <a:pt x="146304" y="386224"/>
                  </a:lnTo>
                  <a:cubicBezTo>
                    <a:pt x="141256" y="373461"/>
                    <a:pt x="130016" y="345838"/>
                    <a:pt x="124778" y="331741"/>
                  </a:cubicBezTo>
                  <a:cubicBezTo>
                    <a:pt x="118015" y="313168"/>
                    <a:pt x="124587" y="305262"/>
                    <a:pt x="136779" y="300023"/>
                  </a:cubicBezTo>
                  <a:lnTo>
                    <a:pt x="136779" y="300023"/>
                  </a:lnTo>
                  <a:close/>
                  <a:moveTo>
                    <a:pt x="88392" y="239539"/>
                  </a:moveTo>
                  <a:lnTo>
                    <a:pt x="122682" y="225156"/>
                  </a:lnTo>
                  <a:lnTo>
                    <a:pt x="130302" y="244111"/>
                  </a:lnTo>
                  <a:lnTo>
                    <a:pt x="184404" y="221442"/>
                  </a:lnTo>
                  <a:lnTo>
                    <a:pt x="198406" y="256875"/>
                  </a:lnTo>
                  <a:lnTo>
                    <a:pt x="131921" y="284497"/>
                  </a:lnTo>
                  <a:cubicBezTo>
                    <a:pt x="131921" y="284497"/>
                    <a:pt x="121730" y="288403"/>
                    <a:pt x="113062" y="285259"/>
                  </a:cubicBezTo>
                  <a:cubicBezTo>
                    <a:pt x="105632" y="282592"/>
                    <a:pt x="102299" y="275067"/>
                    <a:pt x="99727" y="268209"/>
                  </a:cubicBezTo>
                  <a:cubicBezTo>
                    <a:pt x="95631" y="258018"/>
                    <a:pt x="91440" y="247254"/>
                    <a:pt x="88392" y="239539"/>
                  </a:cubicBezTo>
                  <a:lnTo>
                    <a:pt x="88392" y="239539"/>
                  </a:lnTo>
                  <a:close/>
                  <a:moveTo>
                    <a:pt x="180499" y="158100"/>
                  </a:moveTo>
                  <a:cubicBezTo>
                    <a:pt x="194977" y="157910"/>
                    <a:pt x="206978" y="169530"/>
                    <a:pt x="207169" y="184008"/>
                  </a:cubicBezTo>
                  <a:cubicBezTo>
                    <a:pt x="207264" y="198582"/>
                    <a:pt x="195739" y="210393"/>
                    <a:pt x="181166" y="210583"/>
                  </a:cubicBezTo>
                  <a:cubicBezTo>
                    <a:pt x="166592" y="210774"/>
                    <a:pt x="154686" y="199153"/>
                    <a:pt x="154496" y="184675"/>
                  </a:cubicBezTo>
                  <a:cubicBezTo>
                    <a:pt x="154305" y="170102"/>
                    <a:pt x="165926" y="158196"/>
                    <a:pt x="180499" y="158100"/>
                  </a:cubicBezTo>
                  <a:lnTo>
                    <a:pt x="180499" y="15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5241035" y="3436619"/>
              <a:ext cx="371855" cy="183356"/>
            </a:xfrm>
            <a:custGeom>
              <a:avLst/>
              <a:gdLst>
                <a:gd name="connsiteX0" fmla="*/ 336423 w 371855"/>
                <a:gd name="connsiteY0" fmla="*/ 0 h 183356"/>
                <a:gd name="connsiteX1" fmla="*/ 174689 w 371855"/>
                <a:gd name="connsiteY1" fmla="*/ 73533 h 183356"/>
                <a:gd name="connsiteX2" fmla="*/ 62579 w 371855"/>
                <a:gd name="connsiteY2" fmla="*/ 160115 h 183356"/>
                <a:gd name="connsiteX3" fmla="*/ 29718 w 371855"/>
                <a:gd name="connsiteY3" fmla="*/ 143637 h 183356"/>
                <a:gd name="connsiteX4" fmla="*/ 20003 w 371855"/>
                <a:gd name="connsiteY4" fmla="*/ 119158 h 183356"/>
                <a:gd name="connsiteX5" fmla="*/ 0 w 371855"/>
                <a:gd name="connsiteY5" fmla="*/ 127540 h 183356"/>
                <a:gd name="connsiteX6" fmla="*/ 21908 w 371855"/>
                <a:gd name="connsiteY6" fmla="*/ 183356 h 183356"/>
                <a:gd name="connsiteX7" fmla="*/ 129445 w 371855"/>
                <a:gd name="connsiteY7" fmla="*/ 183356 h 183356"/>
                <a:gd name="connsiteX8" fmla="*/ 371856 w 371855"/>
                <a:gd name="connsiteY8" fmla="*/ 89535 h 183356"/>
                <a:gd name="connsiteX9" fmla="*/ 336423 w 371855"/>
                <a:gd name="connsiteY9" fmla="*/ 0 h 183356"/>
                <a:gd name="connsiteX10" fmla="*/ 336423 w 371855"/>
                <a:gd name="connsiteY10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855" h="183356">
                  <a:moveTo>
                    <a:pt x="336423" y="0"/>
                  </a:moveTo>
                  <a:cubicBezTo>
                    <a:pt x="256794" y="0"/>
                    <a:pt x="205835" y="37624"/>
                    <a:pt x="174689" y="73533"/>
                  </a:cubicBezTo>
                  <a:cubicBezTo>
                    <a:pt x="157163" y="93726"/>
                    <a:pt x="101251" y="152400"/>
                    <a:pt x="62579" y="160115"/>
                  </a:cubicBezTo>
                  <a:cubicBezTo>
                    <a:pt x="47530" y="163163"/>
                    <a:pt x="35528" y="158020"/>
                    <a:pt x="29718" y="143637"/>
                  </a:cubicBezTo>
                  <a:cubicBezTo>
                    <a:pt x="26765" y="136208"/>
                    <a:pt x="23146" y="127064"/>
                    <a:pt x="20003" y="119158"/>
                  </a:cubicBezTo>
                  <a:lnTo>
                    <a:pt x="0" y="127540"/>
                  </a:lnTo>
                  <a:lnTo>
                    <a:pt x="21908" y="183356"/>
                  </a:lnTo>
                  <a:lnTo>
                    <a:pt x="129445" y="183356"/>
                  </a:lnTo>
                  <a:cubicBezTo>
                    <a:pt x="236887" y="78200"/>
                    <a:pt x="371856" y="89535"/>
                    <a:pt x="371856" y="89535"/>
                  </a:cubicBezTo>
                  <a:lnTo>
                    <a:pt x="336423" y="0"/>
                  </a:lnTo>
                  <a:lnTo>
                    <a:pt x="3364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8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9925" y="1155671"/>
            <a:ext cx="560689" cy="895350"/>
          </a:xfrm>
          <a:prstGeom prst="rect">
            <a:avLst/>
          </a:prstGeom>
          <a:noFill/>
          <a:ln w="117475">
            <a:noFill/>
          </a:ln>
        </p:spPr>
        <p:txBody>
          <a:bodyPr wrap="none" numCol="1" rtlCol="0">
            <a:prstTxWarp prst="textPlain">
              <a:avLst/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i="1" spc="100" noProof="0" dirty="0" smtClean="0">
                <a:solidFill>
                  <a:schemeClr val="bg1"/>
                </a:solidFill>
                <a:cs typeface="+mn-ea"/>
              </a:defRPr>
            </a:lvl1pPr>
          </a:lstStyle>
          <a:p>
            <a:pPr marL="0" lvl="0" defTabSz="914400"/>
            <a:r>
              <a:rPr lang="en-US" noProof="0" dirty="0"/>
              <a:t>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574388" y="1306899"/>
            <a:ext cx="10958400" cy="48303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内容</a:t>
            </a:r>
            <a:endParaRPr lang="zh-CN" altLang="en-US" dirty="0"/>
          </a:p>
        </p:txBody>
      </p:sp>
      <p:sp>
        <p:nvSpPr>
          <p:cNvPr id="10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71500" y="599325"/>
            <a:ext cx="9040460" cy="466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zh-CN" altLang="en-US" dirty="0"/>
              <a:t>此处请填入标题</a:t>
            </a:r>
            <a:endParaRPr lang="en-US" altLang="zh-CN" dirty="0"/>
          </a:p>
        </p:txBody>
      </p:sp>
      <p:sp>
        <p:nvSpPr>
          <p:cNvPr id="56" name="文本占位符 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310770"/>
            <a:ext cx="9040460" cy="366248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200" b="0" baseline="0" smtClean="0"/>
            </a:lvl1pPr>
            <a:lvl2pPr>
              <a:defRPr lang="zh-CN" altLang="en-US" sz="2200" b="0" dirty="0" smtClean="0">
                <a:solidFill>
                  <a:schemeClr val="accent1"/>
                </a:solidFill>
              </a:defRPr>
            </a:lvl2pPr>
            <a:lvl3pPr>
              <a:defRPr lang="zh-CN" altLang="en-US" sz="2200" b="0" dirty="0" smtClean="0">
                <a:solidFill>
                  <a:schemeClr val="accent1"/>
                </a:solidFill>
              </a:defRPr>
            </a:lvl3pPr>
            <a:lvl4pPr>
              <a:defRPr lang="zh-CN" altLang="en-US" sz="2200" b="0" dirty="0" smtClean="0">
                <a:solidFill>
                  <a:schemeClr val="accent1"/>
                </a:solidFill>
              </a:defRPr>
            </a:lvl4pPr>
            <a:lvl5pPr>
              <a:defRPr lang="zh-CN" altLang="en-US" sz="2200" b="0" dirty="0">
                <a:solidFill>
                  <a:schemeClr val="accent1"/>
                </a:solidFill>
              </a:defRPr>
            </a:lvl5pPr>
          </a:lstStyle>
          <a:p>
            <a:r>
              <a:rPr lang="zh-CN" altLang="en-US" dirty="0">
                <a:solidFill>
                  <a:schemeClr val="tx1"/>
                </a:solidFill>
              </a:rPr>
              <a:t>此处可填入小标题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7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2025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71500" y="599325"/>
            <a:ext cx="9040460" cy="466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zh-CN" altLang="en-US" dirty="0"/>
              <a:t>此处请填入标题</a:t>
            </a:r>
            <a:endParaRPr lang="en-US" altLang="zh-CN" dirty="0"/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310770"/>
            <a:ext cx="9040460" cy="366248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200" b="0" baseline="0" smtClean="0"/>
            </a:lvl1pPr>
            <a:lvl2pPr>
              <a:defRPr lang="zh-CN" altLang="en-US" sz="2200" b="0" dirty="0" smtClean="0">
                <a:solidFill>
                  <a:schemeClr val="accent1"/>
                </a:solidFill>
              </a:defRPr>
            </a:lvl2pPr>
            <a:lvl3pPr>
              <a:defRPr lang="zh-CN" altLang="en-US" sz="2200" b="0" dirty="0" smtClean="0">
                <a:solidFill>
                  <a:schemeClr val="accent1"/>
                </a:solidFill>
              </a:defRPr>
            </a:lvl3pPr>
            <a:lvl4pPr>
              <a:defRPr lang="zh-CN" altLang="en-US" sz="2200" b="0" dirty="0" smtClean="0">
                <a:solidFill>
                  <a:schemeClr val="accent1"/>
                </a:solidFill>
              </a:defRPr>
            </a:lvl4pPr>
            <a:lvl5pPr>
              <a:defRPr lang="zh-CN" altLang="en-US" sz="2200" b="0" dirty="0">
                <a:solidFill>
                  <a:schemeClr val="accent1"/>
                </a:solidFill>
              </a:defRPr>
            </a:lvl5pPr>
          </a:lstStyle>
          <a:p>
            <a:r>
              <a:rPr lang="zh-CN" altLang="en-US" dirty="0">
                <a:solidFill>
                  <a:schemeClr val="tx1"/>
                </a:solidFill>
              </a:rPr>
              <a:t>此处可填入小标题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6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2025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logo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2025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  <p:sp>
        <p:nvSpPr>
          <p:cNvPr id="8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logo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4" name="îṩľiḓê"/>
          <p:cNvCxnSpPr/>
          <p:nvPr userDrawn="1"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isḻiḋè"/>
          <p:cNvSpPr txBox="1"/>
          <p:nvPr userDrawn="1"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tr-TR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íş1ïḑè"/>
          <p:cNvSpPr>
            <a:spLocks noChangeAspect="1"/>
          </p:cNvSpPr>
          <p:nvPr userDrawn="1"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2025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472268"/>
            <a:ext cx="12192000" cy="245745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 userDrawn="1">
            <p:ph type="ctrTitle" hasCustomPrompt="1"/>
          </p:nvPr>
        </p:nvSpPr>
        <p:spPr>
          <a:xfrm>
            <a:off x="734353" y="1741096"/>
            <a:ext cx="6332561" cy="8929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400" b="0" i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谢谢您的时间 </a:t>
            </a:r>
            <a:r>
              <a:rPr lang="en-US" altLang="zh-CN" dirty="0"/>
              <a:t>!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34353" y="4621356"/>
            <a:ext cx="4951171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部门</a:t>
            </a:r>
            <a:r>
              <a:rPr lang="en-US" altLang="zh-CN" dirty="0"/>
              <a:t>, </a:t>
            </a:r>
            <a:r>
              <a:rPr lang="zh-CN" altLang="en-US" dirty="0"/>
              <a:t>时间</a:t>
            </a:r>
            <a:endParaRPr lang="en-US" altLang="zh-CN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4353" y="4325085"/>
            <a:ext cx="495117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姓名</a:t>
            </a:r>
            <a:endParaRPr lang="en-US" altLang="zh-CN" dirty="0"/>
          </a:p>
        </p:txBody>
      </p:sp>
      <p:grpSp>
        <p:nvGrpSpPr>
          <p:cNvPr id="29" name="图形 41"/>
          <p:cNvGrpSpPr/>
          <p:nvPr userDrawn="1"/>
        </p:nvGrpSpPr>
        <p:grpSpPr>
          <a:xfrm>
            <a:off x="9350371" y="5996620"/>
            <a:ext cx="2195055" cy="421414"/>
            <a:chOff x="5076825" y="3233751"/>
            <a:chExt cx="2033587" cy="390415"/>
          </a:xfrm>
          <a:solidFill>
            <a:schemeClr val="bg1"/>
          </a:solidFill>
        </p:grpSpPr>
        <p:sp>
          <p:nvSpPr>
            <p:cNvPr id="30" name="任意多边形: 形状 29"/>
            <p:cNvSpPr/>
            <p:nvPr/>
          </p:nvSpPr>
          <p:spPr>
            <a:xfrm>
              <a:off x="5866352" y="3458907"/>
              <a:ext cx="142303" cy="161163"/>
            </a:xfrm>
            <a:custGeom>
              <a:avLst/>
              <a:gdLst>
                <a:gd name="connsiteX0" fmla="*/ 72295 w 142303"/>
                <a:gd name="connsiteY0" fmla="*/ 0 h 161163"/>
                <a:gd name="connsiteX1" fmla="*/ 142304 w 142303"/>
                <a:gd name="connsiteY1" fmla="*/ 0 h 161163"/>
                <a:gd name="connsiteX2" fmla="*/ 69914 w 142303"/>
                <a:gd name="connsiteY2" fmla="*/ 161163 h 161163"/>
                <a:gd name="connsiteX3" fmla="*/ 0 w 142303"/>
                <a:gd name="connsiteY3" fmla="*/ 161163 h 161163"/>
                <a:gd name="connsiteX4" fmla="*/ 72295 w 142303"/>
                <a:gd name="connsiteY4" fmla="*/ 0 h 1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03" h="161163">
                  <a:moveTo>
                    <a:pt x="72295" y="0"/>
                  </a:moveTo>
                  <a:lnTo>
                    <a:pt x="142304" y="0"/>
                  </a:lnTo>
                  <a:lnTo>
                    <a:pt x="69914" y="161163"/>
                  </a:lnTo>
                  <a:lnTo>
                    <a:pt x="0" y="161163"/>
                  </a:lnTo>
                  <a:lnTo>
                    <a:pt x="722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944457" y="3396709"/>
              <a:ext cx="92106" cy="49244"/>
            </a:xfrm>
            <a:custGeom>
              <a:avLst/>
              <a:gdLst>
                <a:gd name="connsiteX0" fmla="*/ 22193 w 92106"/>
                <a:gd name="connsiteY0" fmla="*/ 0 h 49244"/>
                <a:gd name="connsiteX1" fmla="*/ 92107 w 92106"/>
                <a:gd name="connsiteY1" fmla="*/ 0 h 49244"/>
                <a:gd name="connsiteX2" fmla="*/ 70009 w 92106"/>
                <a:gd name="connsiteY2" fmla="*/ 49244 h 49244"/>
                <a:gd name="connsiteX3" fmla="*/ 0 w 92106"/>
                <a:gd name="connsiteY3" fmla="*/ 49244 h 49244"/>
                <a:gd name="connsiteX4" fmla="*/ 22193 w 92106"/>
                <a:gd name="connsiteY4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06" h="49244">
                  <a:moveTo>
                    <a:pt x="22193" y="0"/>
                  </a:moveTo>
                  <a:lnTo>
                    <a:pt x="92107" y="0"/>
                  </a:lnTo>
                  <a:lnTo>
                    <a:pt x="70009" y="49244"/>
                  </a:lnTo>
                  <a:lnTo>
                    <a:pt x="0" y="49244"/>
                  </a:lnTo>
                  <a:lnTo>
                    <a:pt x="221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6531500" y="3455383"/>
              <a:ext cx="217663" cy="168116"/>
            </a:xfrm>
            <a:custGeom>
              <a:avLst/>
              <a:gdLst>
                <a:gd name="connsiteX0" fmla="*/ 148382 w 217663"/>
                <a:gd name="connsiteY0" fmla="*/ 69628 h 168116"/>
                <a:gd name="connsiteX1" fmla="*/ 149525 w 217663"/>
                <a:gd name="connsiteY1" fmla="*/ 44005 h 168116"/>
                <a:gd name="connsiteX2" fmla="*/ 130856 w 217663"/>
                <a:gd name="connsiteY2" fmla="*/ 36290 h 168116"/>
                <a:gd name="connsiteX3" fmla="*/ 100376 w 217663"/>
                <a:gd name="connsiteY3" fmla="*/ 47911 h 168116"/>
                <a:gd name="connsiteX4" fmla="*/ 82946 w 217663"/>
                <a:gd name="connsiteY4" fmla="*/ 69628 h 168116"/>
                <a:gd name="connsiteX5" fmla="*/ 148382 w 217663"/>
                <a:gd name="connsiteY5" fmla="*/ 69628 h 168116"/>
                <a:gd name="connsiteX6" fmla="*/ 148382 w 217663"/>
                <a:gd name="connsiteY6" fmla="*/ 69628 h 168116"/>
                <a:gd name="connsiteX7" fmla="*/ 202389 w 217663"/>
                <a:gd name="connsiteY7" fmla="*/ 98965 h 168116"/>
                <a:gd name="connsiteX8" fmla="*/ 69515 w 217663"/>
                <a:gd name="connsiteY8" fmla="*/ 98965 h 168116"/>
                <a:gd name="connsiteX9" fmla="*/ 68182 w 217663"/>
                <a:gd name="connsiteY9" fmla="*/ 121253 h 168116"/>
                <a:gd name="connsiteX10" fmla="*/ 88565 w 217663"/>
                <a:gd name="connsiteY10" fmla="*/ 131826 h 168116"/>
                <a:gd name="connsiteX11" fmla="*/ 109235 w 217663"/>
                <a:gd name="connsiteY11" fmla="*/ 127159 h 168116"/>
                <a:gd name="connsiteX12" fmla="*/ 125427 w 217663"/>
                <a:gd name="connsiteY12" fmla="*/ 116872 h 168116"/>
                <a:gd name="connsiteX13" fmla="*/ 191721 w 217663"/>
                <a:gd name="connsiteY13" fmla="*/ 116967 h 168116"/>
                <a:gd name="connsiteX14" fmla="*/ 136190 w 217663"/>
                <a:gd name="connsiteY14" fmla="*/ 157448 h 168116"/>
                <a:gd name="connsiteX15" fmla="*/ 70754 w 217663"/>
                <a:gd name="connsiteY15" fmla="*/ 168116 h 168116"/>
                <a:gd name="connsiteX16" fmla="*/ 20843 w 217663"/>
                <a:gd name="connsiteY16" fmla="*/ 159068 h 168116"/>
                <a:gd name="connsiteX17" fmla="*/ 1031 w 217663"/>
                <a:gd name="connsiteY17" fmla="*/ 130493 h 168116"/>
                <a:gd name="connsiteX18" fmla="*/ 8841 w 217663"/>
                <a:gd name="connsiteY18" fmla="*/ 84392 h 168116"/>
                <a:gd name="connsiteX19" fmla="*/ 62181 w 217663"/>
                <a:gd name="connsiteY19" fmla="*/ 23336 h 168116"/>
                <a:gd name="connsiteX20" fmla="*/ 144287 w 217663"/>
                <a:gd name="connsiteY20" fmla="*/ 0 h 168116"/>
                <a:gd name="connsiteX21" fmla="*/ 198198 w 217663"/>
                <a:gd name="connsiteY21" fmla="*/ 10382 h 168116"/>
                <a:gd name="connsiteX22" fmla="*/ 217343 w 217663"/>
                <a:gd name="connsiteY22" fmla="*/ 40577 h 168116"/>
                <a:gd name="connsiteX23" fmla="*/ 205437 w 217663"/>
                <a:gd name="connsiteY23" fmla="*/ 92107 h 168116"/>
                <a:gd name="connsiteX24" fmla="*/ 202389 w 217663"/>
                <a:gd name="connsiteY24" fmla="*/ 98965 h 168116"/>
                <a:gd name="connsiteX25" fmla="*/ 202389 w 217663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63" h="168116">
                  <a:moveTo>
                    <a:pt x="148382" y="69628"/>
                  </a:moveTo>
                  <a:cubicBezTo>
                    <a:pt x="152383" y="57721"/>
                    <a:pt x="152764" y="49149"/>
                    <a:pt x="149525" y="44005"/>
                  </a:cubicBezTo>
                  <a:cubicBezTo>
                    <a:pt x="146192" y="38862"/>
                    <a:pt x="140000" y="36290"/>
                    <a:pt x="130856" y="36290"/>
                  </a:cubicBezTo>
                  <a:cubicBezTo>
                    <a:pt x="120284" y="36290"/>
                    <a:pt x="110092" y="40195"/>
                    <a:pt x="100376" y="47911"/>
                  </a:cubicBezTo>
                  <a:cubicBezTo>
                    <a:pt x="94185" y="52768"/>
                    <a:pt x="88375" y="60007"/>
                    <a:pt x="82946" y="69628"/>
                  </a:cubicBezTo>
                  <a:lnTo>
                    <a:pt x="148382" y="69628"/>
                  </a:lnTo>
                  <a:lnTo>
                    <a:pt x="148382" y="69628"/>
                  </a:lnTo>
                  <a:close/>
                  <a:moveTo>
                    <a:pt x="202389" y="98965"/>
                  </a:moveTo>
                  <a:lnTo>
                    <a:pt x="69515" y="98965"/>
                  </a:lnTo>
                  <a:cubicBezTo>
                    <a:pt x="66277" y="108966"/>
                    <a:pt x="65801" y="116396"/>
                    <a:pt x="68182" y="121253"/>
                  </a:cubicBezTo>
                  <a:cubicBezTo>
                    <a:pt x="71420" y="128302"/>
                    <a:pt x="78278" y="131826"/>
                    <a:pt x="88565" y="131826"/>
                  </a:cubicBezTo>
                  <a:cubicBezTo>
                    <a:pt x="95138" y="131826"/>
                    <a:pt x="101996" y="130302"/>
                    <a:pt x="109235" y="127159"/>
                  </a:cubicBezTo>
                  <a:cubicBezTo>
                    <a:pt x="113711" y="125254"/>
                    <a:pt x="119141" y="121825"/>
                    <a:pt x="125427" y="116872"/>
                  </a:cubicBezTo>
                  <a:lnTo>
                    <a:pt x="191721" y="116967"/>
                  </a:lnTo>
                  <a:cubicBezTo>
                    <a:pt x="181053" y="131254"/>
                    <a:pt x="153526" y="150400"/>
                    <a:pt x="136190" y="157448"/>
                  </a:cubicBezTo>
                  <a:cubicBezTo>
                    <a:pt x="118950" y="164497"/>
                    <a:pt x="97138" y="168116"/>
                    <a:pt x="70754" y="168116"/>
                  </a:cubicBezTo>
                  <a:cubicBezTo>
                    <a:pt x="47894" y="168116"/>
                    <a:pt x="31225" y="165068"/>
                    <a:pt x="20843" y="159068"/>
                  </a:cubicBezTo>
                  <a:cubicBezTo>
                    <a:pt x="10365" y="153067"/>
                    <a:pt x="3793" y="143637"/>
                    <a:pt x="1031" y="130493"/>
                  </a:cubicBezTo>
                  <a:cubicBezTo>
                    <a:pt x="-1636" y="117348"/>
                    <a:pt x="840" y="102013"/>
                    <a:pt x="8841" y="84392"/>
                  </a:cubicBezTo>
                  <a:cubicBezTo>
                    <a:pt x="20081" y="59245"/>
                    <a:pt x="37892" y="38862"/>
                    <a:pt x="62181" y="23336"/>
                  </a:cubicBezTo>
                  <a:cubicBezTo>
                    <a:pt x="86470" y="7810"/>
                    <a:pt x="113807" y="0"/>
                    <a:pt x="144287" y="0"/>
                  </a:cubicBezTo>
                  <a:cubicBezTo>
                    <a:pt x="169052" y="0"/>
                    <a:pt x="187054" y="3429"/>
                    <a:pt x="198198" y="10382"/>
                  </a:cubicBezTo>
                  <a:cubicBezTo>
                    <a:pt x="209438" y="17335"/>
                    <a:pt x="215724" y="27337"/>
                    <a:pt x="217343" y="40577"/>
                  </a:cubicBezTo>
                  <a:cubicBezTo>
                    <a:pt x="218867" y="53721"/>
                    <a:pt x="214962" y="70866"/>
                    <a:pt x="205437" y="92107"/>
                  </a:cubicBezTo>
                  <a:lnTo>
                    <a:pt x="202389" y="98965"/>
                  </a:lnTo>
                  <a:lnTo>
                    <a:pt x="202389" y="989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6880358" y="3455383"/>
              <a:ext cx="217640" cy="168116"/>
            </a:xfrm>
            <a:custGeom>
              <a:avLst/>
              <a:gdLst>
                <a:gd name="connsiteX0" fmla="*/ 148234 w 217640"/>
                <a:gd name="connsiteY0" fmla="*/ 69628 h 168116"/>
                <a:gd name="connsiteX1" fmla="*/ 149377 w 217640"/>
                <a:gd name="connsiteY1" fmla="*/ 44005 h 168116"/>
                <a:gd name="connsiteX2" fmla="*/ 130708 w 217640"/>
                <a:gd name="connsiteY2" fmla="*/ 36290 h 168116"/>
                <a:gd name="connsiteX3" fmla="*/ 100133 w 217640"/>
                <a:gd name="connsiteY3" fmla="*/ 47911 h 168116"/>
                <a:gd name="connsiteX4" fmla="*/ 82702 w 217640"/>
                <a:gd name="connsiteY4" fmla="*/ 69628 h 168116"/>
                <a:gd name="connsiteX5" fmla="*/ 148234 w 217640"/>
                <a:gd name="connsiteY5" fmla="*/ 69628 h 168116"/>
                <a:gd name="connsiteX6" fmla="*/ 148234 w 217640"/>
                <a:gd name="connsiteY6" fmla="*/ 69628 h 168116"/>
                <a:gd name="connsiteX7" fmla="*/ 202336 w 217640"/>
                <a:gd name="connsiteY7" fmla="*/ 98965 h 168116"/>
                <a:gd name="connsiteX8" fmla="*/ 69462 w 217640"/>
                <a:gd name="connsiteY8" fmla="*/ 98965 h 168116"/>
                <a:gd name="connsiteX9" fmla="*/ 68129 w 217640"/>
                <a:gd name="connsiteY9" fmla="*/ 121253 h 168116"/>
                <a:gd name="connsiteX10" fmla="*/ 88512 w 217640"/>
                <a:gd name="connsiteY10" fmla="*/ 131826 h 168116"/>
                <a:gd name="connsiteX11" fmla="*/ 109182 w 217640"/>
                <a:gd name="connsiteY11" fmla="*/ 127159 h 168116"/>
                <a:gd name="connsiteX12" fmla="*/ 125469 w 217640"/>
                <a:gd name="connsiteY12" fmla="*/ 116872 h 168116"/>
                <a:gd name="connsiteX13" fmla="*/ 191763 w 217640"/>
                <a:gd name="connsiteY13" fmla="*/ 116967 h 168116"/>
                <a:gd name="connsiteX14" fmla="*/ 136233 w 217640"/>
                <a:gd name="connsiteY14" fmla="*/ 157448 h 168116"/>
                <a:gd name="connsiteX15" fmla="*/ 70796 w 217640"/>
                <a:gd name="connsiteY15" fmla="*/ 168116 h 168116"/>
                <a:gd name="connsiteX16" fmla="*/ 20790 w 217640"/>
                <a:gd name="connsiteY16" fmla="*/ 159068 h 168116"/>
                <a:gd name="connsiteX17" fmla="*/ 1073 w 217640"/>
                <a:gd name="connsiteY17" fmla="*/ 130493 h 168116"/>
                <a:gd name="connsiteX18" fmla="*/ 8788 w 217640"/>
                <a:gd name="connsiteY18" fmla="*/ 84392 h 168116"/>
                <a:gd name="connsiteX19" fmla="*/ 62128 w 217640"/>
                <a:gd name="connsiteY19" fmla="*/ 23336 h 168116"/>
                <a:gd name="connsiteX20" fmla="*/ 144234 w 217640"/>
                <a:gd name="connsiteY20" fmla="*/ 0 h 168116"/>
                <a:gd name="connsiteX21" fmla="*/ 198145 w 217640"/>
                <a:gd name="connsiteY21" fmla="*/ 10382 h 168116"/>
                <a:gd name="connsiteX22" fmla="*/ 217290 w 217640"/>
                <a:gd name="connsiteY22" fmla="*/ 40577 h 168116"/>
                <a:gd name="connsiteX23" fmla="*/ 205479 w 217640"/>
                <a:gd name="connsiteY23" fmla="*/ 92107 h 168116"/>
                <a:gd name="connsiteX24" fmla="*/ 202336 w 217640"/>
                <a:gd name="connsiteY24" fmla="*/ 98965 h 168116"/>
                <a:gd name="connsiteX25" fmla="*/ 202336 w 217640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40" h="168116">
                  <a:moveTo>
                    <a:pt x="148234" y="69628"/>
                  </a:moveTo>
                  <a:cubicBezTo>
                    <a:pt x="152330" y="57721"/>
                    <a:pt x="152711" y="49149"/>
                    <a:pt x="149377" y="44005"/>
                  </a:cubicBezTo>
                  <a:cubicBezTo>
                    <a:pt x="146043" y="38862"/>
                    <a:pt x="139947" y="36290"/>
                    <a:pt x="130708" y="36290"/>
                  </a:cubicBezTo>
                  <a:cubicBezTo>
                    <a:pt x="120135" y="36290"/>
                    <a:pt x="109944" y="40195"/>
                    <a:pt x="100133" y="47911"/>
                  </a:cubicBezTo>
                  <a:cubicBezTo>
                    <a:pt x="93942" y="52768"/>
                    <a:pt x="88131" y="60007"/>
                    <a:pt x="82702" y="69628"/>
                  </a:cubicBezTo>
                  <a:lnTo>
                    <a:pt x="148234" y="69628"/>
                  </a:lnTo>
                  <a:lnTo>
                    <a:pt x="148234" y="69628"/>
                  </a:lnTo>
                  <a:close/>
                  <a:moveTo>
                    <a:pt x="202336" y="98965"/>
                  </a:moveTo>
                  <a:lnTo>
                    <a:pt x="69462" y="98965"/>
                  </a:lnTo>
                  <a:cubicBezTo>
                    <a:pt x="66129" y="108966"/>
                    <a:pt x="65748" y="116396"/>
                    <a:pt x="68129" y="121253"/>
                  </a:cubicBezTo>
                  <a:cubicBezTo>
                    <a:pt x="71367" y="128302"/>
                    <a:pt x="78130" y="131826"/>
                    <a:pt x="88512" y="131826"/>
                  </a:cubicBezTo>
                  <a:cubicBezTo>
                    <a:pt x="94989" y="131826"/>
                    <a:pt x="101943" y="130302"/>
                    <a:pt x="109182" y="127159"/>
                  </a:cubicBezTo>
                  <a:cubicBezTo>
                    <a:pt x="113658" y="125254"/>
                    <a:pt x="119088" y="121825"/>
                    <a:pt x="125469" y="116872"/>
                  </a:cubicBezTo>
                  <a:lnTo>
                    <a:pt x="191763" y="116967"/>
                  </a:lnTo>
                  <a:cubicBezTo>
                    <a:pt x="181095" y="131254"/>
                    <a:pt x="153473" y="150400"/>
                    <a:pt x="136233" y="157448"/>
                  </a:cubicBezTo>
                  <a:cubicBezTo>
                    <a:pt x="118897" y="164497"/>
                    <a:pt x="97085" y="168116"/>
                    <a:pt x="70796" y="168116"/>
                  </a:cubicBezTo>
                  <a:cubicBezTo>
                    <a:pt x="47936" y="168116"/>
                    <a:pt x="31267" y="165068"/>
                    <a:pt x="20790" y="159068"/>
                  </a:cubicBezTo>
                  <a:cubicBezTo>
                    <a:pt x="10407" y="153067"/>
                    <a:pt x="3740" y="143637"/>
                    <a:pt x="1073" y="130493"/>
                  </a:cubicBezTo>
                  <a:cubicBezTo>
                    <a:pt x="-1689" y="117348"/>
                    <a:pt x="882" y="102013"/>
                    <a:pt x="8788" y="84392"/>
                  </a:cubicBezTo>
                  <a:cubicBezTo>
                    <a:pt x="20123" y="59245"/>
                    <a:pt x="37839" y="38862"/>
                    <a:pt x="62128" y="23336"/>
                  </a:cubicBezTo>
                  <a:cubicBezTo>
                    <a:pt x="86417" y="7810"/>
                    <a:pt x="113754" y="0"/>
                    <a:pt x="144234" y="0"/>
                  </a:cubicBezTo>
                  <a:cubicBezTo>
                    <a:pt x="168999" y="0"/>
                    <a:pt x="186906" y="3429"/>
                    <a:pt x="198145" y="10382"/>
                  </a:cubicBezTo>
                  <a:cubicBezTo>
                    <a:pt x="209385" y="17335"/>
                    <a:pt x="215671" y="27337"/>
                    <a:pt x="217290" y="40577"/>
                  </a:cubicBezTo>
                  <a:cubicBezTo>
                    <a:pt x="218910" y="53721"/>
                    <a:pt x="214909" y="70866"/>
                    <a:pt x="205479" y="92107"/>
                  </a:cubicBezTo>
                  <a:lnTo>
                    <a:pt x="202336" y="98965"/>
                  </a:lnTo>
                  <a:lnTo>
                    <a:pt x="202336" y="989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6721030" y="3455476"/>
              <a:ext cx="219551" cy="164690"/>
            </a:xfrm>
            <a:custGeom>
              <a:avLst/>
              <a:gdLst>
                <a:gd name="connsiteX0" fmla="*/ 72295 w 219551"/>
                <a:gd name="connsiteY0" fmla="*/ 3432 h 164690"/>
                <a:gd name="connsiteX1" fmla="*/ 138017 w 219551"/>
                <a:gd name="connsiteY1" fmla="*/ 3432 h 164690"/>
                <a:gd name="connsiteX2" fmla="*/ 126206 w 219551"/>
                <a:gd name="connsiteY2" fmla="*/ 29816 h 164690"/>
                <a:gd name="connsiteX3" fmla="*/ 156305 w 219551"/>
                <a:gd name="connsiteY3" fmla="*/ 6385 h 164690"/>
                <a:gd name="connsiteX4" fmla="*/ 184023 w 219551"/>
                <a:gd name="connsiteY4" fmla="*/ 3 h 164690"/>
                <a:gd name="connsiteX5" fmla="*/ 219551 w 219551"/>
                <a:gd name="connsiteY5" fmla="*/ 10671 h 164690"/>
                <a:gd name="connsiteX6" fmla="*/ 193453 w 219551"/>
                <a:gd name="connsiteY6" fmla="*/ 28673 h 164690"/>
                <a:gd name="connsiteX7" fmla="*/ 172688 w 219551"/>
                <a:gd name="connsiteY7" fmla="*/ 52295 h 164690"/>
                <a:gd name="connsiteX8" fmla="*/ 155162 w 219551"/>
                <a:gd name="connsiteY8" fmla="*/ 47818 h 164690"/>
                <a:gd name="connsiteX9" fmla="*/ 129350 w 219551"/>
                <a:gd name="connsiteY9" fmla="*/ 57820 h 164690"/>
                <a:gd name="connsiteX10" fmla="*/ 94869 w 219551"/>
                <a:gd name="connsiteY10" fmla="*/ 110588 h 164690"/>
                <a:gd name="connsiteX11" fmla="*/ 70580 w 219551"/>
                <a:gd name="connsiteY11" fmla="*/ 164690 h 164690"/>
                <a:gd name="connsiteX12" fmla="*/ 0 w 219551"/>
                <a:gd name="connsiteY12" fmla="*/ 164690 h 164690"/>
                <a:gd name="connsiteX13" fmla="*/ 72295 w 219551"/>
                <a:gd name="connsiteY13" fmla="*/ 3432 h 164690"/>
                <a:gd name="connsiteX14" fmla="*/ 72295 w 219551"/>
                <a:gd name="connsiteY14" fmla="*/ 3432 h 16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551" h="164690">
                  <a:moveTo>
                    <a:pt x="72295" y="3432"/>
                  </a:moveTo>
                  <a:lnTo>
                    <a:pt x="138017" y="3432"/>
                  </a:lnTo>
                  <a:lnTo>
                    <a:pt x="126206" y="29816"/>
                  </a:lnTo>
                  <a:cubicBezTo>
                    <a:pt x="137636" y="18481"/>
                    <a:pt x="147638" y="10576"/>
                    <a:pt x="156305" y="6385"/>
                  </a:cubicBezTo>
                  <a:cubicBezTo>
                    <a:pt x="164878" y="2098"/>
                    <a:pt x="174117" y="-92"/>
                    <a:pt x="184023" y="3"/>
                  </a:cubicBezTo>
                  <a:cubicBezTo>
                    <a:pt x="196215" y="3"/>
                    <a:pt x="207931" y="3146"/>
                    <a:pt x="219551" y="10671"/>
                  </a:cubicBezTo>
                  <a:cubicBezTo>
                    <a:pt x="219551" y="10671"/>
                    <a:pt x="204597" y="18386"/>
                    <a:pt x="193453" y="28673"/>
                  </a:cubicBezTo>
                  <a:cubicBezTo>
                    <a:pt x="177546" y="43246"/>
                    <a:pt x="172688" y="52295"/>
                    <a:pt x="172688" y="52295"/>
                  </a:cubicBezTo>
                  <a:cubicBezTo>
                    <a:pt x="165830" y="49247"/>
                    <a:pt x="160020" y="47818"/>
                    <a:pt x="155162" y="47818"/>
                  </a:cubicBezTo>
                  <a:cubicBezTo>
                    <a:pt x="146018" y="47818"/>
                    <a:pt x="137446" y="51152"/>
                    <a:pt x="129350" y="57820"/>
                  </a:cubicBezTo>
                  <a:cubicBezTo>
                    <a:pt x="117920" y="67249"/>
                    <a:pt x="106394" y="84871"/>
                    <a:pt x="94869" y="110588"/>
                  </a:cubicBezTo>
                  <a:lnTo>
                    <a:pt x="70580" y="164690"/>
                  </a:lnTo>
                  <a:lnTo>
                    <a:pt x="0" y="164690"/>
                  </a:lnTo>
                  <a:lnTo>
                    <a:pt x="72295" y="3432"/>
                  </a:lnTo>
                  <a:lnTo>
                    <a:pt x="72295" y="3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6320416" y="3455479"/>
              <a:ext cx="219431" cy="168116"/>
            </a:xfrm>
            <a:custGeom>
              <a:avLst/>
              <a:gdLst>
                <a:gd name="connsiteX0" fmla="*/ 134771 w 219431"/>
                <a:gd name="connsiteY0" fmla="*/ 106108 h 168116"/>
                <a:gd name="connsiteX1" fmla="*/ 117150 w 219431"/>
                <a:gd name="connsiteY1" fmla="*/ 120206 h 168116"/>
                <a:gd name="connsiteX2" fmla="*/ 92480 w 219431"/>
                <a:gd name="connsiteY2" fmla="*/ 126302 h 168116"/>
                <a:gd name="connsiteX3" fmla="*/ 71430 w 219431"/>
                <a:gd name="connsiteY3" fmla="*/ 116014 h 168116"/>
                <a:gd name="connsiteX4" fmla="*/ 74859 w 219431"/>
                <a:gd name="connsiteY4" fmla="*/ 85915 h 168116"/>
                <a:gd name="connsiteX5" fmla="*/ 100005 w 219431"/>
                <a:gd name="connsiteY5" fmla="*/ 52768 h 168116"/>
                <a:gd name="connsiteX6" fmla="*/ 131628 w 219431"/>
                <a:gd name="connsiteY6" fmla="*/ 41719 h 168116"/>
                <a:gd name="connsiteX7" fmla="*/ 150011 w 219431"/>
                <a:gd name="connsiteY7" fmla="*/ 47149 h 168116"/>
                <a:gd name="connsiteX8" fmla="*/ 153440 w 219431"/>
                <a:gd name="connsiteY8" fmla="*/ 63151 h 168116"/>
                <a:gd name="connsiteX9" fmla="*/ 216876 w 219431"/>
                <a:gd name="connsiteY9" fmla="*/ 62960 h 168116"/>
                <a:gd name="connsiteX10" fmla="*/ 206780 w 219431"/>
                <a:gd name="connsiteY10" fmla="*/ 14002 h 168116"/>
                <a:gd name="connsiteX11" fmla="*/ 148582 w 219431"/>
                <a:gd name="connsiteY11" fmla="*/ 0 h 168116"/>
                <a:gd name="connsiteX12" fmla="*/ 95623 w 219431"/>
                <a:gd name="connsiteY12" fmla="*/ 7429 h 168116"/>
                <a:gd name="connsiteX13" fmla="*/ 65429 w 219431"/>
                <a:gd name="connsiteY13" fmla="*/ 21717 h 168116"/>
                <a:gd name="connsiteX14" fmla="*/ 37425 w 219431"/>
                <a:gd name="connsiteY14" fmla="*/ 43434 h 168116"/>
                <a:gd name="connsiteX15" fmla="*/ 9708 w 219431"/>
                <a:gd name="connsiteY15" fmla="*/ 84773 h 168116"/>
                <a:gd name="connsiteX16" fmla="*/ 87 w 219431"/>
                <a:gd name="connsiteY16" fmla="*/ 122873 h 168116"/>
                <a:gd name="connsiteX17" fmla="*/ 9422 w 219431"/>
                <a:gd name="connsiteY17" fmla="*/ 147923 h 168116"/>
                <a:gd name="connsiteX18" fmla="*/ 33996 w 219431"/>
                <a:gd name="connsiteY18" fmla="*/ 163354 h 168116"/>
                <a:gd name="connsiteX19" fmla="*/ 77621 w 219431"/>
                <a:gd name="connsiteY19" fmla="*/ 168116 h 168116"/>
                <a:gd name="connsiteX20" fmla="*/ 127818 w 219431"/>
                <a:gd name="connsiteY20" fmla="*/ 160687 h 168116"/>
                <a:gd name="connsiteX21" fmla="*/ 167537 w 219431"/>
                <a:gd name="connsiteY21" fmla="*/ 139827 h 168116"/>
                <a:gd name="connsiteX22" fmla="*/ 198969 w 219431"/>
                <a:gd name="connsiteY22" fmla="*/ 106204 h 168116"/>
                <a:gd name="connsiteX23" fmla="*/ 134771 w 219431"/>
                <a:gd name="connsiteY23" fmla="*/ 106204 h 168116"/>
                <a:gd name="connsiteX24" fmla="*/ 134771 w 219431"/>
                <a:gd name="connsiteY24" fmla="*/ 106108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431" h="168116">
                  <a:moveTo>
                    <a:pt x="134771" y="106108"/>
                  </a:moveTo>
                  <a:cubicBezTo>
                    <a:pt x="129246" y="112205"/>
                    <a:pt x="123341" y="116872"/>
                    <a:pt x="117150" y="120206"/>
                  </a:cubicBezTo>
                  <a:cubicBezTo>
                    <a:pt x="109434" y="124301"/>
                    <a:pt x="101243" y="126302"/>
                    <a:pt x="92480" y="126302"/>
                  </a:cubicBezTo>
                  <a:cubicBezTo>
                    <a:pt x="82098" y="126302"/>
                    <a:pt x="75049" y="122873"/>
                    <a:pt x="71430" y="116014"/>
                  </a:cubicBezTo>
                  <a:cubicBezTo>
                    <a:pt x="67715" y="109157"/>
                    <a:pt x="68858" y="99060"/>
                    <a:pt x="74859" y="85915"/>
                  </a:cubicBezTo>
                  <a:cubicBezTo>
                    <a:pt x="81526" y="71056"/>
                    <a:pt x="89908" y="60007"/>
                    <a:pt x="100005" y="52768"/>
                  </a:cubicBezTo>
                  <a:cubicBezTo>
                    <a:pt x="110101" y="45434"/>
                    <a:pt x="120579" y="41719"/>
                    <a:pt x="131628" y="41719"/>
                  </a:cubicBezTo>
                  <a:cubicBezTo>
                    <a:pt x="140391" y="41719"/>
                    <a:pt x="146391" y="43529"/>
                    <a:pt x="150011" y="47149"/>
                  </a:cubicBezTo>
                  <a:cubicBezTo>
                    <a:pt x="153535" y="50768"/>
                    <a:pt x="154678" y="56102"/>
                    <a:pt x="153440" y="63151"/>
                  </a:cubicBezTo>
                  <a:cubicBezTo>
                    <a:pt x="153440" y="63151"/>
                    <a:pt x="215733" y="63151"/>
                    <a:pt x="216876" y="62960"/>
                  </a:cubicBezTo>
                  <a:cubicBezTo>
                    <a:pt x="223068" y="44291"/>
                    <a:pt x="217353" y="23336"/>
                    <a:pt x="206780" y="14002"/>
                  </a:cubicBezTo>
                  <a:cubicBezTo>
                    <a:pt x="196112" y="4667"/>
                    <a:pt x="176776" y="0"/>
                    <a:pt x="148582" y="0"/>
                  </a:cubicBezTo>
                  <a:cubicBezTo>
                    <a:pt x="128389" y="0"/>
                    <a:pt x="110768" y="2477"/>
                    <a:pt x="95623" y="7429"/>
                  </a:cubicBezTo>
                  <a:cubicBezTo>
                    <a:pt x="86098" y="10573"/>
                    <a:pt x="76002" y="15240"/>
                    <a:pt x="65429" y="21717"/>
                  </a:cubicBezTo>
                  <a:cubicBezTo>
                    <a:pt x="54761" y="28099"/>
                    <a:pt x="45522" y="35338"/>
                    <a:pt x="37425" y="43434"/>
                  </a:cubicBezTo>
                  <a:cubicBezTo>
                    <a:pt x="26376" y="54388"/>
                    <a:pt x="17137" y="68199"/>
                    <a:pt x="9708" y="84773"/>
                  </a:cubicBezTo>
                  <a:cubicBezTo>
                    <a:pt x="2564" y="100584"/>
                    <a:pt x="-579" y="113348"/>
                    <a:pt x="87" y="122873"/>
                  </a:cubicBezTo>
                  <a:cubicBezTo>
                    <a:pt x="754" y="132493"/>
                    <a:pt x="3897" y="140780"/>
                    <a:pt x="9422" y="147923"/>
                  </a:cubicBezTo>
                  <a:cubicBezTo>
                    <a:pt x="15042" y="155067"/>
                    <a:pt x="23138" y="160210"/>
                    <a:pt x="33996" y="163354"/>
                  </a:cubicBezTo>
                  <a:cubicBezTo>
                    <a:pt x="44760" y="166497"/>
                    <a:pt x="59238" y="168116"/>
                    <a:pt x="77621" y="168116"/>
                  </a:cubicBezTo>
                  <a:cubicBezTo>
                    <a:pt x="96576" y="168116"/>
                    <a:pt x="113340" y="165640"/>
                    <a:pt x="127818" y="160687"/>
                  </a:cubicBezTo>
                  <a:cubicBezTo>
                    <a:pt x="142391" y="155734"/>
                    <a:pt x="155631" y="148781"/>
                    <a:pt x="167537" y="139827"/>
                  </a:cubicBezTo>
                  <a:cubicBezTo>
                    <a:pt x="178110" y="131826"/>
                    <a:pt x="191635" y="118872"/>
                    <a:pt x="198969" y="106204"/>
                  </a:cubicBezTo>
                  <a:lnTo>
                    <a:pt x="134771" y="106204"/>
                  </a:lnTo>
                  <a:lnTo>
                    <a:pt x="134771" y="1061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5633374" y="3393756"/>
              <a:ext cx="268722" cy="230409"/>
            </a:xfrm>
            <a:custGeom>
              <a:avLst/>
              <a:gdLst>
                <a:gd name="connsiteX0" fmla="*/ 238598 w 268722"/>
                <a:gd name="connsiteY0" fmla="*/ 120968 h 230409"/>
                <a:gd name="connsiteX1" fmla="*/ 217452 w 268722"/>
                <a:gd name="connsiteY1" fmla="*/ 96298 h 230409"/>
                <a:gd name="connsiteX2" fmla="*/ 153063 w 268722"/>
                <a:gd name="connsiteY2" fmla="*/ 76581 h 230409"/>
                <a:gd name="connsiteX3" fmla="*/ 130584 w 268722"/>
                <a:gd name="connsiteY3" fmla="*/ 68294 h 230409"/>
                <a:gd name="connsiteX4" fmla="*/ 129251 w 268722"/>
                <a:gd name="connsiteY4" fmla="*/ 58674 h 230409"/>
                <a:gd name="connsiteX5" fmla="*/ 141729 w 268722"/>
                <a:gd name="connsiteY5" fmla="*/ 46292 h 230409"/>
                <a:gd name="connsiteX6" fmla="*/ 164493 w 268722"/>
                <a:gd name="connsiteY6" fmla="*/ 41243 h 230409"/>
                <a:gd name="connsiteX7" fmla="*/ 187353 w 268722"/>
                <a:gd name="connsiteY7" fmla="*/ 48101 h 230409"/>
                <a:gd name="connsiteX8" fmla="*/ 190497 w 268722"/>
                <a:gd name="connsiteY8" fmla="*/ 65913 h 230409"/>
                <a:gd name="connsiteX9" fmla="*/ 264887 w 268722"/>
                <a:gd name="connsiteY9" fmla="*/ 65913 h 230409"/>
                <a:gd name="connsiteX10" fmla="*/ 257267 w 268722"/>
                <a:gd name="connsiteY10" fmla="*/ 15811 h 230409"/>
                <a:gd name="connsiteX11" fmla="*/ 190687 w 268722"/>
                <a:gd name="connsiteY11" fmla="*/ 0 h 230409"/>
                <a:gd name="connsiteX12" fmla="*/ 124774 w 268722"/>
                <a:gd name="connsiteY12" fmla="*/ 8668 h 230409"/>
                <a:gd name="connsiteX13" fmla="*/ 80102 w 268722"/>
                <a:gd name="connsiteY13" fmla="*/ 32671 h 230409"/>
                <a:gd name="connsiteX14" fmla="*/ 54289 w 268722"/>
                <a:gd name="connsiteY14" fmla="*/ 65056 h 230409"/>
                <a:gd name="connsiteX15" fmla="*/ 57051 w 268722"/>
                <a:gd name="connsiteY15" fmla="*/ 108109 h 230409"/>
                <a:gd name="connsiteX16" fmla="*/ 118107 w 268722"/>
                <a:gd name="connsiteY16" fmla="*/ 135160 h 230409"/>
                <a:gd name="connsiteX17" fmla="*/ 152301 w 268722"/>
                <a:gd name="connsiteY17" fmla="*/ 148114 h 230409"/>
                <a:gd name="connsiteX18" fmla="*/ 154016 w 268722"/>
                <a:gd name="connsiteY18" fmla="*/ 163640 h 230409"/>
                <a:gd name="connsiteX19" fmla="*/ 137633 w 268722"/>
                <a:gd name="connsiteY19" fmla="*/ 179737 h 230409"/>
                <a:gd name="connsiteX20" fmla="*/ 108582 w 268722"/>
                <a:gd name="connsiteY20" fmla="*/ 186690 h 230409"/>
                <a:gd name="connsiteX21" fmla="*/ 80007 w 268722"/>
                <a:gd name="connsiteY21" fmla="*/ 173165 h 230409"/>
                <a:gd name="connsiteX22" fmla="*/ 80007 w 268722"/>
                <a:gd name="connsiteY22" fmla="*/ 153067 h 230409"/>
                <a:gd name="connsiteX23" fmla="*/ 5235 w 268722"/>
                <a:gd name="connsiteY23" fmla="*/ 153067 h 230409"/>
                <a:gd name="connsiteX24" fmla="*/ 8379 w 268722"/>
                <a:gd name="connsiteY24" fmla="*/ 208598 h 230409"/>
                <a:gd name="connsiteX25" fmla="*/ 87817 w 268722"/>
                <a:gd name="connsiteY25" fmla="*/ 230410 h 230409"/>
                <a:gd name="connsiteX26" fmla="*/ 152873 w 268722"/>
                <a:gd name="connsiteY26" fmla="*/ 221075 h 230409"/>
                <a:gd name="connsiteX27" fmla="*/ 202689 w 268722"/>
                <a:gd name="connsiteY27" fmla="*/ 193643 h 230409"/>
                <a:gd name="connsiteX28" fmla="*/ 233835 w 268722"/>
                <a:gd name="connsiteY28" fmla="*/ 154115 h 230409"/>
                <a:gd name="connsiteX29" fmla="*/ 238598 w 268722"/>
                <a:gd name="connsiteY29" fmla="*/ 120968 h 230409"/>
                <a:gd name="connsiteX30" fmla="*/ 238598 w 268722"/>
                <a:gd name="connsiteY30" fmla="*/ 120968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8722" h="230409">
                  <a:moveTo>
                    <a:pt x="238598" y="120968"/>
                  </a:moveTo>
                  <a:cubicBezTo>
                    <a:pt x="236312" y="111157"/>
                    <a:pt x="229359" y="102870"/>
                    <a:pt x="217452" y="96298"/>
                  </a:cubicBezTo>
                  <a:cubicBezTo>
                    <a:pt x="205737" y="89630"/>
                    <a:pt x="184210" y="83058"/>
                    <a:pt x="153063" y="76581"/>
                  </a:cubicBezTo>
                  <a:cubicBezTo>
                    <a:pt x="140395" y="74009"/>
                    <a:pt x="132966" y="71342"/>
                    <a:pt x="130584" y="68294"/>
                  </a:cubicBezTo>
                  <a:cubicBezTo>
                    <a:pt x="128108" y="65437"/>
                    <a:pt x="127727" y="62294"/>
                    <a:pt x="129251" y="58674"/>
                  </a:cubicBezTo>
                  <a:cubicBezTo>
                    <a:pt x="131442" y="53816"/>
                    <a:pt x="135633" y="49721"/>
                    <a:pt x="141729" y="46292"/>
                  </a:cubicBezTo>
                  <a:cubicBezTo>
                    <a:pt x="147825" y="42863"/>
                    <a:pt x="155445" y="41243"/>
                    <a:pt x="164493" y="41243"/>
                  </a:cubicBezTo>
                  <a:cubicBezTo>
                    <a:pt x="175542" y="41243"/>
                    <a:pt x="183067" y="43529"/>
                    <a:pt x="187353" y="48101"/>
                  </a:cubicBezTo>
                  <a:cubicBezTo>
                    <a:pt x="190973" y="52007"/>
                    <a:pt x="191925" y="58007"/>
                    <a:pt x="190497" y="65913"/>
                  </a:cubicBezTo>
                  <a:lnTo>
                    <a:pt x="264887" y="65913"/>
                  </a:lnTo>
                  <a:cubicBezTo>
                    <a:pt x="271840" y="43053"/>
                    <a:pt x="269364" y="26289"/>
                    <a:pt x="257267" y="15811"/>
                  </a:cubicBezTo>
                  <a:cubicBezTo>
                    <a:pt x="245075" y="5239"/>
                    <a:pt x="222882" y="0"/>
                    <a:pt x="190687" y="0"/>
                  </a:cubicBezTo>
                  <a:cubicBezTo>
                    <a:pt x="164398" y="0"/>
                    <a:pt x="142491" y="2953"/>
                    <a:pt x="124774" y="8668"/>
                  </a:cubicBezTo>
                  <a:cubicBezTo>
                    <a:pt x="107058" y="14478"/>
                    <a:pt x="92199" y="22479"/>
                    <a:pt x="80102" y="32671"/>
                  </a:cubicBezTo>
                  <a:cubicBezTo>
                    <a:pt x="68005" y="42767"/>
                    <a:pt x="59433" y="53626"/>
                    <a:pt x="54289" y="65056"/>
                  </a:cubicBezTo>
                  <a:cubicBezTo>
                    <a:pt x="46479" y="82487"/>
                    <a:pt x="47336" y="96869"/>
                    <a:pt x="57051" y="108109"/>
                  </a:cubicBezTo>
                  <a:cubicBezTo>
                    <a:pt x="66576" y="119348"/>
                    <a:pt x="86960" y="128302"/>
                    <a:pt x="118107" y="135160"/>
                  </a:cubicBezTo>
                  <a:cubicBezTo>
                    <a:pt x="137157" y="139256"/>
                    <a:pt x="148682" y="143542"/>
                    <a:pt x="152301" y="148114"/>
                  </a:cubicBezTo>
                  <a:cubicBezTo>
                    <a:pt x="156016" y="152686"/>
                    <a:pt x="156588" y="157829"/>
                    <a:pt x="154016" y="163640"/>
                  </a:cubicBezTo>
                  <a:cubicBezTo>
                    <a:pt x="151254" y="169736"/>
                    <a:pt x="145824" y="175070"/>
                    <a:pt x="137633" y="179737"/>
                  </a:cubicBezTo>
                  <a:cubicBezTo>
                    <a:pt x="129537" y="184309"/>
                    <a:pt x="119821" y="186690"/>
                    <a:pt x="108582" y="186690"/>
                  </a:cubicBezTo>
                  <a:cubicBezTo>
                    <a:pt x="93532" y="186690"/>
                    <a:pt x="84007" y="182213"/>
                    <a:pt x="80007" y="173165"/>
                  </a:cubicBezTo>
                  <a:cubicBezTo>
                    <a:pt x="77816" y="168402"/>
                    <a:pt x="77911" y="161639"/>
                    <a:pt x="80007" y="153067"/>
                  </a:cubicBezTo>
                  <a:lnTo>
                    <a:pt x="5235" y="153067"/>
                  </a:lnTo>
                  <a:cubicBezTo>
                    <a:pt x="-2670" y="175546"/>
                    <a:pt x="-1623" y="194024"/>
                    <a:pt x="8379" y="208598"/>
                  </a:cubicBezTo>
                  <a:cubicBezTo>
                    <a:pt x="18380" y="223171"/>
                    <a:pt x="44859" y="230410"/>
                    <a:pt x="87817" y="230410"/>
                  </a:cubicBezTo>
                  <a:cubicBezTo>
                    <a:pt x="112296" y="230410"/>
                    <a:pt x="133918" y="227267"/>
                    <a:pt x="152873" y="221075"/>
                  </a:cubicBezTo>
                  <a:cubicBezTo>
                    <a:pt x="171732" y="214884"/>
                    <a:pt x="188401" y="205740"/>
                    <a:pt x="202689" y="193643"/>
                  </a:cubicBezTo>
                  <a:cubicBezTo>
                    <a:pt x="217071" y="181547"/>
                    <a:pt x="227454" y="168402"/>
                    <a:pt x="233835" y="154115"/>
                  </a:cubicBezTo>
                  <a:cubicBezTo>
                    <a:pt x="239360" y="141827"/>
                    <a:pt x="240979" y="130778"/>
                    <a:pt x="238598" y="120968"/>
                  </a:cubicBezTo>
                  <a:lnTo>
                    <a:pt x="238598" y="1209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5975699" y="3454621"/>
              <a:ext cx="352498" cy="165544"/>
            </a:xfrm>
            <a:custGeom>
              <a:avLst/>
              <a:gdLst>
                <a:gd name="connsiteX0" fmla="*/ 351663 w 352498"/>
                <a:gd name="connsiteY0" fmla="*/ 26575 h 165544"/>
                <a:gd name="connsiteX1" fmla="*/ 304038 w 352498"/>
                <a:gd name="connsiteY1" fmla="*/ 0 h 165544"/>
                <a:gd name="connsiteX2" fmla="*/ 235553 w 352498"/>
                <a:gd name="connsiteY2" fmla="*/ 23908 h 165544"/>
                <a:gd name="connsiteX3" fmla="*/ 188500 w 352498"/>
                <a:gd name="connsiteY3" fmla="*/ 0 h 165544"/>
                <a:gd name="connsiteX4" fmla="*/ 131540 w 352498"/>
                <a:gd name="connsiteY4" fmla="*/ 15716 h 165544"/>
                <a:gd name="connsiteX5" fmla="*/ 136684 w 352498"/>
                <a:gd name="connsiteY5" fmla="*/ 4286 h 165544"/>
                <a:gd name="connsiteX6" fmla="*/ 72485 w 352498"/>
                <a:gd name="connsiteY6" fmla="*/ 4286 h 165544"/>
                <a:gd name="connsiteX7" fmla="*/ 0 w 352498"/>
                <a:gd name="connsiteY7" fmla="*/ 165544 h 165544"/>
                <a:gd name="connsiteX8" fmla="*/ 67627 w 352498"/>
                <a:gd name="connsiteY8" fmla="*/ 165544 h 165544"/>
                <a:gd name="connsiteX9" fmla="*/ 109728 w 352498"/>
                <a:gd name="connsiteY9" fmla="*/ 71914 h 165544"/>
                <a:gd name="connsiteX10" fmla="*/ 146304 w 352498"/>
                <a:gd name="connsiteY10" fmla="*/ 48768 h 165544"/>
                <a:gd name="connsiteX11" fmla="*/ 162115 w 352498"/>
                <a:gd name="connsiteY11" fmla="*/ 71914 h 165544"/>
                <a:gd name="connsiteX12" fmla="*/ 120110 w 352498"/>
                <a:gd name="connsiteY12" fmla="*/ 165544 h 165544"/>
                <a:gd name="connsiteX13" fmla="*/ 179737 w 352498"/>
                <a:gd name="connsiteY13" fmla="*/ 165544 h 165544"/>
                <a:gd name="connsiteX14" fmla="*/ 221837 w 352498"/>
                <a:gd name="connsiteY14" fmla="*/ 71914 h 165544"/>
                <a:gd name="connsiteX15" fmla="*/ 258413 w 352498"/>
                <a:gd name="connsiteY15" fmla="*/ 48768 h 165544"/>
                <a:gd name="connsiteX16" fmla="*/ 274320 w 352498"/>
                <a:gd name="connsiteY16" fmla="*/ 71914 h 165544"/>
                <a:gd name="connsiteX17" fmla="*/ 232219 w 352498"/>
                <a:gd name="connsiteY17" fmla="*/ 165544 h 165544"/>
                <a:gd name="connsiteX18" fmla="*/ 299371 w 352498"/>
                <a:gd name="connsiteY18" fmla="*/ 165544 h 165544"/>
                <a:gd name="connsiteX19" fmla="*/ 344233 w 352498"/>
                <a:gd name="connsiteY19" fmla="*/ 65627 h 165544"/>
                <a:gd name="connsiteX20" fmla="*/ 351663 w 352498"/>
                <a:gd name="connsiteY20" fmla="*/ 26575 h 165544"/>
                <a:gd name="connsiteX21" fmla="*/ 351663 w 352498"/>
                <a:gd name="connsiteY21" fmla="*/ 26575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2498" h="165544">
                  <a:moveTo>
                    <a:pt x="351663" y="26575"/>
                  </a:moveTo>
                  <a:cubicBezTo>
                    <a:pt x="349282" y="11049"/>
                    <a:pt x="331184" y="0"/>
                    <a:pt x="304038" y="0"/>
                  </a:cubicBezTo>
                  <a:cubicBezTo>
                    <a:pt x="278511" y="0"/>
                    <a:pt x="252127" y="9811"/>
                    <a:pt x="235553" y="23908"/>
                  </a:cubicBezTo>
                  <a:cubicBezTo>
                    <a:pt x="231553" y="9715"/>
                    <a:pt x="214027" y="0"/>
                    <a:pt x="188500" y="0"/>
                  </a:cubicBezTo>
                  <a:cubicBezTo>
                    <a:pt x="168307" y="0"/>
                    <a:pt x="147542" y="6096"/>
                    <a:pt x="131540" y="15716"/>
                  </a:cubicBezTo>
                  <a:lnTo>
                    <a:pt x="136684" y="4286"/>
                  </a:lnTo>
                  <a:lnTo>
                    <a:pt x="72485" y="4286"/>
                  </a:lnTo>
                  <a:lnTo>
                    <a:pt x="0" y="165544"/>
                  </a:lnTo>
                  <a:lnTo>
                    <a:pt x="67627" y="165544"/>
                  </a:lnTo>
                  <a:lnTo>
                    <a:pt x="109728" y="71914"/>
                  </a:lnTo>
                  <a:cubicBezTo>
                    <a:pt x="115538" y="59150"/>
                    <a:pt x="131826" y="48768"/>
                    <a:pt x="146304" y="48768"/>
                  </a:cubicBezTo>
                  <a:cubicBezTo>
                    <a:pt x="160877" y="48768"/>
                    <a:pt x="167926" y="59150"/>
                    <a:pt x="162115" y="71914"/>
                  </a:cubicBezTo>
                  <a:lnTo>
                    <a:pt x="120110" y="165544"/>
                  </a:lnTo>
                  <a:lnTo>
                    <a:pt x="179737" y="165544"/>
                  </a:lnTo>
                  <a:lnTo>
                    <a:pt x="221837" y="71914"/>
                  </a:lnTo>
                  <a:cubicBezTo>
                    <a:pt x="227552" y="59150"/>
                    <a:pt x="243935" y="48768"/>
                    <a:pt x="258413" y="48768"/>
                  </a:cubicBezTo>
                  <a:cubicBezTo>
                    <a:pt x="272891" y="48768"/>
                    <a:pt x="280035" y="59150"/>
                    <a:pt x="274320" y="71914"/>
                  </a:cubicBezTo>
                  <a:lnTo>
                    <a:pt x="232219" y="165544"/>
                  </a:lnTo>
                  <a:lnTo>
                    <a:pt x="299371" y="165544"/>
                  </a:lnTo>
                  <a:cubicBezTo>
                    <a:pt x="305181" y="152686"/>
                    <a:pt x="344233" y="65627"/>
                    <a:pt x="344233" y="65627"/>
                  </a:cubicBezTo>
                  <a:cubicBezTo>
                    <a:pt x="352139" y="48196"/>
                    <a:pt x="353758" y="35719"/>
                    <a:pt x="351663" y="26575"/>
                  </a:cubicBezTo>
                  <a:lnTo>
                    <a:pt x="351663" y="265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6156579" y="3257073"/>
              <a:ext cx="273272" cy="159353"/>
            </a:xfrm>
            <a:custGeom>
              <a:avLst/>
              <a:gdLst>
                <a:gd name="connsiteX0" fmla="*/ 191453 w 273272"/>
                <a:gd name="connsiteY0" fmla="*/ 0 h 159353"/>
                <a:gd name="connsiteX1" fmla="*/ 160401 w 273272"/>
                <a:gd name="connsiteY1" fmla="*/ 0 h 159353"/>
                <a:gd name="connsiteX2" fmla="*/ 154400 w 273272"/>
                <a:gd name="connsiteY2" fmla="*/ 13049 h 159353"/>
                <a:gd name="connsiteX3" fmla="*/ 131445 w 273272"/>
                <a:gd name="connsiteY3" fmla="*/ 13049 h 159353"/>
                <a:gd name="connsiteX4" fmla="*/ 143161 w 273272"/>
                <a:gd name="connsiteY4" fmla="*/ 857 h 159353"/>
                <a:gd name="connsiteX5" fmla="*/ 107728 w 273272"/>
                <a:gd name="connsiteY5" fmla="*/ 857 h 159353"/>
                <a:gd name="connsiteX6" fmla="*/ 90583 w 273272"/>
                <a:gd name="connsiteY6" fmla="*/ 17336 h 159353"/>
                <a:gd name="connsiteX7" fmla="*/ 83439 w 273272"/>
                <a:gd name="connsiteY7" fmla="*/ 23622 h 159353"/>
                <a:gd name="connsiteX8" fmla="*/ 78010 w 273272"/>
                <a:gd name="connsiteY8" fmla="*/ 26480 h 159353"/>
                <a:gd name="connsiteX9" fmla="*/ 69342 w 273272"/>
                <a:gd name="connsiteY9" fmla="*/ 27146 h 159353"/>
                <a:gd name="connsiteX10" fmla="*/ 62579 w 273272"/>
                <a:gd name="connsiteY10" fmla="*/ 27146 h 159353"/>
                <a:gd name="connsiteX11" fmla="*/ 52102 w 273272"/>
                <a:gd name="connsiteY11" fmla="*/ 50578 h 159353"/>
                <a:gd name="connsiteX12" fmla="*/ 70199 w 273272"/>
                <a:gd name="connsiteY12" fmla="*/ 50578 h 159353"/>
                <a:gd name="connsiteX13" fmla="*/ 82201 w 273272"/>
                <a:gd name="connsiteY13" fmla="*/ 49721 h 159353"/>
                <a:gd name="connsiteX14" fmla="*/ 93440 w 273272"/>
                <a:gd name="connsiteY14" fmla="*/ 46006 h 159353"/>
                <a:gd name="connsiteX15" fmla="*/ 107537 w 273272"/>
                <a:gd name="connsiteY15" fmla="*/ 37052 h 159353"/>
                <a:gd name="connsiteX16" fmla="*/ 143637 w 273272"/>
                <a:gd name="connsiteY16" fmla="*/ 37052 h 159353"/>
                <a:gd name="connsiteX17" fmla="*/ 130873 w 273272"/>
                <a:gd name="connsiteY17" fmla="*/ 65437 h 159353"/>
                <a:gd name="connsiteX18" fmla="*/ 45339 w 273272"/>
                <a:gd name="connsiteY18" fmla="*/ 65437 h 159353"/>
                <a:gd name="connsiteX19" fmla="*/ 34671 w 273272"/>
                <a:gd name="connsiteY19" fmla="*/ 88964 h 159353"/>
                <a:gd name="connsiteX20" fmla="*/ 88583 w 273272"/>
                <a:gd name="connsiteY20" fmla="*/ 88964 h 159353"/>
                <a:gd name="connsiteX21" fmla="*/ 53626 w 273272"/>
                <a:gd name="connsiteY21" fmla="*/ 130874 h 159353"/>
                <a:gd name="connsiteX22" fmla="*/ 49149 w 273272"/>
                <a:gd name="connsiteY22" fmla="*/ 134588 h 159353"/>
                <a:gd name="connsiteX23" fmla="*/ 39243 w 273272"/>
                <a:gd name="connsiteY23" fmla="*/ 135350 h 159353"/>
                <a:gd name="connsiteX24" fmla="*/ 11525 w 273272"/>
                <a:gd name="connsiteY24" fmla="*/ 135350 h 159353"/>
                <a:gd name="connsiteX25" fmla="*/ 0 w 273272"/>
                <a:gd name="connsiteY25" fmla="*/ 159353 h 159353"/>
                <a:gd name="connsiteX26" fmla="*/ 36004 w 273272"/>
                <a:gd name="connsiteY26" fmla="*/ 159353 h 159353"/>
                <a:gd name="connsiteX27" fmla="*/ 50483 w 273272"/>
                <a:gd name="connsiteY27" fmla="*/ 158877 h 159353"/>
                <a:gd name="connsiteX28" fmla="*/ 63341 w 273272"/>
                <a:gd name="connsiteY28" fmla="*/ 155543 h 159353"/>
                <a:gd name="connsiteX29" fmla="*/ 74200 w 273272"/>
                <a:gd name="connsiteY29" fmla="*/ 148209 h 159353"/>
                <a:gd name="connsiteX30" fmla="*/ 83915 w 273272"/>
                <a:gd name="connsiteY30" fmla="*/ 137636 h 159353"/>
                <a:gd name="connsiteX31" fmla="*/ 124587 w 273272"/>
                <a:gd name="connsiteY31" fmla="*/ 88964 h 159353"/>
                <a:gd name="connsiteX32" fmla="*/ 154114 w 273272"/>
                <a:gd name="connsiteY32" fmla="*/ 88964 h 159353"/>
                <a:gd name="connsiteX33" fmla="*/ 133921 w 273272"/>
                <a:gd name="connsiteY33" fmla="*/ 134207 h 159353"/>
                <a:gd name="connsiteX34" fmla="*/ 131350 w 273272"/>
                <a:gd name="connsiteY34" fmla="*/ 144018 h 159353"/>
                <a:gd name="connsiteX35" fmla="*/ 134588 w 273272"/>
                <a:gd name="connsiteY35" fmla="*/ 153067 h 159353"/>
                <a:gd name="connsiteX36" fmla="*/ 143637 w 273272"/>
                <a:gd name="connsiteY36" fmla="*/ 158306 h 159353"/>
                <a:gd name="connsiteX37" fmla="*/ 157448 w 273272"/>
                <a:gd name="connsiteY37" fmla="*/ 159163 h 159353"/>
                <a:gd name="connsiteX38" fmla="*/ 203740 w 273272"/>
                <a:gd name="connsiteY38" fmla="*/ 159163 h 159353"/>
                <a:gd name="connsiteX39" fmla="*/ 214503 w 273272"/>
                <a:gd name="connsiteY39" fmla="*/ 135446 h 159353"/>
                <a:gd name="connsiteX40" fmla="*/ 178784 w 273272"/>
                <a:gd name="connsiteY40" fmla="*/ 135446 h 159353"/>
                <a:gd name="connsiteX41" fmla="*/ 176784 w 273272"/>
                <a:gd name="connsiteY41" fmla="*/ 135541 h 159353"/>
                <a:gd name="connsiteX42" fmla="*/ 170212 w 273272"/>
                <a:gd name="connsiteY42" fmla="*/ 134398 h 159353"/>
                <a:gd name="connsiteX43" fmla="*/ 169640 w 273272"/>
                <a:gd name="connsiteY43" fmla="*/ 132398 h 159353"/>
                <a:gd name="connsiteX44" fmla="*/ 170212 w 273272"/>
                <a:gd name="connsiteY44" fmla="*/ 129635 h 159353"/>
                <a:gd name="connsiteX45" fmla="*/ 188214 w 273272"/>
                <a:gd name="connsiteY45" fmla="*/ 89059 h 159353"/>
                <a:gd name="connsiteX46" fmla="*/ 239268 w 273272"/>
                <a:gd name="connsiteY46" fmla="*/ 89059 h 159353"/>
                <a:gd name="connsiteX47" fmla="*/ 249841 w 273272"/>
                <a:gd name="connsiteY47" fmla="*/ 65532 h 159353"/>
                <a:gd name="connsiteX48" fmla="*/ 164687 w 273272"/>
                <a:gd name="connsiteY48" fmla="*/ 65532 h 159353"/>
                <a:gd name="connsiteX49" fmla="*/ 177641 w 273272"/>
                <a:gd name="connsiteY49" fmla="*/ 37148 h 159353"/>
                <a:gd name="connsiteX50" fmla="*/ 262509 w 273272"/>
                <a:gd name="connsiteY50" fmla="*/ 37148 h 159353"/>
                <a:gd name="connsiteX51" fmla="*/ 273272 w 273272"/>
                <a:gd name="connsiteY51" fmla="*/ 13240 h 159353"/>
                <a:gd name="connsiteX52" fmla="*/ 188500 w 273272"/>
                <a:gd name="connsiteY52" fmla="*/ 13240 h 159353"/>
                <a:gd name="connsiteX53" fmla="*/ 194310 w 273272"/>
                <a:gd name="connsiteY53" fmla="*/ 190 h 159353"/>
                <a:gd name="connsiteX54" fmla="*/ 191453 w 273272"/>
                <a:gd name="connsiteY54" fmla="*/ 190 h 159353"/>
                <a:gd name="connsiteX55" fmla="*/ 191453 w 273272"/>
                <a:gd name="connsiteY55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3272" h="159353">
                  <a:moveTo>
                    <a:pt x="191453" y="0"/>
                  </a:moveTo>
                  <a:lnTo>
                    <a:pt x="160401" y="0"/>
                  </a:lnTo>
                  <a:cubicBezTo>
                    <a:pt x="160401" y="0"/>
                    <a:pt x="155162" y="11430"/>
                    <a:pt x="154400" y="13049"/>
                  </a:cubicBezTo>
                  <a:cubicBezTo>
                    <a:pt x="152686" y="13049"/>
                    <a:pt x="137065" y="13049"/>
                    <a:pt x="131445" y="13049"/>
                  </a:cubicBezTo>
                  <a:cubicBezTo>
                    <a:pt x="134684" y="9716"/>
                    <a:pt x="143161" y="857"/>
                    <a:pt x="143161" y="857"/>
                  </a:cubicBezTo>
                  <a:lnTo>
                    <a:pt x="107728" y="857"/>
                  </a:lnTo>
                  <a:lnTo>
                    <a:pt x="90583" y="17336"/>
                  </a:lnTo>
                  <a:lnTo>
                    <a:pt x="83439" y="23622"/>
                  </a:lnTo>
                  <a:cubicBezTo>
                    <a:pt x="81534" y="25051"/>
                    <a:pt x="79724" y="26003"/>
                    <a:pt x="78010" y="26480"/>
                  </a:cubicBezTo>
                  <a:cubicBezTo>
                    <a:pt x="76200" y="26861"/>
                    <a:pt x="73247" y="27146"/>
                    <a:pt x="69342" y="27146"/>
                  </a:cubicBezTo>
                  <a:lnTo>
                    <a:pt x="62579" y="27146"/>
                  </a:lnTo>
                  <a:lnTo>
                    <a:pt x="52102" y="50578"/>
                  </a:lnTo>
                  <a:lnTo>
                    <a:pt x="70199" y="50578"/>
                  </a:lnTo>
                  <a:cubicBezTo>
                    <a:pt x="74676" y="50578"/>
                    <a:pt x="78677" y="50292"/>
                    <a:pt x="82201" y="49721"/>
                  </a:cubicBezTo>
                  <a:cubicBezTo>
                    <a:pt x="86011" y="49149"/>
                    <a:pt x="89725" y="47911"/>
                    <a:pt x="93440" y="46006"/>
                  </a:cubicBezTo>
                  <a:cubicBezTo>
                    <a:pt x="97060" y="44196"/>
                    <a:pt x="101727" y="41243"/>
                    <a:pt x="107537" y="37052"/>
                  </a:cubicBezTo>
                  <a:cubicBezTo>
                    <a:pt x="108490" y="37052"/>
                    <a:pt x="138970" y="37052"/>
                    <a:pt x="143637" y="37052"/>
                  </a:cubicBezTo>
                  <a:cubicBezTo>
                    <a:pt x="141637" y="41053"/>
                    <a:pt x="131636" y="63722"/>
                    <a:pt x="130873" y="65437"/>
                  </a:cubicBezTo>
                  <a:cubicBezTo>
                    <a:pt x="128778" y="65437"/>
                    <a:pt x="45339" y="65437"/>
                    <a:pt x="45339" y="65437"/>
                  </a:cubicBezTo>
                  <a:lnTo>
                    <a:pt x="34671" y="88964"/>
                  </a:lnTo>
                  <a:cubicBezTo>
                    <a:pt x="34671" y="88964"/>
                    <a:pt x="82106" y="88964"/>
                    <a:pt x="88583" y="88964"/>
                  </a:cubicBezTo>
                  <a:cubicBezTo>
                    <a:pt x="84392" y="94012"/>
                    <a:pt x="53626" y="130874"/>
                    <a:pt x="53626" y="130874"/>
                  </a:cubicBezTo>
                  <a:cubicBezTo>
                    <a:pt x="52006" y="132683"/>
                    <a:pt x="50578" y="133922"/>
                    <a:pt x="49149" y="134588"/>
                  </a:cubicBezTo>
                  <a:cubicBezTo>
                    <a:pt x="48387" y="134874"/>
                    <a:pt x="46006" y="135350"/>
                    <a:pt x="39243" y="135350"/>
                  </a:cubicBezTo>
                  <a:lnTo>
                    <a:pt x="11525" y="135350"/>
                  </a:lnTo>
                  <a:lnTo>
                    <a:pt x="0" y="159353"/>
                  </a:lnTo>
                  <a:lnTo>
                    <a:pt x="36004" y="159353"/>
                  </a:lnTo>
                  <a:lnTo>
                    <a:pt x="50483" y="158877"/>
                  </a:lnTo>
                  <a:cubicBezTo>
                    <a:pt x="54864" y="158591"/>
                    <a:pt x="59150" y="157353"/>
                    <a:pt x="63341" y="155543"/>
                  </a:cubicBezTo>
                  <a:cubicBezTo>
                    <a:pt x="67437" y="153734"/>
                    <a:pt x="71152" y="151257"/>
                    <a:pt x="74200" y="148209"/>
                  </a:cubicBezTo>
                  <a:lnTo>
                    <a:pt x="83915" y="137636"/>
                  </a:lnTo>
                  <a:cubicBezTo>
                    <a:pt x="83915" y="137636"/>
                    <a:pt x="120015" y="94583"/>
                    <a:pt x="124587" y="88964"/>
                  </a:cubicBezTo>
                  <a:cubicBezTo>
                    <a:pt x="126016" y="88964"/>
                    <a:pt x="149352" y="88964"/>
                    <a:pt x="154114" y="88964"/>
                  </a:cubicBezTo>
                  <a:cubicBezTo>
                    <a:pt x="151638" y="93536"/>
                    <a:pt x="133921" y="134207"/>
                    <a:pt x="133921" y="134207"/>
                  </a:cubicBezTo>
                  <a:cubicBezTo>
                    <a:pt x="133731" y="134493"/>
                    <a:pt x="131350" y="138875"/>
                    <a:pt x="131350" y="144018"/>
                  </a:cubicBezTo>
                  <a:cubicBezTo>
                    <a:pt x="131350" y="146971"/>
                    <a:pt x="132112" y="150209"/>
                    <a:pt x="134588" y="153067"/>
                  </a:cubicBezTo>
                  <a:cubicBezTo>
                    <a:pt x="136112" y="155829"/>
                    <a:pt x="139160" y="157544"/>
                    <a:pt x="143637" y="158306"/>
                  </a:cubicBezTo>
                  <a:cubicBezTo>
                    <a:pt x="147733" y="158972"/>
                    <a:pt x="152305" y="159163"/>
                    <a:pt x="157448" y="159163"/>
                  </a:cubicBezTo>
                  <a:lnTo>
                    <a:pt x="203740" y="159163"/>
                  </a:lnTo>
                  <a:lnTo>
                    <a:pt x="214503" y="135446"/>
                  </a:lnTo>
                  <a:lnTo>
                    <a:pt x="178784" y="135446"/>
                  </a:lnTo>
                  <a:lnTo>
                    <a:pt x="176784" y="135541"/>
                  </a:lnTo>
                  <a:cubicBezTo>
                    <a:pt x="174308" y="135636"/>
                    <a:pt x="171355" y="135731"/>
                    <a:pt x="170212" y="134398"/>
                  </a:cubicBezTo>
                  <a:cubicBezTo>
                    <a:pt x="169831" y="133922"/>
                    <a:pt x="169640" y="133160"/>
                    <a:pt x="169640" y="132398"/>
                  </a:cubicBezTo>
                  <a:cubicBezTo>
                    <a:pt x="169640" y="131540"/>
                    <a:pt x="169926" y="130492"/>
                    <a:pt x="170212" y="129635"/>
                  </a:cubicBezTo>
                  <a:cubicBezTo>
                    <a:pt x="170497" y="129159"/>
                    <a:pt x="187357" y="90678"/>
                    <a:pt x="188214" y="89059"/>
                  </a:cubicBezTo>
                  <a:cubicBezTo>
                    <a:pt x="190214" y="89059"/>
                    <a:pt x="239268" y="89059"/>
                    <a:pt x="239268" y="89059"/>
                  </a:cubicBezTo>
                  <a:lnTo>
                    <a:pt x="249841" y="65532"/>
                  </a:lnTo>
                  <a:cubicBezTo>
                    <a:pt x="249841" y="65532"/>
                    <a:pt x="169831" y="65532"/>
                    <a:pt x="164687" y="65532"/>
                  </a:cubicBezTo>
                  <a:cubicBezTo>
                    <a:pt x="166688" y="61532"/>
                    <a:pt x="176784" y="38862"/>
                    <a:pt x="177641" y="37148"/>
                  </a:cubicBezTo>
                  <a:cubicBezTo>
                    <a:pt x="179737" y="37148"/>
                    <a:pt x="262509" y="37148"/>
                    <a:pt x="262509" y="37148"/>
                  </a:cubicBezTo>
                  <a:lnTo>
                    <a:pt x="273272" y="13240"/>
                  </a:lnTo>
                  <a:cubicBezTo>
                    <a:pt x="273272" y="13240"/>
                    <a:pt x="193548" y="13240"/>
                    <a:pt x="188500" y="13240"/>
                  </a:cubicBezTo>
                  <a:cubicBezTo>
                    <a:pt x="190024" y="10001"/>
                    <a:pt x="194310" y="190"/>
                    <a:pt x="194310" y="190"/>
                  </a:cubicBezTo>
                  <a:lnTo>
                    <a:pt x="191453" y="190"/>
                  </a:lnTo>
                  <a:lnTo>
                    <a:pt x="1914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6382512" y="3331749"/>
              <a:ext cx="246411" cy="88106"/>
            </a:xfrm>
            <a:custGeom>
              <a:avLst/>
              <a:gdLst>
                <a:gd name="connsiteX0" fmla="*/ 196691 w 246411"/>
                <a:gd name="connsiteY0" fmla="*/ 40862 h 88106"/>
                <a:gd name="connsiteX1" fmla="*/ 192500 w 246411"/>
                <a:gd name="connsiteY1" fmla="*/ 45148 h 88106"/>
                <a:gd name="connsiteX2" fmla="*/ 184118 w 246411"/>
                <a:gd name="connsiteY2" fmla="*/ 46577 h 88106"/>
                <a:gd name="connsiteX3" fmla="*/ 141637 w 246411"/>
                <a:gd name="connsiteY3" fmla="*/ 46577 h 88106"/>
                <a:gd name="connsiteX4" fmla="*/ 153162 w 246411"/>
                <a:gd name="connsiteY4" fmla="*/ 21146 h 88106"/>
                <a:gd name="connsiteX5" fmla="*/ 205835 w 246411"/>
                <a:gd name="connsiteY5" fmla="*/ 21146 h 88106"/>
                <a:gd name="connsiteX6" fmla="*/ 196691 w 246411"/>
                <a:gd name="connsiteY6" fmla="*/ 40862 h 88106"/>
                <a:gd name="connsiteX7" fmla="*/ 196691 w 246411"/>
                <a:gd name="connsiteY7" fmla="*/ 40862 h 88106"/>
                <a:gd name="connsiteX8" fmla="*/ 108299 w 246411"/>
                <a:gd name="connsiteY8" fmla="*/ 46577 h 88106"/>
                <a:gd name="connsiteX9" fmla="*/ 59817 w 246411"/>
                <a:gd name="connsiteY9" fmla="*/ 46577 h 88106"/>
                <a:gd name="connsiteX10" fmla="*/ 71247 w 246411"/>
                <a:gd name="connsiteY10" fmla="*/ 21146 h 88106"/>
                <a:gd name="connsiteX11" fmla="*/ 119920 w 246411"/>
                <a:gd name="connsiteY11" fmla="*/ 21146 h 88106"/>
                <a:gd name="connsiteX12" fmla="*/ 108299 w 246411"/>
                <a:gd name="connsiteY12" fmla="*/ 46577 h 88106"/>
                <a:gd name="connsiteX13" fmla="*/ 108299 w 246411"/>
                <a:gd name="connsiteY13" fmla="*/ 46577 h 88106"/>
                <a:gd name="connsiteX14" fmla="*/ 243745 w 246411"/>
                <a:gd name="connsiteY14" fmla="*/ 0 h 88106"/>
                <a:gd name="connsiteX15" fmla="*/ 47816 w 246411"/>
                <a:gd name="connsiteY15" fmla="*/ 0 h 88106"/>
                <a:gd name="connsiteX16" fmla="*/ 20098 w 246411"/>
                <a:gd name="connsiteY16" fmla="*/ 61532 h 88106"/>
                <a:gd name="connsiteX17" fmla="*/ 16669 w 246411"/>
                <a:gd name="connsiteY17" fmla="*/ 67056 h 88106"/>
                <a:gd name="connsiteX18" fmla="*/ 14573 w 246411"/>
                <a:gd name="connsiteY18" fmla="*/ 67818 h 88106"/>
                <a:gd name="connsiteX19" fmla="*/ 9334 w 246411"/>
                <a:gd name="connsiteY19" fmla="*/ 67818 h 88106"/>
                <a:gd name="connsiteX20" fmla="*/ 0 w 246411"/>
                <a:gd name="connsiteY20" fmla="*/ 88106 h 88106"/>
                <a:gd name="connsiteX21" fmla="*/ 17145 w 246411"/>
                <a:gd name="connsiteY21" fmla="*/ 88106 h 88106"/>
                <a:gd name="connsiteX22" fmla="*/ 36290 w 246411"/>
                <a:gd name="connsiteY22" fmla="*/ 84963 h 88106"/>
                <a:gd name="connsiteX23" fmla="*/ 44387 w 246411"/>
                <a:gd name="connsiteY23" fmla="*/ 78676 h 88106"/>
                <a:gd name="connsiteX24" fmla="*/ 48863 w 246411"/>
                <a:gd name="connsiteY24" fmla="*/ 71152 h 88106"/>
                <a:gd name="connsiteX25" fmla="*/ 50863 w 246411"/>
                <a:gd name="connsiteY25" fmla="*/ 67056 h 88106"/>
                <a:gd name="connsiteX26" fmla="*/ 182975 w 246411"/>
                <a:gd name="connsiteY26" fmla="*/ 67056 h 88106"/>
                <a:gd name="connsiteX27" fmla="*/ 200787 w 246411"/>
                <a:gd name="connsiteY27" fmla="*/ 65627 h 88106"/>
                <a:gd name="connsiteX28" fmla="*/ 214503 w 246411"/>
                <a:gd name="connsiteY28" fmla="*/ 60198 h 88106"/>
                <a:gd name="connsiteX29" fmla="*/ 225266 w 246411"/>
                <a:gd name="connsiteY29" fmla="*/ 46291 h 88106"/>
                <a:gd name="connsiteX30" fmla="*/ 246412 w 246411"/>
                <a:gd name="connsiteY30" fmla="*/ 95 h 88106"/>
                <a:gd name="connsiteX31" fmla="*/ 243745 w 246411"/>
                <a:gd name="connsiteY31" fmla="*/ 95 h 88106"/>
                <a:gd name="connsiteX32" fmla="*/ 243745 w 246411"/>
                <a:gd name="connsiteY32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6411" h="88106">
                  <a:moveTo>
                    <a:pt x="196691" y="40862"/>
                  </a:moveTo>
                  <a:cubicBezTo>
                    <a:pt x="195643" y="42863"/>
                    <a:pt x="194310" y="44291"/>
                    <a:pt x="192500" y="45148"/>
                  </a:cubicBezTo>
                  <a:cubicBezTo>
                    <a:pt x="190691" y="46101"/>
                    <a:pt x="187833" y="46577"/>
                    <a:pt x="184118" y="46577"/>
                  </a:cubicBezTo>
                  <a:cubicBezTo>
                    <a:pt x="184118" y="46577"/>
                    <a:pt x="146590" y="46577"/>
                    <a:pt x="141637" y="46577"/>
                  </a:cubicBezTo>
                  <a:cubicBezTo>
                    <a:pt x="143732" y="42577"/>
                    <a:pt x="152400" y="22765"/>
                    <a:pt x="153162" y="21146"/>
                  </a:cubicBezTo>
                  <a:cubicBezTo>
                    <a:pt x="155067" y="21146"/>
                    <a:pt x="201073" y="21146"/>
                    <a:pt x="205835" y="21146"/>
                  </a:cubicBezTo>
                  <a:cubicBezTo>
                    <a:pt x="203930" y="25051"/>
                    <a:pt x="196691" y="40862"/>
                    <a:pt x="196691" y="40862"/>
                  </a:cubicBezTo>
                  <a:lnTo>
                    <a:pt x="196691" y="40862"/>
                  </a:lnTo>
                  <a:close/>
                  <a:moveTo>
                    <a:pt x="108299" y="46577"/>
                  </a:moveTo>
                  <a:cubicBezTo>
                    <a:pt x="106394" y="46577"/>
                    <a:pt x="64675" y="46577"/>
                    <a:pt x="59817" y="46577"/>
                  </a:cubicBezTo>
                  <a:cubicBezTo>
                    <a:pt x="61817" y="42577"/>
                    <a:pt x="70390" y="22765"/>
                    <a:pt x="71247" y="21146"/>
                  </a:cubicBezTo>
                  <a:cubicBezTo>
                    <a:pt x="73152" y="21146"/>
                    <a:pt x="115157" y="21146"/>
                    <a:pt x="119920" y="21146"/>
                  </a:cubicBezTo>
                  <a:cubicBezTo>
                    <a:pt x="118015" y="25146"/>
                    <a:pt x="109156" y="44958"/>
                    <a:pt x="108299" y="46577"/>
                  </a:cubicBezTo>
                  <a:lnTo>
                    <a:pt x="108299" y="46577"/>
                  </a:lnTo>
                  <a:close/>
                  <a:moveTo>
                    <a:pt x="243745" y="0"/>
                  </a:moveTo>
                  <a:lnTo>
                    <a:pt x="47816" y="0"/>
                  </a:lnTo>
                  <a:lnTo>
                    <a:pt x="20098" y="61532"/>
                  </a:lnTo>
                  <a:cubicBezTo>
                    <a:pt x="17812" y="66103"/>
                    <a:pt x="16859" y="66961"/>
                    <a:pt x="16669" y="67056"/>
                  </a:cubicBezTo>
                  <a:cubicBezTo>
                    <a:pt x="16002" y="67532"/>
                    <a:pt x="15240" y="67818"/>
                    <a:pt x="14573" y="67818"/>
                  </a:cubicBezTo>
                  <a:lnTo>
                    <a:pt x="9334" y="67818"/>
                  </a:lnTo>
                  <a:lnTo>
                    <a:pt x="0" y="88106"/>
                  </a:lnTo>
                  <a:lnTo>
                    <a:pt x="17145" y="88106"/>
                  </a:lnTo>
                  <a:cubicBezTo>
                    <a:pt x="25432" y="88106"/>
                    <a:pt x="32385" y="86963"/>
                    <a:pt x="36290" y="84963"/>
                  </a:cubicBezTo>
                  <a:cubicBezTo>
                    <a:pt x="40291" y="82772"/>
                    <a:pt x="42863" y="80677"/>
                    <a:pt x="44387" y="78676"/>
                  </a:cubicBezTo>
                  <a:cubicBezTo>
                    <a:pt x="45910" y="76676"/>
                    <a:pt x="47434" y="74200"/>
                    <a:pt x="48863" y="71152"/>
                  </a:cubicBezTo>
                  <a:cubicBezTo>
                    <a:pt x="48863" y="71152"/>
                    <a:pt x="50292" y="68294"/>
                    <a:pt x="50863" y="67056"/>
                  </a:cubicBezTo>
                  <a:cubicBezTo>
                    <a:pt x="52959" y="67056"/>
                    <a:pt x="182975" y="67056"/>
                    <a:pt x="182975" y="67056"/>
                  </a:cubicBezTo>
                  <a:cubicBezTo>
                    <a:pt x="189738" y="67056"/>
                    <a:pt x="195834" y="66580"/>
                    <a:pt x="200787" y="65627"/>
                  </a:cubicBezTo>
                  <a:cubicBezTo>
                    <a:pt x="205930" y="64770"/>
                    <a:pt x="210502" y="62865"/>
                    <a:pt x="214503" y="60198"/>
                  </a:cubicBezTo>
                  <a:cubicBezTo>
                    <a:pt x="218504" y="57340"/>
                    <a:pt x="222123" y="52673"/>
                    <a:pt x="225266" y="46291"/>
                  </a:cubicBezTo>
                  <a:lnTo>
                    <a:pt x="246412" y="95"/>
                  </a:lnTo>
                  <a:lnTo>
                    <a:pt x="243745" y="95"/>
                  </a:lnTo>
                  <a:lnTo>
                    <a:pt x="24374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6430137" y="3258883"/>
              <a:ext cx="233457" cy="60959"/>
            </a:xfrm>
            <a:custGeom>
              <a:avLst/>
              <a:gdLst>
                <a:gd name="connsiteX0" fmla="*/ 144971 w 233457"/>
                <a:gd name="connsiteY0" fmla="*/ 0 h 60959"/>
                <a:gd name="connsiteX1" fmla="*/ 111633 w 233457"/>
                <a:gd name="connsiteY1" fmla="*/ 0 h 60959"/>
                <a:gd name="connsiteX2" fmla="*/ 109538 w 233457"/>
                <a:gd name="connsiteY2" fmla="*/ 4572 h 60959"/>
                <a:gd name="connsiteX3" fmla="*/ 25241 w 233457"/>
                <a:gd name="connsiteY3" fmla="*/ 4572 h 60959"/>
                <a:gd name="connsiteX4" fmla="*/ 15526 w 233457"/>
                <a:gd name="connsiteY4" fmla="*/ 26194 h 60959"/>
                <a:gd name="connsiteX5" fmla="*/ 99822 w 233457"/>
                <a:gd name="connsiteY5" fmla="*/ 26194 h 60959"/>
                <a:gd name="connsiteX6" fmla="*/ 94107 w 233457"/>
                <a:gd name="connsiteY6" fmla="*/ 38957 h 60959"/>
                <a:gd name="connsiteX7" fmla="*/ 9716 w 233457"/>
                <a:gd name="connsiteY7" fmla="*/ 38957 h 60959"/>
                <a:gd name="connsiteX8" fmla="*/ 0 w 233457"/>
                <a:gd name="connsiteY8" fmla="*/ 60960 h 60959"/>
                <a:gd name="connsiteX9" fmla="*/ 207931 w 233457"/>
                <a:gd name="connsiteY9" fmla="*/ 60960 h 60959"/>
                <a:gd name="connsiteX10" fmla="*/ 217742 w 233457"/>
                <a:gd name="connsiteY10" fmla="*/ 38957 h 60959"/>
                <a:gd name="connsiteX11" fmla="*/ 130302 w 233457"/>
                <a:gd name="connsiteY11" fmla="*/ 38957 h 60959"/>
                <a:gd name="connsiteX12" fmla="*/ 135922 w 233457"/>
                <a:gd name="connsiteY12" fmla="*/ 26194 h 60959"/>
                <a:gd name="connsiteX13" fmla="*/ 223742 w 233457"/>
                <a:gd name="connsiteY13" fmla="*/ 26194 h 60959"/>
                <a:gd name="connsiteX14" fmla="*/ 233458 w 233457"/>
                <a:gd name="connsiteY14" fmla="*/ 4572 h 60959"/>
                <a:gd name="connsiteX15" fmla="*/ 145733 w 233457"/>
                <a:gd name="connsiteY15" fmla="*/ 4572 h 60959"/>
                <a:gd name="connsiteX16" fmla="*/ 147638 w 233457"/>
                <a:gd name="connsiteY16" fmla="*/ 0 h 60959"/>
                <a:gd name="connsiteX17" fmla="*/ 144971 w 233457"/>
                <a:gd name="connsiteY17" fmla="*/ 0 h 60959"/>
                <a:gd name="connsiteX18" fmla="*/ 144971 w 233457"/>
                <a:gd name="connsiteY18" fmla="*/ 0 h 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457" h="60959">
                  <a:moveTo>
                    <a:pt x="144971" y="0"/>
                  </a:moveTo>
                  <a:lnTo>
                    <a:pt x="111633" y="0"/>
                  </a:lnTo>
                  <a:cubicBezTo>
                    <a:pt x="111633" y="0"/>
                    <a:pt x="110109" y="3429"/>
                    <a:pt x="109538" y="4572"/>
                  </a:cubicBezTo>
                  <a:cubicBezTo>
                    <a:pt x="107347" y="4572"/>
                    <a:pt x="25241" y="4572"/>
                    <a:pt x="25241" y="4572"/>
                  </a:cubicBezTo>
                  <a:lnTo>
                    <a:pt x="15526" y="26194"/>
                  </a:lnTo>
                  <a:cubicBezTo>
                    <a:pt x="15526" y="26194"/>
                    <a:pt x="94583" y="26194"/>
                    <a:pt x="99822" y="26194"/>
                  </a:cubicBezTo>
                  <a:cubicBezTo>
                    <a:pt x="98108" y="29527"/>
                    <a:pt x="94774" y="37624"/>
                    <a:pt x="94107" y="38957"/>
                  </a:cubicBezTo>
                  <a:cubicBezTo>
                    <a:pt x="92107" y="38957"/>
                    <a:pt x="9716" y="38957"/>
                    <a:pt x="9716" y="38957"/>
                  </a:cubicBezTo>
                  <a:lnTo>
                    <a:pt x="0" y="60960"/>
                  </a:lnTo>
                  <a:lnTo>
                    <a:pt x="207931" y="60960"/>
                  </a:lnTo>
                  <a:lnTo>
                    <a:pt x="217742" y="38957"/>
                  </a:lnTo>
                  <a:cubicBezTo>
                    <a:pt x="217742" y="38957"/>
                    <a:pt x="135446" y="38957"/>
                    <a:pt x="130302" y="38957"/>
                  </a:cubicBezTo>
                  <a:cubicBezTo>
                    <a:pt x="132017" y="35624"/>
                    <a:pt x="135160" y="27622"/>
                    <a:pt x="135922" y="26194"/>
                  </a:cubicBezTo>
                  <a:cubicBezTo>
                    <a:pt x="137922" y="26194"/>
                    <a:pt x="223742" y="26194"/>
                    <a:pt x="223742" y="26194"/>
                  </a:cubicBezTo>
                  <a:lnTo>
                    <a:pt x="233458" y="4572"/>
                  </a:lnTo>
                  <a:cubicBezTo>
                    <a:pt x="233458" y="4572"/>
                    <a:pt x="150781" y="4572"/>
                    <a:pt x="145733" y="4572"/>
                  </a:cubicBezTo>
                  <a:cubicBezTo>
                    <a:pt x="146209" y="3524"/>
                    <a:pt x="147638" y="0"/>
                    <a:pt x="147638" y="0"/>
                  </a:cubicBezTo>
                  <a:lnTo>
                    <a:pt x="144971" y="0"/>
                  </a:lnTo>
                  <a:lnTo>
                    <a:pt x="14497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6625304" y="3300792"/>
              <a:ext cx="119157" cy="90297"/>
            </a:xfrm>
            <a:custGeom>
              <a:avLst/>
              <a:gdLst>
                <a:gd name="connsiteX0" fmla="*/ 101346 w 119157"/>
                <a:gd name="connsiteY0" fmla="*/ 0 h 90297"/>
                <a:gd name="connsiteX1" fmla="*/ 70866 w 119157"/>
                <a:gd name="connsiteY1" fmla="*/ 0 h 90297"/>
                <a:gd name="connsiteX2" fmla="*/ 26003 w 119157"/>
                <a:gd name="connsiteY2" fmla="*/ 34385 h 90297"/>
                <a:gd name="connsiteX3" fmla="*/ 15811 w 119157"/>
                <a:gd name="connsiteY3" fmla="*/ 56960 h 90297"/>
                <a:gd name="connsiteX4" fmla="*/ 32099 w 119157"/>
                <a:gd name="connsiteY4" fmla="*/ 56960 h 90297"/>
                <a:gd name="connsiteX5" fmla="*/ 8287 w 119157"/>
                <a:gd name="connsiteY5" fmla="*/ 72200 h 90297"/>
                <a:gd name="connsiteX6" fmla="*/ 0 w 119157"/>
                <a:gd name="connsiteY6" fmla="*/ 90297 h 90297"/>
                <a:gd name="connsiteX7" fmla="*/ 82677 w 119157"/>
                <a:gd name="connsiteY7" fmla="*/ 90297 h 90297"/>
                <a:gd name="connsiteX8" fmla="*/ 93154 w 119157"/>
                <a:gd name="connsiteY8" fmla="*/ 68580 h 90297"/>
                <a:gd name="connsiteX9" fmla="*/ 53721 w 119157"/>
                <a:gd name="connsiteY9" fmla="*/ 68580 h 90297"/>
                <a:gd name="connsiteX10" fmla="*/ 119158 w 119157"/>
                <a:gd name="connsiteY10" fmla="*/ 23527 h 90297"/>
                <a:gd name="connsiteX11" fmla="*/ 81248 w 119157"/>
                <a:gd name="connsiteY11" fmla="*/ 23527 h 90297"/>
                <a:gd name="connsiteX12" fmla="*/ 63722 w 119157"/>
                <a:gd name="connsiteY12" fmla="*/ 35338 h 90297"/>
                <a:gd name="connsiteX13" fmla="*/ 60769 w 119157"/>
                <a:gd name="connsiteY13" fmla="*/ 35338 h 90297"/>
                <a:gd name="connsiteX14" fmla="*/ 106394 w 119157"/>
                <a:gd name="connsiteY14" fmla="*/ 0 h 90297"/>
                <a:gd name="connsiteX15" fmla="*/ 101346 w 119157"/>
                <a:gd name="connsiteY15" fmla="*/ 0 h 90297"/>
                <a:gd name="connsiteX16" fmla="*/ 101346 w 119157"/>
                <a:gd name="connsiteY16" fmla="*/ 0 h 9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57" h="90297">
                  <a:moveTo>
                    <a:pt x="101346" y="0"/>
                  </a:moveTo>
                  <a:lnTo>
                    <a:pt x="70866" y="0"/>
                  </a:lnTo>
                  <a:lnTo>
                    <a:pt x="26003" y="34385"/>
                  </a:lnTo>
                  <a:lnTo>
                    <a:pt x="15811" y="56960"/>
                  </a:lnTo>
                  <a:cubicBezTo>
                    <a:pt x="15811" y="56960"/>
                    <a:pt x="26098" y="56960"/>
                    <a:pt x="32099" y="56960"/>
                  </a:cubicBezTo>
                  <a:cubicBezTo>
                    <a:pt x="25336" y="61246"/>
                    <a:pt x="8287" y="72200"/>
                    <a:pt x="8287" y="72200"/>
                  </a:cubicBezTo>
                  <a:lnTo>
                    <a:pt x="0" y="90297"/>
                  </a:lnTo>
                  <a:lnTo>
                    <a:pt x="82677" y="90297"/>
                  </a:lnTo>
                  <a:lnTo>
                    <a:pt x="93154" y="68580"/>
                  </a:lnTo>
                  <a:cubicBezTo>
                    <a:pt x="93154" y="68580"/>
                    <a:pt x="62008" y="68580"/>
                    <a:pt x="53721" y="68580"/>
                  </a:cubicBezTo>
                  <a:cubicBezTo>
                    <a:pt x="61531" y="63246"/>
                    <a:pt x="119158" y="23527"/>
                    <a:pt x="119158" y="23527"/>
                  </a:cubicBezTo>
                  <a:lnTo>
                    <a:pt x="81248" y="23527"/>
                  </a:lnTo>
                  <a:cubicBezTo>
                    <a:pt x="81248" y="23527"/>
                    <a:pt x="64484" y="34766"/>
                    <a:pt x="63722" y="35338"/>
                  </a:cubicBezTo>
                  <a:cubicBezTo>
                    <a:pt x="63246" y="35338"/>
                    <a:pt x="62103" y="35338"/>
                    <a:pt x="60769" y="35338"/>
                  </a:cubicBezTo>
                  <a:cubicBezTo>
                    <a:pt x="67342" y="30290"/>
                    <a:pt x="106394" y="0"/>
                    <a:pt x="106394" y="0"/>
                  </a:cubicBezTo>
                  <a:lnTo>
                    <a:pt x="101346" y="0"/>
                  </a:lnTo>
                  <a:lnTo>
                    <a:pt x="10134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6617303" y="3396614"/>
              <a:ext cx="92297" cy="21621"/>
            </a:xfrm>
            <a:custGeom>
              <a:avLst/>
              <a:gdLst>
                <a:gd name="connsiteX0" fmla="*/ 89535 w 92297"/>
                <a:gd name="connsiteY0" fmla="*/ 0 h 21621"/>
                <a:gd name="connsiteX1" fmla="*/ 9716 w 92297"/>
                <a:gd name="connsiteY1" fmla="*/ 0 h 21621"/>
                <a:gd name="connsiteX2" fmla="*/ 0 w 92297"/>
                <a:gd name="connsiteY2" fmla="*/ 21622 h 21621"/>
                <a:gd name="connsiteX3" fmla="*/ 82772 w 92297"/>
                <a:gd name="connsiteY3" fmla="*/ 21622 h 21621"/>
                <a:gd name="connsiteX4" fmla="*/ 92297 w 92297"/>
                <a:gd name="connsiteY4" fmla="*/ 0 h 21621"/>
                <a:gd name="connsiteX5" fmla="*/ 89535 w 92297"/>
                <a:gd name="connsiteY5" fmla="*/ 0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97" h="21621">
                  <a:moveTo>
                    <a:pt x="89535" y="0"/>
                  </a:moveTo>
                  <a:lnTo>
                    <a:pt x="9716" y="0"/>
                  </a:lnTo>
                  <a:lnTo>
                    <a:pt x="0" y="21622"/>
                  </a:lnTo>
                  <a:lnTo>
                    <a:pt x="82772" y="21622"/>
                  </a:lnTo>
                  <a:lnTo>
                    <a:pt x="92297" y="0"/>
                  </a:lnTo>
                  <a:lnTo>
                    <a:pt x="895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6735413" y="3298316"/>
              <a:ext cx="135540" cy="122396"/>
            </a:xfrm>
            <a:custGeom>
              <a:avLst/>
              <a:gdLst>
                <a:gd name="connsiteX0" fmla="*/ 74676 w 135540"/>
                <a:gd name="connsiteY0" fmla="*/ 0 h 122396"/>
                <a:gd name="connsiteX1" fmla="*/ 43625 w 135540"/>
                <a:gd name="connsiteY1" fmla="*/ 0 h 122396"/>
                <a:gd name="connsiteX2" fmla="*/ 32385 w 135540"/>
                <a:gd name="connsiteY2" fmla="*/ 12859 h 122396"/>
                <a:gd name="connsiteX3" fmla="*/ 26289 w 135540"/>
                <a:gd name="connsiteY3" fmla="*/ 18098 h 122396"/>
                <a:gd name="connsiteX4" fmla="*/ 20479 w 135540"/>
                <a:gd name="connsiteY4" fmla="*/ 19050 h 122396"/>
                <a:gd name="connsiteX5" fmla="*/ 13811 w 135540"/>
                <a:gd name="connsiteY5" fmla="*/ 19050 h 122396"/>
                <a:gd name="connsiteX6" fmla="*/ 4286 w 135540"/>
                <a:gd name="connsiteY6" fmla="*/ 40291 h 122396"/>
                <a:gd name="connsiteX7" fmla="*/ 28384 w 135540"/>
                <a:gd name="connsiteY7" fmla="*/ 40291 h 122396"/>
                <a:gd name="connsiteX8" fmla="*/ 41434 w 135540"/>
                <a:gd name="connsiteY8" fmla="*/ 38291 h 122396"/>
                <a:gd name="connsiteX9" fmla="*/ 51149 w 135540"/>
                <a:gd name="connsiteY9" fmla="*/ 31432 h 122396"/>
                <a:gd name="connsiteX10" fmla="*/ 93726 w 135540"/>
                <a:gd name="connsiteY10" fmla="*/ 31432 h 122396"/>
                <a:gd name="connsiteX11" fmla="*/ 65437 w 135540"/>
                <a:gd name="connsiteY11" fmla="*/ 94488 h 122396"/>
                <a:gd name="connsiteX12" fmla="*/ 61436 w 135540"/>
                <a:gd name="connsiteY12" fmla="*/ 99631 h 122396"/>
                <a:gd name="connsiteX13" fmla="*/ 54769 w 135540"/>
                <a:gd name="connsiteY13" fmla="*/ 100870 h 122396"/>
                <a:gd name="connsiteX14" fmla="*/ 9620 w 135540"/>
                <a:gd name="connsiteY14" fmla="*/ 100870 h 122396"/>
                <a:gd name="connsiteX15" fmla="*/ 0 w 135540"/>
                <a:gd name="connsiteY15" fmla="*/ 122396 h 122396"/>
                <a:gd name="connsiteX16" fmla="*/ 60579 w 135540"/>
                <a:gd name="connsiteY16" fmla="*/ 122396 h 122396"/>
                <a:gd name="connsiteX17" fmla="*/ 79057 w 135540"/>
                <a:gd name="connsiteY17" fmla="*/ 118872 h 122396"/>
                <a:gd name="connsiteX18" fmla="*/ 88011 w 135540"/>
                <a:gd name="connsiteY18" fmla="*/ 111442 h 122396"/>
                <a:gd name="connsiteX19" fmla="*/ 93440 w 135540"/>
                <a:gd name="connsiteY19" fmla="*/ 103061 h 122396"/>
                <a:gd name="connsiteX20" fmla="*/ 135541 w 135540"/>
                <a:gd name="connsiteY20" fmla="*/ 9811 h 122396"/>
                <a:gd name="connsiteX21" fmla="*/ 69818 w 135540"/>
                <a:gd name="connsiteY21" fmla="*/ 9811 h 122396"/>
                <a:gd name="connsiteX22" fmla="*/ 78105 w 135540"/>
                <a:gd name="connsiteY22" fmla="*/ 0 h 122396"/>
                <a:gd name="connsiteX23" fmla="*/ 74676 w 135540"/>
                <a:gd name="connsiteY23" fmla="*/ 0 h 122396"/>
                <a:gd name="connsiteX24" fmla="*/ 74676 w 135540"/>
                <a:gd name="connsiteY24" fmla="*/ 0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540" h="122396">
                  <a:moveTo>
                    <a:pt x="74676" y="0"/>
                  </a:moveTo>
                  <a:lnTo>
                    <a:pt x="43625" y="0"/>
                  </a:lnTo>
                  <a:lnTo>
                    <a:pt x="32385" y="12859"/>
                  </a:lnTo>
                  <a:cubicBezTo>
                    <a:pt x="29146" y="16383"/>
                    <a:pt x="27337" y="17717"/>
                    <a:pt x="26289" y="18098"/>
                  </a:cubicBezTo>
                  <a:cubicBezTo>
                    <a:pt x="24860" y="18764"/>
                    <a:pt x="22860" y="19050"/>
                    <a:pt x="20479" y="19050"/>
                  </a:cubicBezTo>
                  <a:lnTo>
                    <a:pt x="13811" y="19050"/>
                  </a:lnTo>
                  <a:lnTo>
                    <a:pt x="4286" y="40291"/>
                  </a:lnTo>
                  <a:lnTo>
                    <a:pt x="28384" y="40291"/>
                  </a:lnTo>
                  <a:cubicBezTo>
                    <a:pt x="34385" y="40291"/>
                    <a:pt x="38576" y="39624"/>
                    <a:pt x="41434" y="38291"/>
                  </a:cubicBezTo>
                  <a:cubicBezTo>
                    <a:pt x="44101" y="36957"/>
                    <a:pt x="47244" y="34671"/>
                    <a:pt x="51149" y="31432"/>
                  </a:cubicBezTo>
                  <a:cubicBezTo>
                    <a:pt x="52197" y="31432"/>
                    <a:pt x="88963" y="31432"/>
                    <a:pt x="93726" y="31432"/>
                  </a:cubicBezTo>
                  <a:cubicBezTo>
                    <a:pt x="91535" y="35909"/>
                    <a:pt x="65437" y="94488"/>
                    <a:pt x="65437" y="94488"/>
                  </a:cubicBezTo>
                  <a:cubicBezTo>
                    <a:pt x="64103" y="97250"/>
                    <a:pt x="62865" y="98965"/>
                    <a:pt x="61436" y="99631"/>
                  </a:cubicBezTo>
                  <a:cubicBezTo>
                    <a:pt x="60103" y="100298"/>
                    <a:pt x="57817" y="100870"/>
                    <a:pt x="54769" y="100870"/>
                  </a:cubicBezTo>
                  <a:lnTo>
                    <a:pt x="9620" y="100870"/>
                  </a:lnTo>
                  <a:lnTo>
                    <a:pt x="0" y="122396"/>
                  </a:lnTo>
                  <a:lnTo>
                    <a:pt x="60579" y="122396"/>
                  </a:lnTo>
                  <a:cubicBezTo>
                    <a:pt x="69151" y="122396"/>
                    <a:pt x="75247" y="121253"/>
                    <a:pt x="79057" y="118872"/>
                  </a:cubicBezTo>
                  <a:cubicBezTo>
                    <a:pt x="82772" y="116586"/>
                    <a:pt x="85820" y="114110"/>
                    <a:pt x="88011" y="111442"/>
                  </a:cubicBezTo>
                  <a:cubicBezTo>
                    <a:pt x="90202" y="108871"/>
                    <a:pt x="92011" y="106013"/>
                    <a:pt x="93440" y="103061"/>
                  </a:cubicBezTo>
                  <a:lnTo>
                    <a:pt x="135541" y="9811"/>
                  </a:lnTo>
                  <a:cubicBezTo>
                    <a:pt x="135541" y="9811"/>
                    <a:pt x="76390" y="9811"/>
                    <a:pt x="69818" y="9811"/>
                  </a:cubicBezTo>
                  <a:cubicBezTo>
                    <a:pt x="72295" y="6858"/>
                    <a:pt x="78105" y="0"/>
                    <a:pt x="78105" y="0"/>
                  </a:cubicBezTo>
                  <a:lnTo>
                    <a:pt x="74676" y="0"/>
                  </a:lnTo>
                  <a:lnTo>
                    <a:pt x="746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6737075" y="3342893"/>
              <a:ext cx="58249" cy="47624"/>
            </a:xfrm>
            <a:custGeom>
              <a:avLst/>
              <a:gdLst>
                <a:gd name="connsiteX0" fmla="*/ 35199 w 58249"/>
                <a:gd name="connsiteY0" fmla="*/ 0 h 47624"/>
                <a:gd name="connsiteX1" fmla="*/ 4910 w 58249"/>
                <a:gd name="connsiteY1" fmla="*/ 0 h 47624"/>
                <a:gd name="connsiteX2" fmla="*/ 338 w 58249"/>
                <a:gd name="connsiteY2" fmla="*/ 30099 h 47624"/>
                <a:gd name="connsiteX3" fmla="*/ 243 w 58249"/>
                <a:gd name="connsiteY3" fmla="*/ 37433 h 47624"/>
                <a:gd name="connsiteX4" fmla="*/ 3862 w 58249"/>
                <a:gd name="connsiteY4" fmla="*/ 44482 h 47624"/>
                <a:gd name="connsiteX5" fmla="*/ 18816 w 58249"/>
                <a:gd name="connsiteY5" fmla="*/ 47625 h 47624"/>
                <a:gd name="connsiteX6" fmla="*/ 48153 w 58249"/>
                <a:gd name="connsiteY6" fmla="*/ 47625 h 47624"/>
                <a:gd name="connsiteX7" fmla="*/ 58250 w 58249"/>
                <a:gd name="connsiteY7" fmla="*/ 25527 h 47624"/>
                <a:gd name="connsiteX8" fmla="*/ 39962 w 58249"/>
                <a:gd name="connsiteY8" fmla="*/ 25527 h 47624"/>
                <a:gd name="connsiteX9" fmla="*/ 33675 w 58249"/>
                <a:gd name="connsiteY9" fmla="*/ 24765 h 47624"/>
                <a:gd name="connsiteX10" fmla="*/ 33390 w 58249"/>
                <a:gd name="connsiteY10" fmla="*/ 21527 h 47624"/>
                <a:gd name="connsiteX11" fmla="*/ 37104 w 58249"/>
                <a:gd name="connsiteY11" fmla="*/ 0 h 47624"/>
                <a:gd name="connsiteX12" fmla="*/ 35199 w 58249"/>
                <a:gd name="connsiteY12" fmla="*/ 0 h 47624"/>
                <a:gd name="connsiteX13" fmla="*/ 35199 w 58249"/>
                <a:gd name="connsiteY13" fmla="*/ 0 h 4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49" h="47624">
                  <a:moveTo>
                    <a:pt x="35199" y="0"/>
                  </a:moveTo>
                  <a:lnTo>
                    <a:pt x="4910" y="0"/>
                  </a:lnTo>
                  <a:lnTo>
                    <a:pt x="338" y="30099"/>
                  </a:lnTo>
                  <a:cubicBezTo>
                    <a:pt x="-43" y="32671"/>
                    <a:pt x="-139" y="35052"/>
                    <a:pt x="243" y="37433"/>
                  </a:cubicBezTo>
                  <a:cubicBezTo>
                    <a:pt x="528" y="40005"/>
                    <a:pt x="1767" y="42386"/>
                    <a:pt x="3862" y="44482"/>
                  </a:cubicBezTo>
                  <a:cubicBezTo>
                    <a:pt x="6148" y="46577"/>
                    <a:pt x="10815" y="47625"/>
                    <a:pt x="18816" y="47625"/>
                  </a:cubicBezTo>
                  <a:lnTo>
                    <a:pt x="48153" y="47625"/>
                  </a:lnTo>
                  <a:lnTo>
                    <a:pt x="58250" y="25527"/>
                  </a:lnTo>
                  <a:lnTo>
                    <a:pt x="39962" y="25527"/>
                  </a:lnTo>
                  <a:cubicBezTo>
                    <a:pt x="34723" y="25527"/>
                    <a:pt x="33771" y="24860"/>
                    <a:pt x="33675" y="24765"/>
                  </a:cubicBezTo>
                  <a:cubicBezTo>
                    <a:pt x="33294" y="24479"/>
                    <a:pt x="33104" y="23527"/>
                    <a:pt x="33390" y="21527"/>
                  </a:cubicBezTo>
                  <a:lnTo>
                    <a:pt x="37104" y="0"/>
                  </a:lnTo>
                  <a:lnTo>
                    <a:pt x="35199" y="0"/>
                  </a:lnTo>
                  <a:lnTo>
                    <a:pt x="3519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6672738" y="3259740"/>
              <a:ext cx="214788" cy="36576"/>
            </a:xfrm>
            <a:custGeom>
              <a:avLst/>
              <a:gdLst>
                <a:gd name="connsiteX0" fmla="*/ 187928 w 214788"/>
                <a:gd name="connsiteY0" fmla="*/ 0 h 36576"/>
                <a:gd name="connsiteX1" fmla="*/ 158020 w 214788"/>
                <a:gd name="connsiteY1" fmla="*/ 0 h 36576"/>
                <a:gd name="connsiteX2" fmla="*/ 154591 w 214788"/>
                <a:gd name="connsiteY2" fmla="*/ 7429 h 36576"/>
                <a:gd name="connsiteX3" fmla="*/ 58769 w 214788"/>
                <a:gd name="connsiteY3" fmla="*/ 7429 h 36576"/>
                <a:gd name="connsiteX4" fmla="*/ 62293 w 214788"/>
                <a:gd name="connsiteY4" fmla="*/ 0 h 36576"/>
                <a:gd name="connsiteX5" fmla="*/ 29623 w 214788"/>
                <a:gd name="connsiteY5" fmla="*/ 0 h 36576"/>
                <a:gd name="connsiteX6" fmla="*/ 26098 w 214788"/>
                <a:gd name="connsiteY6" fmla="*/ 7429 h 36576"/>
                <a:gd name="connsiteX7" fmla="*/ 9906 w 214788"/>
                <a:gd name="connsiteY7" fmla="*/ 7429 h 36576"/>
                <a:gd name="connsiteX8" fmla="*/ 0 w 214788"/>
                <a:gd name="connsiteY8" fmla="*/ 29147 h 36576"/>
                <a:gd name="connsiteX9" fmla="*/ 16478 w 214788"/>
                <a:gd name="connsiteY9" fmla="*/ 29147 h 36576"/>
                <a:gd name="connsiteX10" fmla="*/ 13525 w 214788"/>
                <a:gd name="connsiteY10" fmla="*/ 36576 h 36576"/>
                <a:gd name="connsiteX11" fmla="*/ 46101 w 214788"/>
                <a:gd name="connsiteY11" fmla="*/ 36576 h 36576"/>
                <a:gd name="connsiteX12" fmla="*/ 49244 w 214788"/>
                <a:gd name="connsiteY12" fmla="*/ 29147 h 36576"/>
                <a:gd name="connsiteX13" fmla="*/ 144971 w 214788"/>
                <a:gd name="connsiteY13" fmla="*/ 29147 h 36576"/>
                <a:gd name="connsiteX14" fmla="*/ 141637 w 214788"/>
                <a:gd name="connsiteY14" fmla="*/ 36576 h 36576"/>
                <a:gd name="connsiteX15" fmla="*/ 174784 w 214788"/>
                <a:gd name="connsiteY15" fmla="*/ 36576 h 36576"/>
                <a:gd name="connsiteX16" fmla="*/ 178117 w 214788"/>
                <a:gd name="connsiteY16" fmla="*/ 29147 h 36576"/>
                <a:gd name="connsiteX17" fmla="*/ 205073 w 214788"/>
                <a:gd name="connsiteY17" fmla="*/ 29147 h 36576"/>
                <a:gd name="connsiteX18" fmla="*/ 214789 w 214788"/>
                <a:gd name="connsiteY18" fmla="*/ 7429 h 36576"/>
                <a:gd name="connsiteX19" fmla="*/ 187547 w 214788"/>
                <a:gd name="connsiteY19" fmla="*/ 7429 h 36576"/>
                <a:gd name="connsiteX20" fmla="*/ 190881 w 214788"/>
                <a:gd name="connsiteY20" fmla="*/ 0 h 36576"/>
                <a:gd name="connsiteX21" fmla="*/ 187928 w 214788"/>
                <a:gd name="connsiteY21" fmla="*/ 0 h 36576"/>
                <a:gd name="connsiteX22" fmla="*/ 187928 w 214788"/>
                <a:gd name="connsiteY22" fmla="*/ 0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788" h="36576">
                  <a:moveTo>
                    <a:pt x="187928" y="0"/>
                  </a:moveTo>
                  <a:lnTo>
                    <a:pt x="158020" y="0"/>
                  </a:lnTo>
                  <a:cubicBezTo>
                    <a:pt x="158020" y="0"/>
                    <a:pt x="155353" y="5905"/>
                    <a:pt x="154591" y="7429"/>
                  </a:cubicBezTo>
                  <a:cubicBezTo>
                    <a:pt x="152591" y="7429"/>
                    <a:pt x="63913" y="7429"/>
                    <a:pt x="58769" y="7429"/>
                  </a:cubicBezTo>
                  <a:cubicBezTo>
                    <a:pt x="59817" y="5143"/>
                    <a:pt x="62293" y="0"/>
                    <a:pt x="62293" y="0"/>
                  </a:cubicBezTo>
                  <a:lnTo>
                    <a:pt x="29623" y="0"/>
                  </a:lnTo>
                  <a:cubicBezTo>
                    <a:pt x="29623" y="0"/>
                    <a:pt x="26765" y="5905"/>
                    <a:pt x="26098" y="7429"/>
                  </a:cubicBezTo>
                  <a:cubicBezTo>
                    <a:pt x="24289" y="7429"/>
                    <a:pt x="9906" y="7429"/>
                    <a:pt x="9906" y="7429"/>
                  </a:cubicBezTo>
                  <a:lnTo>
                    <a:pt x="0" y="29147"/>
                  </a:lnTo>
                  <a:cubicBezTo>
                    <a:pt x="0" y="29147"/>
                    <a:pt x="12763" y="29147"/>
                    <a:pt x="16478" y="29147"/>
                  </a:cubicBezTo>
                  <a:cubicBezTo>
                    <a:pt x="15430" y="31337"/>
                    <a:pt x="13525" y="36576"/>
                    <a:pt x="13525" y="36576"/>
                  </a:cubicBezTo>
                  <a:lnTo>
                    <a:pt x="46101" y="36576"/>
                  </a:lnTo>
                  <a:cubicBezTo>
                    <a:pt x="46101" y="36576"/>
                    <a:pt x="48482" y="30670"/>
                    <a:pt x="49244" y="29147"/>
                  </a:cubicBezTo>
                  <a:cubicBezTo>
                    <a:pt x="51340" y="29147"/>
                    <a:pt x="139827" y="29147"/>
                    <a:pt x="144971" y="29147"/>
                  </a:cubicBezTo>
                  <a:cubicBezTo>
                    <a:pt x="143923" y="31337"/>
                    <a:pt x="141637" y="36576"/>
                    <a:pt x="141637" y="36576"/>
                  </a:cubicBezTo>
                  <a:lnTo>
                    <a:pt x="174784" y="36576"/>
                  </a:lnTo>
                  <a:cubicBezTo>
                    <a:pt x="174784" y="36576"/>
                    <a:pt x="177451" y="30670"/>
                    <a:pt x="178117" y="29147"/>
                  </a:cubicBezTo>
                  <a:cubicBezTo>
                    <a:pt x="180118" y="29147"/>
                    <a:pt x="205073" y="29147"/>
                    <a:pt x="205073" y="29147"/>
                  </a:cubicBezTo>
                  <a:lnTo>
                    <a:pt x="214789" y="7429"/>
                  </a:lnTo>
                  <a:cubicBezTo>
                    <a:pt x="214789" y="7429"/>
                    <a:pt x="191929" y="7429"/>
                    <a:pt x="187547" y="7429"/>
                  </a:cubicBezTo>
                  <a:cubicBezTo>
                    <a:pt x="188690" y="5143"/>
                    <a:pt x="190881" y="0"/>
                    <a:pt x="190881" y="0"/>
                  </a:cubicBezTo>
                  <a:lnTo>
                    <a:pt x="187928" y="0"/>
                  </a:lnTo>
                  <a:lnTo>
                    <a:pt x="1879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6837140" y="3259359"/>
              <a:ext cx="214883" cy="158115"/>
            </a:xfrm>
            <a:custGeom>
              <a:avLst/>
              <a:gdLst>
                <a:gd name="connsiteX0" fmla="*/ 210121 w 214883"/>
                <a:gd name="connsiteY0" fmla="*/ 0 h 158115"/>
                <a:gd name="connsiteX1" fmla="*/ 181451 w 214883"/>
                <a:gd name="connsiteY1" fmla="*/ 95 h 158115"/>
                <a:gd name="connsiteX2" fmla="*/ 120967 w 214883"/>
                <a:gd name="connsiteY2" fmla="*/ 134588 h 158115"/>
                <a:gd name="connsiteX3" fmla="*/ 100679 w 214883"/>
                <a:gd name="connsiteY3" fmla="*/ 134588 h 158115"/>
                <a:gd name="connsiteX4" fmla="*/ 160877 w 214883"/>
                <a:gd name="connsiteY4" fmla="*/ 0 h 158115"/>
                <a:gd name="connsiteX5" fmla="*/ 129635 w 214883"/>
                <a:gd name="connsiteY5" fmla="*/ 0 h 158115"/>
                <a:gd name="connsiteX6" fmla="*/ 69437 w 214883"/>
                <a:gd name="connsiteY6" fmla="*/ 134588 h 158115"/>
                <a:gd name="connsiteX7" fmla="*/ 10668 w 214883"/>
                <a:gd name="connsiteY7" fmla="*/ 134588 h 158115"/>
                <a:gd name="connsiteX8" fmla="*/ 0 w 214883"/>
                <a:gd name="connsiteY8" fmla="*/ 158020 h 158115"/>
                <a:gd name="connsiteX9" fmla="*/ 204121 w 214883"/>
                <a:gd name="connsiteY9" fmla="*/ 158115 h 158115"/>
                <a:gd name="connsiteX10" fmla="*/ 214884 w 214883"/>
                <a:gd name="connsiteY10" fmla="*/ 134493 h 158115"/>
                <a:gd name="connsiteX11" fmla="*/ 152400 w 214883"/>
                <a:gd name="connsiteY11" fmla="*/ 134588 h 158115"/>
                <a:gd name="connsiteX12" fmla="*/ 212884 w 214883"/>
                <a:gd name="connsiteY12" fmla="*/ 0 h 158115"/>
                <a:gd name="connsiteX13" fmla="*/ 210121 w 214883"/>
                <a:gd name="connsiteY13" fmla="*/ 0 h 158115"/>
                <a:gd name="connsiteX14" fmla="*/ 210121 w 214883"/>
                <a:gd name="connsiteY14" fmla="*/ 0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883" h="158115">
                  <a:moveTo>
                    <a:pt x="210121" y="0"/>
                  </a:moveTo>
                  <a:lnTo>
                    <a:pt x="181451" y="95"/>
                  </a:lnTo>
                  <a:cubicBezTo>
                    <a:pt x="181451" y="95"/>
                    <a:pt x="121825" y="132683"/>
                    <a:pt x="120967" y="134588"/>
                  </a:cubicBezTo>
                  <a:cubicBezTo>
                    <a:pt x="119158" y="134588"/>
                    <a:pt x="104680" y="134588"/>
                    <a:pt x="100679" y="134588"/>
                  </a:cubicBezTo>
                  <a:cubicBezTo>
                    <a:pt x="102775" y="129921"/>
                    <a:pt x="160877" y="0"/>
                    <a:pt x="160877" y="0"/>
                  </a:cubicBezTo>
                  <a:lnTo>
                    <a:pt x="129635" y="0"/>
                  </a:lnTo>
                  <a:cubicBezTo>
                    <a:pt x="129635" y="0"/>
                    <a:pt x="70390" y="132588"/>
                    <a:pt x="69437" y="134588"/>
                  </a:cubicBezTo>
                  <a:cubicBezTo>
                    <a:pt x="67342" y="134588"/>
                    <a:pt x="10668" y="134588"/>
                    <a:pt x="10668" y="134588"/>
                  </a:cubicBezTo>
                  <a:lnTo>
                    <a:pt x="0" y="158020"/>
                  </a:lnTo>
                  <a:lnTo>
                    <a:pt x="204121" y="158115"/>
                  </a:lnTo>
                  <a:lnTo>
                    <a:pt x="214884" y="134493"/>
                  </a:lnTo>
                  <a:cubicBezTo>
                    <a:pt x="214884" y="134493"/>
                    <a:pt x="157258" y="134588"/>
                    <a:pt x="152400" y="134588"/>
                  </a:cubicBezTo>
                  <a:cubicBezTo>
                    <a:pt x="154496" y="129921"/>
                    <a:pt x="212884" y="0"/>
                    <a:pt x="212884" y="0"/>
                  </a:cubicBezTo>
                  <a:lnTo>
                    <a:pt x="210121" y="0"/>
                  </a:lnTo>
                  <a:lnTo>
                    <a:pt x="21012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866382" y="3269074"/>
              <a:ext cx="69341" cy="110109"/>
            </a:xfrm>
            <a:custGeom>
              <a:avLst/>
              <a:gdLst>
                <a:gd name="connsiteX0" fmla="*/ 66865 w 69341"/>
                <a:gd name="connsiteY0" fmla="*/ 95 h 110109"/>
                <a:gd name="connsiteX1" fmla="*/ 38767 w 69341"/>
                <a:gd name="connsiteY1" fmla="*/ 95 h 110109"/>
                <a:gd name="connsiteX2" fmla="*/ 1714 w 69341"/>
                <a:gd name="connsiteY2" fmla="*/ 91535 h 110109"/>
                <a:gd name="connsiteX3" fmla="*/ 0 w 69341"/>
                <a:gd name="connsiteY3" fmla="*/ 99536 h 110109"/>
                <a:gd name="connsiteX4" fmla="*/ 2381 w 69341"/>
                <a:gd name="connsiteY4" fmla="*/ 106013 h 110109"/>
                <a:gd name="connsiteX5" fmla="*/ 8668 w 69341"/>
                <a:gd name="connsiteY5" fmla="*/ 109157 h 110109"/>
                <a:gd name="connsiteX6" fmla="*/ 16764 w 69341"/>
                <a:gd name="connsiteY6" fmla="*/ 110109 h 110109"/>
                <a:gd name="connsiteX7" fmla="*/ 36290 w 69341"/>
                <a:gd name="connsiteY7" fmla="*/ 110109 h 110109"/>
                <a:gd name="connsiteX8" fmla="*/ 47339 w 69341"/>
                <a:gd name="connsiteY8" fmla="*/ 87344 h 110109"/>
                <a:gd name="connsiteX9" fmla="*/ 38481 w 69341"/>
                <a:gd name="connsiteY9" fmla="*/ 87344 h 110109"/>
                <a:gd name="connsiteX10" fmla="*/ 34957 w 69341"/>
                <a:gd name="connsiteY10" fmla="*/ 86678 h 110109"/>
                <a:gd name="connsiteX11" fmla="*/ 34957 w 69341"/>
                <a:gd name="connsiteY11" fmla="*/ 86487 h 110109"/>
                <a:gd name="connsiteX12" fmla="*/ 36671 w 69341"/>
                <a:gd name="connsiteY12" fmla="*/ 80582 h 110109"/>
                <a:gd name="connsiteX13" fmla="*/ 69342 w 69341"/>
                <a:gd name="connsiteY13" fmla="*/ 0 h 110109"/>
                <a:gd name="connsiteX14" fmla="*/ 66865 w 69341"/>
                <a:gd name="connsiteY14" fmla="*/ 0 h 110109"/>
                <a:gd name="connsiteX15" fmla="*/ 66865 w 69341"/>
                <a:gd name="connsiteY15" fmla="*/ 95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341" h="110109">
                  <a:moveTo>
                    <a:pt x="66865" y="95"/>
                  </a:moveTo>
                  <a:lnTo>
                    <a:pt x="38767" y="95"/>
                  </a:lnTo>
                  <a:lnTo>
                    <a:pt x="1714" y="91535"/>
                  </a:lnTo>
                  <a:cubicBezTo>
                    <a:pt x="571" y="94298"/>
                    <a:pt x="0" y="96965"/>
                    <a:pt x="0" y="99536"/>
                  </a:cubicBezTo>
                  <a:cubicBezTo>
                    <a:pt x="95" y="102394"/>
                    <a:pt x="952" y="104489"/>
                    <a:pt x="2381" y="106013"/>
                  </a:cubicBezTo>
                  <a:cubicBezTo>
                    <a:pt x="3810" y="107442"/>
                    <a:pt x="5905" y="108395"/>
                    <a:pt x="8668" y="109157"/>
                  </a:cubicBezTo>
                  <a:cubicBezTo>
                    <a:pt x="11239" y="109823"/>
                    <a:pt x="14002" y="110109"/>
                    <a:pt x="16764" y="110109"/>
                  </a:cubicBezTo>
                  <a:lnTo>
                    <a:pt x="36290" y="110109"/>
                  </a:lnTo>
                  <a:lnTo>
                    <a:pt x="47339" y="87344"/>
                  </a:lnTo>
                  <a:lnTo>
                    <a:pt x="38481" y="87344"/>
                  </a:lnTo>
                  <a:cubicBezTo>
                    <a:pt x="35623" y="87344"/>
                    <a:pt x="34957" y="86773"/>
                    <a:pt x="34957" y="86678"/>
                  </a:cubicBezTo>
                  <a:cubicBezTo>
                    <a:pt x="34957" y="86678"/>
                    <a:pt x="34957" y="86678"/>
                    <a:pt x="34957" y="86487"/>
                  </a:cubicBezTo>
                  <a:cubicBezTo>
                    <a:pt x="34957" y="85915"/>
                    <a:pt x="35052" y="84296"/>
                    <a:pt x="36671" y="80582"/>
                  </a:cubicBezTo>
                  <a:lnTo>
                    <a:pt x="69342" y="0"/>
                  </a:lnTo>
                  <a:lnTo>
                    <a:pt x="66865" y="0"/>
                  </a:lnTo>
                  <a:lnTo>
                    <a:pt x="66865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7007637" y="3268789"/>
              <a:ext cx="102774" cy="109918"/>
            </a:xfrm>
            <a:custGeom>
              <a:avLst/>
              <a:gdLst>
                <a:gd name="connsiteX0" fmla="*/ 99822 w 102774"/>
                <a:gd name="connsiteY0" fmla="*/ 0 h 109918"/>
                <a:gd name="connsiteX1" fmla="*/ 71818 w 102774"/>
                <a:gd name="connsiteY1" fmla="*/ 0 h 109918"/>
                <a:gd name="connsiteX2" fmla="*/ 28099 w 102774"/>
                <a:gd name="connsiteY2" fmla="*/ 78962 h 109918"/>
                <a:gd name="connsiteX3" fmla="*/ 22860 w 102774"/>
                <a:gd name="connsiteY3" fmla="*/ 86106 h 109918"/>
                <a:gd name="connsiteX4" fmla="*/ 17431 w 102774"/>
                <a:gd name="connsiteY4" fmla="*/ 87154 h 109918"/>
                <a:gd name="connsiteX5" fmla="*/ 10382 w 102774"/>
                <a:gd name="connsiteY5" fmla="*/ 87154 h 109918"/>
                <a:gd name="connsiteX6" fmla="*/ 0 w 102774"/>
                <a:gd name="connsiteY6" fmla="*/ 109919 h 109918"/>
                <a:gd name="connsiteX7" fmla="*/ 20574 w 102774"/>
                <a:gd name="connsiteY7" fmla="*/ 109919 h 109918"/>
                <a:gd name="connsiteX8" fmla="*/ 42481 w 102774"/>
                <a:gd name="connsiteY8" fmla="*/ 103442 h 109918"/>
                <a:gd name="connsiteX9" fmla="*/ 50863 w 102774"/>
                <a:gd name="connsiteY9" fmla="*/ 93059 h 109918"/>
                <a:gd name="connsiteX10" fmla="*/ 102775 w 102774"/>
                <a:gd name="connsiteY10" fmla="*/ 0 h 109918"/>
                <a:gd name="connsiteX11" fmla="*/ 99822 w 102774"/>
                <a:gd name="connsiteY11" fmla="*/ 0 h 109918"/>
                <a:gd name="connsiteX12" fmla="*/ 99822 w 102774"/>
                <a:gd name="connsiteY12" fmla="*/ 0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774" h="109918">
                  <a:moveTo>
                    <a:pt x="99822" y="0"/>
                  </a:moveTo>
                  <a:lnTo>
                    <a:pt x="71818" y="0"/>
                  </a:lnTo>
                  <a:lnTo>
                    <a:pt x="28099" y="78962"/>
                  </a:lnTo>
                  <a:cubicBezTo>
                    <a:pt x="25146" y="84201"/>
                    <a:pt x="23527" y="85630"/>
                    <a:pt x="22860" y="86106"/>
                  </a:cubicBezTo>
                  <a:cubicBezTo>
                    <a:pt x="21622" y="86868"/>
                    <a:pt x="19717" y="87154"/>
                    <a:pt x="17431" y="87154"/>
                  </a:cubicBezTo>
                  <a:lnTo>
                    <a:pt x="10382" y="87154"/>
                  </a:lnTo>
                  <a:lnTo>
                    <a:pt x="0" y="109919"/>
                  </a:lnTo>
                  <a:lnTo>
                    <a:pt x="20574" y="109919"/>
                  </a:lnTo>
                  <a:cubicBezTo>
                    <a:pt x="31051" y="109919"/>
                    <a:pt x="38195" y="107823"/>
                    <a:pt x="42481" y="103442"/>
                  </a:cubicBezTo>
                  <a:cubicBezTo>
                    <a:pt x="46577" y="99155"/>
                    <a:pt x="49339" y="95822"/>
                    <a:pt x="50863" y="93059"/>
                  </a:cubicBezTo>
                  <a:lnTo>
                    <a:pt x="102775" y="0"/>
                  </a:lnTo>
                  <a:lnTo>
                    <a:pt x="99822" y="0"/>
                  </a:lnTo>
                  <a:lnTo>
                    <a:pt x="9982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5076825" y="3233751"/>
              <a:ext cx="498062" cy="386224"/>
            </a:xfrm>
            <a:custGeom>
              <a:avLst/>
              <a:gdLst>
                <a:gd name="connsiteX0" fmla="*/ 136779 w 498062"/>
                <a:gd name="connsiteY0" fmla="*/ 300023 h 386224"/>
                <a:gd name="connsiteX1" fmla="*/ 204311 w 498062"/>
                <a:gd name="connsiteY1" fmla="*/ 271639 h 386224"/>
                <a:gd name="connsiteX2" fmla="*/ 223838 w 498062"/>
                <a:gd name="connsiteY2" fmla="*/ 320978 h 386224"/>
                <a:gd name="connsiteX3" fmla="*/ 337661 w 498062"/>
                <a:gd name="connsiteY3" fmla="*/ 245445 h 386224"/>
                <a:gd name="connsiteX4" fmla="*/ 498062 w 498062"/>
                <a:gd name="connsiteY4" fmla="*/ 196296 h 386224"/>
                <a:gd name="connsiteX5" fmla="*/ 483299 w 498062"/>
                <a:gd name="connsiteY5" fmla="*/ 158862 h 386224"/>
                <a:gd name="connsiteX6" fmla="*/ 325279 w 498062"/>
                <a:gd name="connsiteY6" fmla="*/ 220204 h 386224"/>
                <a:gd name="connsiteX7" fmla="*/ 238697 w 498062"/>
                <a:gd name="connsiteY7" fmla="*/ 299166 h 386224"/>
                <a:gd name="connsiteX8" fmla="*/ 224409 w 498062"/>
                <a:gd name="connsiteY8" fmla="*/ 263161 h 386224"/>
                <a:gd name="connsiteX9" fmla="*/ 480536 w 498062"/>
                <a:gd name="connsiteY9" fmla="*/ 151909 h 386224"/>
                <a:gd name="connsiteX10" fmla="*/ 461963 w 498062"/>
                <a:gd name="connsiteY10" fmla="*/ 104951 h 386224"/>
                <a:gd name="connsiteX11" fmla="*/ 309277 w 498062"/>
                <a:gd name="connsiteY11" fmla="*/ 164863 h 386224"/>
                <a:gd name="connsiteX12" fmla="*/ 218599 w 498062"/>
                <a:gd name="connsiteY12" fmla="*/ 248493 h 386224"/>
                <a:gd name="connsiteX13" fmla="*/ 204597 w 498062"/>
                <a:gd name="connsiteY13" fmla="*/ 213060 h 386224"/>
                <a:gd name="connsiteX14" fmla="*/ 459200 w 498062"/>
                <a:gd name="connsiteY14" fmla="*/ 97998 h 386224"/>
                <a:gd name="connsiteX15" fmla="*/ 420529 w 498062"/>
                <a:gd name="connsiteY15" fmla="*/ 176 h 386224"/>
                <a:gd name="connsiteX16" fmla="*/ 201454 w 498062"/>
                <a:gd name="connsiteY16" fmla="*/ 71899 h 386224"/>
                <a:gd name="connsiteX17" fmla="*/ 0 w 498062"/>
                <a:gd name="connsiteY17" fmla="*/ 140098 h 386224"/>
                <a:gd name="connsiteX18" fmla="*/ 97250 w 498062"/>
                <a:gd name="connsiteY18" fmla="*/ 386224 h 386224"/>
                <a:gd name="connsiteX19" fmla="*/ 146304 w 498062"/>
                <a:gd name="connsiteY19" fmla="*/ 386224 h 386224"/>
                <a:gd name="connsiteX20" fmla="*/ 124778 w 498062"/>
                <a:gd name="connsiteY20" fmla="*/ 331741 h 386224"/>
                <a:gd name="connsiteX21" fmla="*/ 136779 w 498062"/>
                <a:gd name="connsiteY21" fmla="*/ 300023 h 386224"/>
                <a:gd name="connsiteX22" fmla="*/ 136779 w 498062"/>
                <a:gd name="connsiteY22" fmla="*/ 300023 h 386224"/>
                <a:gd name="connsiteX23" fmla="*/ 88392 w 498062"/>
                <a:gd name="connsiteY23" fmla="*/ 239539 h 386224"/>
                <a:gd name="connsiteX24" fmla="*/ 122682 w 498062"/>
                <a:gd name="connsiteY24" fmla="*/ 225156 h 386224"/>
                <a:gd name="connsiteX25" fmla="*/ 130302 w 498062"/>
                <a:gd name="connsiteY25" fmla="*/ 244111 h 386224"/>
                <a:gd name="connsiteX26" fmla="*/ 184404 w 498062"/>
                <a:gd name="connsiteY26" fmla="*/ 221442 h 386224"/>
                <a:gd name="connsiteX27" fmla="*/ 198406 w 498062"/>
                <a:gd name="connsiteY27" fmla="*/ 256875 h 386224"/>
                <a:gd name="connsiteX28" fmla="*/ 131921 w 498062"/>
                <a:gd name="connsiteY28" fmla="*/ 284497 h 386224"/>
                <a:gd name="connsiteX29" fmla="*/ 113062 w 498062"/>
                <a:gd name="connsiteY29" fmla="*/ 285259 h 386224"/>
                <a:gd name="connsiteX30" fmla="*/ 99727 w 498062"/>
                <a:gd name="connsiteY30" fmla="*/ 268209 h 386224"/>
                <a:gd name="connsiteX31" fmla="*/ 88392 w 498062"/>
                <a:gd name="connsiteY31" fmla="*/ 239539 h 386224"/>
                <a:gd name="connsiteX32" fmla="*/ 88392 w 498062"/>
                <a:gd name="connsiteY32" fmla="*/ 239539 h 386224"/>
                <a:gd name="connsiteX33" fmla="*/ 180499 w 498062"/>
                <a:gd name="connsiteY33" fmla="*/ 158100 h 386224"/>
                <a:gd name="connsiteX34" fmla="*/ 207169 w 498062"/>
                <a:gd name="connsiteY34" fmla="*/ 184008 h 386224"/>
                <a:gd name="connsiteX35" fmla="*/ 181166 w 498062"/>
                <a:gd name="connsiteY35" fmla="*/ 210583 h 386224"/>
                <a:gd name="connsiteX36" fmla="*/ 154496 w 498062"/>
                <a:gd name="connsiteY36" fmla="*/ 184675 h 386224"/>
                <a:gd name="connsiteX37" fmla="*/ 180499 w 498062"/>
                <a:gd name="connsiteY37" fmla="*/ 158100 h 386224"/>
                <a:gd name="connsiteX38" fmla="*/ 180499 w 498062"/>
                <a:gd name="connsiteY38" fmla="*/ 158100 h 3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8062" h="386224">
                  <a:moveTo>
                    <a:pt x="136779" y="300023"/>
                  </a:moveTo>
                  <a:cubicBezTo>
                    <a:pt x="149066" y="294689"/>
                    <a:pt x="204311" y="271639"/>
                    <a:pt x="204311" y="271639"/>
                  </a:cubicBezTo>
                  <a:lnTo>
                    <a:pt x="223838" y="320978"/>
                  </a:lnTo>
                  <a:cubicBezTo>
                    <a:pt x="277749" y="298404"/>
                    <a:pt x="289274" y="279640"/>
                    <a:pt x="337661" y="245445"/>
                  </a:cubicBezTo>
                  <a:cubicBezTo>
                    <a:pt x="385096" y="211821"/>
                    <a:pt x="439293" y="194391"/>
                    <a:pt x="498062" y="196296"/>
                  </a:cubicBezTo>
                  <a:cubicBezTo>
                    <a:pt x="496729" y="192962"/>
                    <a:pt x="483584" y="159720"/>
                    <a:pt x="483299" y="158862"/>
                  </a:cubicBezTo>
                  <a:cubicBezTo>
                    <a:pt x="403765" y="155814"/>
                    <a:pt x="354330" y="192771"/>
                    <a:pt x="325279" y="220204"/>
                  </a:cubicBezTo>
                  <a:cubicBezTo>
                    <a:pt x="296894" y="246969"/>
                    <a:pt x="277844" y="281544"/>
                    <a:pt x="238697" y="299166"/>
                  </a:cubicBezTo>
                  <a:cubicBezTo>
                    <a:pt x="238697" y="299166"/>
                    <a:pt x="227838" y="271924"/>
                    <a:pt x="224409" y="263161"/>
                  </a:cubicBezTo>
                  <a:cubicBezTo>
                    <a:pt x="292513" y="228681"/>
                    <a:pt x="341662" y="146575"/>
                    <a:pt x="480536" y="151909"/>
                  </a:cubicBezTo>
                  <a:cubicBezTo>
                    <a:pt x="480155" y="150957"/>
                    <a:pt x="463963" y="110285"/>
                    <a:pt x="461963" y="104951"/>
                  </a:cubicBezTo>
                  <a:cubicBezTo>
                    <a:pt x="393287" y="103141"/>
                    <a:pt x="340900" y="133431"/>
                    <a:pt x="309277" y="164863"/>
                  </a:cubicBezTo>
                  <a:cubicBezTo>
                    <a:pt x="279178" y="194772"/>
                    <a:pt x="259937" y="229062"/>
                    <a:pt x="218599" y="248493"/>
                  </a:cubicBezTo>
                  <a:cubicBezTo>
                    <a:pt x="217646" y="245921"/>
                    <a:pt x="207264" y="219822"/>
                    <a:pt x="204597" y="213060"/>
                  </a:cubicBezTo>
                  <a:cubicBezTo>
                    <a:pt x="285083" y="161720"/>
                    <a:pt x="330899" y="95045"/>
                    <a:pt x="459200" y="97998"/>
                  </a:cubicBezTo>
                  <a:lnTo>
                    <a:pt x="420529" y="176"/>
                  </a:lnTo>
                  <a:cubicBezTo>
                    <a:pt x="319850" y="-2872"/>
                    <a:pt x="252508" y="34180"/>
                    <a:pt x="201454" y="71899"/>
                  </a:cubicBezTo>
                  <a:cubicBezTo>
                    <a:pt x="151067" y="109047"/>
                    <a:pt x="89726" y="140098"/>
                    <a:pt x="0" y="140098"/>
                  </a:cubicBezTo>
                  <a:lnTo>
                    <a:pt x="97250" y="386224"/>
                  </a:lnTo>
                  <a:lnTo>
                    <a:pt x="146304" y="386224"/>
                  </a:lnTo>
                  <a:cubicBezTo>
                    <a:pt x="141256" y="373461"/>
                    <a:pt x="130016" y="345838"/>
                    <a:pt x="124778" y="331741"/>
                  </a:cubicBezTo>
                  <a:cubicBezTo>
                    <a:pt x="118015" y="313168"/>
                    <a:pt x="124587" y="305262"/>
                    <a:pt x="136779" y="300023"/>
                  </a:cubicBezTo>
                  <a:lnTo>
                    <a:pt x="136779" y="300023"/>
                  </a:lnTo>
                  <a:close/>
                  <a:moveTo>
                    <a:pt x="88392" y="239539"/>
                  </a:moveTo>
                  <a:lnTo>
                    <a:pt x="122682" y="225156"/>
                  </a:lnTo>
                  <a:lnTo>
                    <a:pt x="130302" y="244111"/>
                  </a:lnTo>
                  <a:lnTo>
                    <a:pt x="184404" y="221442"/>
                  </a:lnTo>
                  <a:lnTo>
                    <a:pt x="198406" y="256875"/>
                  </a:lnTo>
                  <a:lnTo>
                    <a:pt x="131921" y="284497"/>
                  </a:lnTo>
                  <a:cubicBezTo>
                    <a:pt x="131921" y="284497"/>
                    <a:pt x="121730" y="288403"/>
                    <a:pt x="113062" y="285259"/>
                  </a:cubicBezTo>
                  <a:cubicBezTo>
                    <a:pt x="105632" y="282592"/>
                    <a:pt x="102299" y="275067"/>
                    <a:pt x="99727" y="268209"/>
                  </a:cubicBezTo>
                  <a:cubicBezTo>
                    <a:pt x="95631" y="258018"/>
                    <a:pt x="91440" y="247254"/>
                    <a:pt x="88392" y="239539"/>
                  </a:cubicBezTo>
                  <a:lnTo>
                    <a:pt x="88392" y="239539"/>
                  </a:lnTo>
                  <a:close/>
                  <a:moveTo>
                    <a:pt x="180499" y="158100"/>
                  </a:moveTo>
                  <a:cubicBezTo>
                    <a:pt x="194977" y="157910"/>
                    <a:pt x="206978" y="169530"/>
                    <a:pt x="207169" y="184008"/>
                  </a:cubicBezTo>
                  <a:cubicBezTo>
                    <a:pt x="207264" y="198582"/>
                    <a:pt x="195739" y="210393"/>
                    <a:pt x="181166" y="210583"/>
                  </a:cubicBezTo>
                  <a:cubicBezTo>
                    <a:pt x="166592" y="210774"/>
                    <a:pt x="154686" y="199153"/>
                    <a:pt x="154496" y="184675"/>
                  </a:cubicBezTo>
                  <a:cubicBezTo>
                    <a:pt x="154305" y="170102"/>
                    <a:pt x="165926" y="158196"/>
                    <a:pt x="180499" y="158100"/>
                  </a:cubicBezTo>
                  <a:lnTo>
                    <a:pt x="180499" y="15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241035" y="3436619"/>
              <a:ext cx="371855" cy="183356"/>
            </a:xfrm>
            <a:custGeom>
              <a:avLst/>
              <a:gdLst>
                <a:gd name="connsiteX0" fmla="*/ 336423 w 371855"/>
                <a:gd name="connsiteY0" fmla="*/ 0 h 183356"/>
                <a:gd name="connsiteX1" fmla="*/ 174689 w 371855"/>
                <a:gd name="connsiteY1" fmla="*/ 73533 h 183356"/>
                <a:gd name="connsiteX2" fmla="*/ 62579 w 371855"/>
                <a:gd name="connsiteY2" fmla="*/ 160115 h 183356"/>
                <a:gd name="connsiteX3" fmla="*/ 29718 w 371855"/>
                <a:gd name="connsiteY3" fmla="*/ 143637 h 183356"/>
                <a:gd name="connsiteX4" fmla="*/ 20003 w 371855"/>
                <a:gd name="connsiteY4" fmla="*/ 119158 h 183356"/>
                <a:gd name="connsiteX5" fmla="*/ 0 w 371855"/>
                <a:gd name="connsiteY5" fmla="*/ 127540 h 183356"/>
                <a:gd name="connsiteX6" fmla="*/ 21908 w 371855"/>
                <a:gd name="connsiteY6" fmla="*/ 183356 h 183356"/>
                <a:gd name="connsiteX7" fmla="*/ 129445 w 371855"/>
                <a:gd name="connsiteY7" fmla="*/ 183356 h 183356"/>
                <a:gd name="connsiteX8" fmla="*/ 371856 w 371855"/>
                <a:gd name="connsiteY8" fmla="*/ 89535 h 183356"/>
                <a:gd name="connsiteX9" fmla="*/ 336423 w 371855"/>
                <a:gd name="connsiteY9" fmla="*/ 0 h 183356"/>
                <a:gd name="connsiteX10" fmla="*/ 336423 w 371855"/>
                <a:gd name="connsiteY10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855" h="183356">
                  <a:moveTo>
                    <a:pt x="336423" y="0"/>
                  </a:moveTo>
                  <a:cubicBezTo>
                    <a:pt x="256794" y="0"/>
                    <a:pt x="205835" y="37624"/>
                    <a:pt x="174689" y="73533"/>
                  </a:cubicBezTo>
                  <a:cubicBezTo>
                    <a:pt x="157163" y="93726"/>
                    <a:pt x="101251" y="152400"/>
                    <a:pt x="62579" y="160115"/>
                  </a:cubicBezTo>
                  <a:cubicBezTo>
                    <a:pt x="47530" y="163163"/>
                    <a:pt x="35528" y="158020"/>
                    <a:pt x="29718" y="143637"/>
                  </a:cubicBezTo>
                  <a:cubicBezTo>
                    <a:pt x="26765" y="136208"/>
                    <a:pt x="23146" y="127064"/>
                    <a:pt x="20003" y="119158"/>
                  </a:cubicBezTo>
                  <a:lnTo>
                    <a:pt x="0" y="127540"/>
                  </a:lnTo>
                  <a:lnTo>
                    <a:pt x="21908" y="183356"/>
                  </a:lnTo>
                  <a:lnTo>
                    <a:pt x="129445" y="183356"/>
                  </a:lnTo>
                  <a:cubicBezTo>
                    <a:pt x="236887" y="78200"/>
                    <a:pt x="371856" y="89535"/>
                    <a:pt x="371856" y="89535"/>
                  </a:cubicBezTo>
                  <a:lnTo>
                    <a:pt x="336423" y="0"/>
                  </a:lnTo>
                  <a:lnTo>
                    <a:pt x="3364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1.png"/><Relationship Id="rId14" Type="http://schemas.openxmlformats.org/officeDocument/2006/relationships/image" Target="../media/image10.svg"/><Relationship Id="rId13" Type="http://schemas.openxmlformats.org/officeDocument/2006/relationships/image" Target="../media/image9.png"/><Relationship Id="rId12" Type="http://schemas.openxmlformats.org/officeDocument/2006/relationships/image" Target="../media/image8.svg"/><Relationship Id="rId11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795" y="6031075"/>
            <a:ext cx="12192000" cy="83185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6145375"/>
            <a:ext cx="12192000" cy="717550"/>
          </a:xfrm>
          <a:prstGeom prst="rect">
            <a:avLst/>
          </a:prstGeom>
        </p:spPr>
      </p:pic>
      <p:sp>
        <p:nvSpPr>
          <p:cNvPr id="26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2025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96" y="86502"/>
            <a:ext cx="1297719" cy="265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B14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7" Type="http://schemas.openxmlformats.org/officeDocument/2006/relationships/notesSlide" Target="../notesSlides/notesSlide4.xml"/><Relationship Id="rId26" Type="http://schemas.openxmlformats.org/officeDocument/2006/relationships/slideLayout" Target="../slideLayouts/slideLayout10.xml"/><Relationship Id="rId25" Type="http://schemas.openxmlformats.org/officeDocument/2006/relationships/image" Target="../media/image19.svg"/><Relationship Id="rId24" Type="http://schemas.openxmlformats.org/officeDocument/2006/relationships/image" Target="../media/image18.png"/><Relationship Id="rId23" Type="http://schemas.openxmlformats.org/officeDocument/2006/relationships/image" Target="../media/image17.svg"/><Relationship Id="rId22" Type="http://schemas.openxmlformats.org/officeDocument/2006/relationships/image" Target="../media/image16.png"/><Relationship Id="rId21" Type="http://schemas.openxmlformats.org/officeDocument/2006/relationships/image" Target="../media/image15.svg"/><Relationship Id="rId20" Type="http://schemas.openxmlformats.org/officeDocument/2006/relationships/image" Target="../media/image14.png"/><Relationship Id="rId2" Type="http://schemas.openxmlformats.org/officeDocument/2006/relationships/tags" Target="../tags/tag15.xml"/><Relationship Id="rId19" Type="http://schemas.openxmlformats.org/officeDocument/2006/relationships/image" Target="../media/image13.svg"/><Relationship Id="rId18" Type="http://schemas.openxmlformats.org/officeDocument/2006/relationships/image" Target="../media/image12.png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chart" Target="../charts/chart2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10.xml"/><Relationship Id="rId15" Type="http://schemas.openxmlformats.org/officeDocument/2006/relationships/image" Target="../media/image22.png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23.pn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tags" Target="../tags/tag50.xml"/><Relationship Id="rId22" Type="http://schemas.openxmlformats.org/officeDocument/2006/relationships/notesSlide" Target="../notesSlides/notesSlide8.xml"/><Relationship Id="rId21" Type="http://schemas.openxmlformats.org/officeDocument/2006/relationships/slideLayout" Target="../slideLayouts/slideLayout10.xml"/><Relationship Id="rId20" Type="http://schemas.openxmlformats.org/officeDocument/2006/relationships/image" Target="../media/image30.jpeg"/><Relationship Id="rId2" Type="http://schemas.openxmlformats.org/officeDocument/2006/relationships/tags" Target="../tags/tag49.xml"/><Relationship Id="rId19" Type="http://schemas.openxmlformats.org/officeDocument/2006/relationships/image" Target="../media/image29.jpeg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image" Target="../media/image28.png"/><Relationship Id="rId14" Type="http://schemas.openxmlformats.org/officeDocument/2006/relationships/tags" Target="../tags/tag57.xml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2875" y="1867965"/>
            <a:ext cx="11915775" cy="32850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2875" y="1672587"/>
            <a:ext cx="11916000" cy="1714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36"/>
          <p:cNvSpPr txBox="1"/>
          <p:nvPr/>
        </p:nvSpPr>
        <p:spPr>
          <a:xfrm>
            <a:off x="2451868" y="2529721"/>
            <a:ext cx="7522077" cy="7206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B1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盐酸</a:t>
            </a:r>
            <a:r>
              <a:rPr lang="zh-CN" altLang="en-US" sz="4400" dirty="0"/>
              <a:t>达利雷生片</a:t>
            </a:r>
            <a:r>
              <a:rPr lang="zh-CN" altLang="en-US" sz="3200" dirty="0">
                <a:solidFill>
                  <a:schemeClr val="tx1"/>
                </a:solidFill>
              </a:rPr>
              <a:t>（科唯可</a:t>
            </a:r>
            <a:r>
              <a:rPr lang="en-US" altLang="zh-CN" sz="3200" baseline="30000" dirty="0">
                <a:solidFill>
                  <a:schemeClr val="tx1"/>
                </a:solidFill>
              </a:rPr>
              <a:t>®</a:t>
            </a:r>
            <a:r>
              <a:rPr lang="zh-CN" altLang="en-US" sz="3200" dirty="0">
                <a:solidFill>
                  <a:schemeClr val="tx1"/>
                </a:solidFill>
              </a:rPr>
              <a:t>）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文本占位符 38"/>
          <p:cNvSpPr>
            <a:spLocks noGrp="1"/>
          </p:cNvSpPr>
          <p:nvPr>
            <p:ph type="body" sz="quarter" idx="4294967295"/>
          </p:nvPr>
        </p:nvSpPr>
        <p:spPr>
          <a:xfrm>
            <a:off x="492125" y="5372735"/>
            <a:ext cx="11282680" cy="1055370"/>
          </a:xfrm>
          <a:prstGeom prst="rect">
            <a:avLst/>
          </a:prstGeom>
        </p:spPr>
        <p:txBody>
          <a:bodyPr anchor="ctr" anchorCtr="0"/>
          <a:lstStyle/>
          <a:p>
            <a:pPr marL="0" indent="0" algn="ctr">
              <a:buNone/>
            </a:pPr>
            <a:r>
              <a:rPr lang="zh-CN" altLang="en-US" sz="2400" b="1" dirty="0"/>
              <a:t>海南先声药业有限公司</a:t>
            </a:r>
            <a:endParaRPr lang="en-US" altLang="zh-CN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0" y="1126490"/>
            <a:ext cx="12192000" cy="52197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2400" b="1" dirty="0"/>
              <a:t>全新一代</a:t>
            </a:r>
            <a:r>
              <a:rPr lang="zh-CN" altLang="en-US" sz="2400" b="1" dirty="0">
                <a:sym typeface="+mn-ea"/>
              </a:rPr>
              <a:t>兼顾</a:t>
            </a:r>
            <a:r>
              <a:rPr lang="zh-CN" altLang="en-US" sz="2800" b="1" dirty="0">
                <a:solidFill>
                  <a:schemeClr val="accent6"/>
                </a:solidFill>
                <a:sym typeface="+mn-ea"/>
              </a:rPr>
              <a:t>夜间睡眠</a:t>
            </a:r>
            <a:r>
              <a:rPr lang="zh-CN" altLang="en-US" sz="2400" b="1" dirty="0">
                <a:sym typeface="+mn-ea"/>
              </a:rPr>
              <a:t>和</a:t>
            </a:r>
            <a:r>
              <a:rPr lang="zh-CN" altLang="en-US" sz="2800" b="1" dirty="0">
                <a:solidFill>
                  <a:schemeClr val="accent6"/>
                </a:solidFill>
                <a:sym typeface="+mn-ea"/>
              </a:rPr>
              <a:t>日间功能</a:t>
            </a:r>
            <a:r>
              <a:rPr lang="zh-CN" altLang="en-US" sz="2400" b="1" dirty="0">
                <a:sym typeface="+mn-ea"/>
              </a:rPr>
              <a:t>获益的</a:t>
            </a:r>
            <a:r>
              <a:rPr lang="zh-CN" altLang="en-US" sz="2400" b="1" dirty="0"/>
              <a:t>非镇静促眠药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17233" y="3912235"/>
            <a:ext cx="3289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无成瘾性</a:t>
            </a: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停药后无戒断反应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dirty="0">
              <a:solidFill>
                <a:schemeClr val="accent5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731520" y="4663440"/>
            <a:ext cx="205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778240" y="3896198"/>
            <a:ext cx="3164840" cy="732954"/>
            <a:chOff x="8433384" y="4452309"/>
            <a:chExt cx="3280410" cy="733101"/>
          </a:xfrm>
        </p:grpSpPr>
        <p:sp>
          <p:nvSpPr>
            <p:cNvPr id="14" name="矩形 13"/>
            <p:cNvSpPr/>
            <p:nvPr/>
          </p:nvSpPr>
          <p:spPr>
            <a:xfrm>
              <a:off x="8433384" y="4452309"/>
              <a:ext cx="3280410" cy="677244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双食欲素受体拮抗剂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全新一代</a:t>
              </a: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失眠药物</a:t>
              </a:r>
              <a:endPara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9036568" y="5185410"/>
              <a:ext cx="205200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9795" y="3925570"/>
            <a:ext cx="3492720" cy="77025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唯一获批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可改善日间功能</a:t>
            </a: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的失眠药物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211963" y="4663584"/>
            <a:ext cx="205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 txBox="1"/>
          <p:nvPr/>
        </p:nvSpPr>
        <p:spPr>
          <a:xfrm>
            <a:off x="11501302" y="6483995"/>
            <a:ext cx="51820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fld id="{D6F24B0C-7668-4973-8E6C-4D4CB7EF0CEB}" type="slidenum">
              <a:rPr lang="en-US" sz="1600" b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fld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7889" y="1565770"/>
            <a:ext cx="3528000" cy="18000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1559" y="1305572"/>
            <a:ext cx="1928384" cy="4267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00B052">
              <a:shade val="50000"/>
            </a:srgbClr>
          </a:lnRef>
          <a:fillRef idx="1">
            <a:srgbClr val="00B052"/>
          </a:fillRef>
          <a:effectRef idx="0">
            <a:srgbClr val="00B052"/>
          </a:effectRef>
          <a:fontRef idx="minor">
            <a:srgbClr val="FFFFFF"/>
          </a:fontRef>
        </p:style>
        <p:txBody>
          <a:bodyPr rtlCol="0" anchor="ctr" anchorCtr="0">
            <a:noAutofit/>
          </a:bodyPr>
          <a:lstStyle/>
          <a:p>
            <a:pPr algn="ctr" defTabSz="609600"/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机制创新</a:t>
            </a:r>
            <a:endParaRPr lang="zh-CN" altLang="en-US" sz="16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5317" y="1738629"/>
            <a:ext cx="3470572" cy="158400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双食欲素受体拮抗剂，作用于</a:t>
            </a:r>
            <a:r>
              <a:rPr lang="en-US" altLang="zh-CN" sz="1400" dirty="0">
                <a:latin typeface="+mn-ea"/>
                <a:cs typeface="Times New Roman" panose="02020603050405020304" pitchFamily="18" charset="0"/>
                <a:sym typeface="+mn-ea"/>
              </a:rPr>
              <a:t>OX1R 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400" dirty="0">
                <a:latin typeface="+mn-ea"/>
                <a:cs typeface="Times New Roman" panose="02020603050405020304" pitchFamily="18" charset="0"/>
                <a:sym typeface="+mn-ea"/>
              </a:rPr>
              <a:t>OX2R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，带来更高的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亲和力、更强的选择性</a:t>
            </a:r>
            <a:endParaRPr lang="en-US" altLang="zh-CN" sz="1400" dirty="0">
              <a:latin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  <a:sym typeface="+mn-ea"/>
              </a:rPr>
              <a:t>全新一代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，非抑制中枢机制</a:t>
            </a:r>
            <a:endParaRPr lang="en-US" altLang="zh-CN" sz="1400" dirty="0"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5" name="Group 2"/>
          <p:cNvGrpSpPr/>
          <p:nvPr/>
        </p:nvGrpSpPr>
        <p:grpSpPr>
          <a:xfrm>
            <a:off x="1224950" y="122267"/>
            <a:ext cx="9609827" cy="594701"/>
            <a:chOff x="1224950" y="264034"/>
            <a:chExt cx="9609827" cy="594701"/>
          </a:xfrm>
        </p:grpSpPr>
        <p:sp>
          <p:nvSpPr>
            <p:cNvPr id="26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normalizeH="0" baseline="0" noProof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rPr>
                <a:t>04</a:t>
              </a:r>
              <a:endParaRPr kumimoji="0" lang="zh-CN" altLang="en-US" sz="2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eting on your heart" panose="02000503000000000000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28" name="文本框 14"/>
              <p:cNvSpPr txBox="1"/>
              <p:nvPr/>
            </p:nvSpPr>
            <p:spPr>
              <a:xfrm>
                <a:off x="5154995" y="3416099"/>
                <a:ext cx="192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创新性（</a:t>
                </a:r>
                <a:r>
                  <a:rPr lang="en-US" altLang="zh-CN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1/1</a:t>
                </a:r>
                <a:r>
                  <a:rPr lang="zh-CN" altLang="en-US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）</a:t>
                </a:r>
                <a:endParaRPr lang="zh-CN" altLang="en-US" sz="1600" b="1" spc="300" dirty="0">
                  <a:solidFill>
                    <a:srgbClr val="00B1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29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4913312" y="1565770"/>
            <a:ext cx="3528000" cy="18000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圆角矩形 31"/>
          <p:cNvSpPr/>
          <p:nvPr>
            <p:custDataLst>
              <p:tags r:id="rId2"/>
            </p:custDataLst>
          </p:nvPr>
        </p:nvSpPr>
        <p:spPr>
          <a:xfrm>
            <a:off x="5546982" y="1292394"/>
            <a:ext cx="1928384" cy="4267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00B052">
              <a:shade val="50000"/>
            </a:srgbClr>
          </a:lnRef>
          <a:fillRef idx="1">
            <a:srgbClr val="00B052"/>
          </a:fillRef>
          <a:effectRef idx="0">
            <a:srgbClr val="00B052"/>
          </a:effectRef>
          <a:fontRef idx="minor">
            <a:srgbClr val="FFFFFF"/>
          </a:fontRef>
        </p:style>
        <p:txBody>
          <a:bodyPr rtlCol="0" anchor="ctr" anchorCtr="0">
            <a:noAutofit/>
          </a:bodyPr>
          <a:lstStyle/>
          <a:p>
            <a:pPr algn="ctr" defTabSz="609600"/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药学创新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5004827" y="1745488"/>
            <a:ext cx="3406626" cy="158400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药代动力学特征，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适配生理睡眠周期</a:t>
            </a:r>
            <a:endParaRPr lang="en-US" altLang="zh-CN" sz="1400" dirty="0">
              <a:latin typeface="+mn-ea"/>
              <a:cs typeface="Times New Roman" panose="02020603050405020304" pitchFamily="18" charset="0"/>
              <a:sym typeface="+mn-ea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ea"/>
                <a:cs typeface="Times New Roman" panose="02020603050405020304" pitchFamily="18" charset="0"/>
              </a:rPr>
              <a:t>给药后</a:t>
            </a:r>
            <a:r>
              <a:rPr lang="en-US" altLang="zh-CN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1-2h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血药浓度达峰</a:t>
            </a:r>
            <a:endParaRPr lang="en-US" altLang="zh-CN" sz="1400" dirty="0">
              <a:latin typeface="+mn-ea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  <a:sym typeface="+mn-ea"/>
              </a:rPr>
              <a:t>8 </a:t>
            </a:r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  <a:sym typeface="+mn-ea"/>
              </a:rPr>
              <a:t>小时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合理半衰期</a:t>
            </a:r>
            <a:endParaRPr lang="en-US" altLang="zh-CN" sz="1400" dirty="0">
              <a:latin typeface="+mn-ea"/>
              <a:cs typeface="Times New Roman" panose="02020603050405020304" pitchFamily="18" charset="0"/>
              <a:sym typeface="+mn-ea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latin typeface="+mn-ea"/>
                <a:cs typeface="Times New Roman" panose="02020603050405020304" pitchFamily="18" charset="0"/>
              </a:rPr>
              <a:t>体内</a:t>
            </a:r>
            <a:r>
              <a:rPr lang="en-US" altLang="zh-CN" sz="1400" b="1" dirty="0" err="1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蓄积</a:t>
            </a:r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少</a:t>
            </a:r>
            <a:endParaRPr lang="zh-CN" altLang="en-US" sz="1400" b="1" dirty="0">
              <a:solidFill>
                <a:schemeClr val="accent6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49310" y="4090566"/>
            <a:ext cx="3546580" cy="1823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标题 4"/>
          <p:cNvSpPr txBox="1"/>
          <p:nvPr/>
        </p:nvSpPr>
        <p:spPr>
          <a:xfrm>
            <a:off x="301625" y="844550"/>
            <a:ext cx="11598910" cy="27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rgbClr val="00B14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全新一代双食欲素受体拮抗剂，治疗无戒断反应与成瘾性，兼顾夜间睡眠和日间功能</a:t>
            </a:r>
            <a:endParaRPr lang="zh-CN" altLang="en-US" sz="1800" b="1" dirty="0">
              <a:solidFill>
                <a:srgbClr val="00B14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5317" y="4288288"/>
            <a:ext cx="3309523" cy="142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chemeClr val="accent6"/>
                </a:solidFill>
                <a:latin typeface="+mn-ea"/>
              </a:rPr>
              <a:t>有效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的阻碍食欲素与其受体结合，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精准调节睡眠 、觉醒周期的 “自然节律”</a:t>
            </a:r>
            <a:endParaRPr lang="en-US" altLang="zh-CN" sz="1400" dirty="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chemeClr val="accent6"/>
                </a:solidFill>
                <a:latin typeface="+mn-ea"/>
              </a:rPr>
              <a:t>无成瘾性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，无明显戒断反应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016330" y="4119144"/>
            <a:ext cx="3395123" cy="182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起效快，</a:t>
            </a:r>
            <a:r>
              <a:rPr lang="zh-CN" altLang="en-US" sz="1400" dirty="0">
                <a:latin typeface="+mn-ea"/>
                <a:sym typeface="微软雅黑" panose="020B0503020204020204" pitchFamily="34" charset="-122"/>
              </a:rPr>
              <a:t>显著缩短入睡时间</a:t>
            </a:r>
            <a:endParaRPr lang="en-US" altLang="zh-CN" sz="1400" dirty="0">
              <a:latin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ysClr val="windowText" lastClr="000000"/>
                </a:solidFill>
                <a:latin typeface="+mn-ea"/>
              </a:rPr>
              <a:t>可</a:t>
            </a:r>
            <a:r>
              <a:rPr lang="en-US" altLang="zh-CN" sz="1400" b="1" dirty="0" err="1">
                <a:solidFill>
                  <a:schemeClr val="accent6"/>
                </a:solidFill>
                <a:latin typeface="+mn-ea"/>
              </a:rPr>
              <a:t>持续作用整夜</a:t>
            </a:r>
            <a:r>
              <a:rPr lang="zh-CN" altLang="en-US" sz="1400" dirty="0">
                <a:solidFill>
                  <a:sysClr val="windowText" lastClr="000000"/>
                </a:solidFill>
                <a:latin typeface="+mn-ea"/>
              </a:rPr>
              <a:t>，改善睡眠维持</a:t>
            </a:r>
            <a:endParaRPr lang="en-US" altLang="zh-CN" sz="1400" dirty="0">
              <a:solidFill>
                <a:sysClr val="windowText" lastClr="00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无残留，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次日注意力、记忆力及操作能力不受影响，显著降低白天嗜睡、乏力等困扰</a:t>
            </a:r>
            <a:endParaRPr lang="zh-CN" altLang="en-US" sz="14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911034" y="4090565"/>
            <a:ext cx="3500419" cy="1823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>
            <p:custDataLst>
              <p:tags r:id="rId4"/>
            </p:custDataLst>
          </p:nvPr>
        </p:nvSpPr>
        <p:spPr>
          <a:xfrm>
            <a:off x="8613647" y="1565770"/>
            <a:ext cx="3143041" cy="434875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圆角矩形 31"/>
          <p:cNvSpPr/>
          <p:nvPr>
            <p:custDataLst>
              <p:tags r:id="rId5"/>
            </p:custDataLst>
          </p:nvPr>
        </p:nvSpPr>
        <p:spPr>
          <a:xfrm>
            <a:off x="8889058" y="1292394"/>
            <a:ext cx="2606951" cy="4267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00B052">
              <a:shade val="50000"/>
            </a:srgbClr>
          </a:lnRef>
          <a:fillRef idx="1">
            <a:srgbClr val="00B052"/>
          </a:fillRef>
          <a:effectRef idx="0">
            <a:srgbClr val="00B052"/>
          </a:effectRef>
          <a:fontRef idx="minor">
            <a:srgbClr val="FFFFFF"/>
          </a:fontRef>
        </p:style>
        <p:txBody>
          <a:bodyPr rtlCol="0" anchor="ctr" anchorCtr="0">
            <a:noAutofit/>
          </a:bodyPr>
          <a:lstStyle/>
          <a:p>
            <a:pPr algn="ctr" defTabSz="609600"/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专利：</a:t>
            </a:r>
            <a:r>
              <a:rPr lang="zh-CN" altLang="en-US" sz="1600" b="1" dirty="0"/>
              <a:t>分子化合物及晶体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流程图: 合并 5"/>
          <p:cNvSpPr/>
          <p:nvPr/>
        </p:nvSpPr>
        <p:spPr>
          <a:xfrm>
            <a:off x="1049310" y="3397074"/>
            <a:ext cx="7294820" cy="594495"/>
          </a:xfrm>
          <a:prstGeom prst="flowChartMer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5011" y="3484850"/>
            <a:ext cx="298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B140"/>
                </a:solidFill>
              </a:rPr>
              <a:t>带来接近生理状态的 “优质睡眠”</a:t>
            </a:r>
            <a:endParaRPr lang="zh-CN" altLang="en-US" sz="1400" b="1" dirty="0">
              <a:solidFill>
                <a:srgbClr val="00B140"/>
              </a:solidFill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316" y="1969793"/>
            <a:ext cx="2104138" cy="29117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20000">
            <a:off x="9445461" y="2394261"/>
            <a:ext cx="2228012" cy="3312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 txBox="1"/>
          <p:nvPr/>
        </p:nvSpPr>
        <p:spPr>
          <a:xfrm>
            <a:off x="11438984" y="6438878"/>
            <a:ext cx="518208" cy="263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fld id="{D6F24B0C-7668-4973-8E6C-4D4CB7EF0CEB}" type="slidenum">
              <a:rPr lang="en-US" sz="1600" b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fld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9451" y="1697210"/>
            <a:ext cx="508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latin typeface="+mn-ea"/>
                <a:cs typeface="Times New Roman" panose="02020603050405020304" pitchFamily="18" charset="0"/>
              </a:rPr>
              <a:t>我国有约</a:t>
            </a:r>
            <a:r>
              <a:rPr kumimoji="1" lang="en-US" altLang="zh-CN" sz="1400" dirty="0">
                <a:latin typeface="+mn-ea"/>
                <a:cs typeface="Times New Roman" panose="02020603050405020304" pitchFamily="18" charset="0"/>
              </a:rPr>
              <a:t> 2 </a:t>
            </a:r>
            <a:r>
              <a:rPr kumimoji="1" lang="zh-CN" altLang="en-US" sz="1400" dirty="0">
                <a:latin typeface="+mn-ea"/>
                <a:cs typeface="Times New Roman" panose="02020603050405020304" pitchFamily="18" charset="0"/>
              </a:rPr>
              <a:t>亿人受失眠困扰，慢性失眠者占比超</a:t>
            </a:r>
            <a:r>
              <a:rPr kumimoji="1" lang="en-US" altLang="zh-CN" sz="1400" dirty="0">
                <a:latin typeface="+mn-ea"/>
                <a:cs typeface="Times New Roman" panose="02020603050405020304" pitchFamily="18" charset="0"/>
              </a:rPr>
              <a:t> 50%</a:t>
            </a:r>
            <a:endParaRPr kumimoji="1" lang="zh-CN" altLang="en-US" sz="1400" dirty="0"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latin typeface="+mn-ea"/>
                <a:cs typeface="Times New Roman" panose="02020603050405020304" pitchFamily="18" charset="0"/>
              </a:rPr>
              <a:t>有效治疗可显著</a:t>
            </a:r>
            <a:r>
              <a:rPr kumimoji="1" lang="zh-CN" altLang="en-US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降低共病风险</a:t>
            </a:r>
            <a:endParaRPr kumimoji="1" lang="en-US" altLang="zh-CN" sz="1400" dirty="0"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latin typeface="+mn-ea"/>
                <a:cs typeface="Times New Roman" panose="02020603050405020304" pitchFamily="18" charset="0"/>
              </a:rPr>
              <a:t>提升人群睡眠质量与日间功能，对改善公共健康意义重大</a:t>
            </a:r>
            <a:endParaRPr kumimoji="1" lang="zh-CN" altLang="en-US" sz="14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"/>
          <p:cNvGrpSpPr/>
          <p:nvPr/>
        </p:nvGrpSpPr>
        <p:grpSpPr>
          <a:xfrm>
            <a:off x="1224950" y="122267"/>
            <a:ext cx="9609827" cy="594701"/>
            <a:chOff x="1224950" y="264034"/>
            <a:chExt cx="9609827" cy="594701"/>
          </a:xfrm>
        </p:grpSpPr>
        <p:sp>
          <p:nvSpPr>
            <p:cNvPr id="23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normalizeH="0" baseline="0" noProof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05</a:t>
              </a:r>
              <a:endParaRPr kumimoji="0" lang="zh-CN" altLang="en-US" sz="2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25" name="文本框 14"/>
              <p:cNvSpPr txBox="1"/>
              <p:nvPr/>
            </p:nvSpPr>
            <p:spPr>
              <a:xfrm>
                <a:off x="5019504" y="3416099"/>
                <a:ext cx="2195327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公平性优势</a:t>
                </a:r>
                <a:r>
                  <a:rPr lang="en-US" altLang="zh-CN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(1/2)</a:t>
                </a:r>
                <a:endParaRPr lang="zh-CN" altLang="en-US" sz="1600" b="1" spc="300" dirty="0">
                  <a:solidFill>
                    <a:srgbClr val="00B1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26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圆角矩形 1"/>
          <p:cNvSpPr/>
          <p:nvPr/>
        </p:nvSpPr>
        <p:spPr>
          <a:xfrm>
            <a:off x="453866" y="1246845"/>
            <a:ext cx="5184000" cy="22320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22654" y="1050614"/>
            <a:ext cx="276165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00B14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对疾病和公众健康影响</a:t>
            </a:r>
            <a:endParaRPr kumimoji="1" lang="zh-CN" altLang="en-US" sz="1600" b="1" dirty="0">
              <a:solidFill>
                <a:srgbClr val="00B14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7750" y="4424911"/>
            <a:ext cx="4985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达利雷生无成瘾性，安全性高</a:t>
            </a:r>
            <a:endParaRPr lang="en-US" altLang="zh-CN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替换目录内其他失眠药物，是治疗失眠的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临床首选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，医保基金增量可控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减少治疗精神类、心血管类、代谢类共病治疗的长期医疗费用，减轻医保基金的压力</a:t>
            </a:r>
            <a:endParaRPr lang="zh-CN" altLang="en-US" sz="14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71322" y="3921385"/>
            <a:ext cx="5184000" cy="22320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716498" y="3725152"/>
            <a:ext cx="276165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00B14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符合保基本原则</a:t>
            </a:r>
            <a:endParaRPr kumimoji="1" lang="zh-CN" altLang="en-US" sz="1600" b="1" dirty="0">
              <a:solidFill>
                <a:srgbClr val="00B14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966400" y="1697210"/>
            <a:ext cx="49853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弥补目录内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失眠药物成瘾风险高的短板</a:t>
            </a:r>
            <a:endParaRPr lang="en-US" altLang="zh-CN" sz="1400" dirty="0"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唯一获批</a:t>
            </a:r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  <a:sym typeface="+mn-ea"/>
              </a:rPr>
              <a:t>可改善日间功能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  <a:sym typeface="+mn-ea"/>
              </a:rPr>
              <a:t>的失眠药物</a:t>
            </a:r>
            <a:endParaRPr lang="en-US" altLang="zh-CN" sz="1400" dirty="0">
              <a:latin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弥补特殊人群包括老年患者、</a:t>
            </a:r>
            <a:r>
              <a:rPr lang="zh-CN" altLang="en-US" sz="1400" dirty="0">
                <a:latin typeface="+mn-ea"/>
                <a:sym typeface="+mn-ea"/>
              </a:rPr>
              <a:t>阻塞性睡眠呼吸暂停</a:t>
            </a:r>
            <a:r>
              <a:rPr lang="en-US" altLang="zh-CN" sz="1400" dirty="0">
                <a:latin typeface="+mn-ea"/>
                <a:sym typeface="+mn-ea"/>
              </a:rPr>
              <a:t>(</a:t>
            </a:r>
            <a:r>
              <a:rPr lang="zh-CN" altLang="en-US" sz="1400" dirty="0">
                <a:latin typeface="+mn-ea"/>
                <a:sym typeface="+mn-ea"/>
              </a:rPr>
              <a:t>OSA</a:t>
            </a:r>
            <a:r>
              <a:rPr lang="en-US" altLang="zh-CN" sz="1400" dirty="0">
                <a:latin typeface="+mn-ea"/>
                <a:sym typeface="+mn-ea"/>
              </a:rPr>
              <a:t>)</a:t>
            </a:r>
            <a:r>
              <a:rPr lang="zh-CN" altLang="en-US" sz="1400" dirty="0">
                <a:latin typeface="+mn-ea"/>
                <a:sym typeface="+mn-ea"/>
              </a:rPr>
              <a:t>、慢性阻塞性肺病</a:t>
            </a:r>
            <a:r>
              <a:rPr lang="en-GB" altLang="zh-CN" sz="1400" dirty="0">
                <a:latin typeface="+mn-ea"/>
                <a:sym typeface="+mn-ea"/>
              </a:rPr>
              <a:t>(</a:t>
            </a:r>
            <a:r>
              <a:rPr lang="zh-CN" altLang="en-US" sz="1400" dirty="0">
                <a:latin typeface="+mn-ea"/>
                <a:sym typeface="+mn-ea"/>
              </a:rPr>
              <a:t>COPD</a:t>
            </a:r>
            <a:r>
              <a:rPr lang="en-US" altLang="zh-CN" sz="1400" dirty="0">
                <a:latin typeface="+mn-ea"/>
                <a:sym typeface="+mn-ea"/>
              </a:rPr>
              <a:t>)</a:t>
            </a:r>
            <a:r>
              <a:rPr lang="zh-CN" altLang="en-US" sz="1400" dirty="0">
                <a:latin typeface="+mn-ea"/>
                <a:sym typeface="+mn-ea"/>
              </a:rPr>
              <a:t>患者使用</a:t>
            </a:r>
            <a:r>
              <a:rPr lang="zh-CN" altLang="en-US" sz="1400" b="1" dirty="0">
                <a:solidFill>
                  <a:schemeClr val="accent6"/>
                </a:solidFill>
                <a:latin typeface="+mn-ea"/>
                <a:sym typeface="+mn-ea"/>
              </a:rPr>
              <a:t>现有药物风险高</a:t>
            </a:r>
            <a:r>
              <a:rPr lang="zh-CN" altLang="en-US" sz="1400" dirty="0">
                <a:latin typeface="+mn-ea"/>
                <a:sym typeface="+mn-ea"/>
              </a:rPr>
              <a:t>的不足</a:t>
            </a:r>
            <a:endParaRPr lang="en-US" altLang="zh-CN" sz="14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861120" y="1246845"/>
            <a:ext cx="5184000" cy="22320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176035" y="1077568"/>
            <a:ext cx="276165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00B14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弥补目录短板</a:t>
            </a:r>
            <a:endParaRPr kumimoji="1" lang="zh-CN" altLang="en-US" sz="1600" b="1" dirty="0">
              <a:solidFill>
                <a:srgbClr val="00B14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966400" y="4424911"/>
            <a:ext cx="49853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适应症（成人失眠症）和用法用量（睡前口服，每日一次）明确，且患者人群需通过睡眠评估界定，超说明书用药空间小，临床管理难度低</a:t>
            </a:r>
            <a:endParaRPr lang="zh-CN" alt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5861120" y="3929210"/>
            <a:ext cx="5184000" cy="22320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7147364" y="3737950"/>
            <a:ext cx="276165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00B14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临床管理难度小</a:t>
            </a:r>
            <a:endParaRPr kumimoji="1" lang="zh-CN" altLang="en-US" sz="1600" b="1" dirty="0">
              <a:solidFill>
                <a:srgbClr val="00B14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04800" y="180975"/>
            <a:ext cx="108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2800" y="266309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申报幻灯目录</a:t>
            </a:r>
            <a:endParaRPr lang="zh-CN" altLang="en-US" b="1" dirty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2274" y="1171575"/>
            <a:ext cx="325388" cy="14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44649" y="1209675"/>
            <a:ext cx="4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64968" y="1521857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892274" y="2931207"/>
            <a:ext cx="325388" cy="14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44649" y="2969307"/>
            <a:ext cx="4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964968" y="3281489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96755" y="4728939"/>
            <a:ext cx="325388" cy="14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849130" y="4767039"/>
            <a:ext cx="4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69449" y="5079221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364105" y="1209675"/>
            <a:ext cx="325388" cy="14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6316480" y="1247775"/>
            <a:ext cx="4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436799" y="1559957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6364105" y="2925922"/>
            <a:ext cx="325388" cy="14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6316480" y="2964022"/>
            <a:ext cx="4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436799" y="3276204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265287" y="1171575"/>
            <a:ext cx="4335413" cy="14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265287" y="2925922"/>
            <a:ext cx="4335413" cy="14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294837" y="4728939"/>
            <a:ext cx="4335413" cy="14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6737118" y="1209675"/>
            <a:ext cx="4335413" cy="14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737118" y="2925922"/>
            <a:ext cx="4335413" cy="14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1348222" y="1368941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药品基本信息</a:t>
            </a:r>
            <a:endParaRPr lang="zh-CN" altLang="en-US" b="1" dirty="0">
              <a:latin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62187" y="1337191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有效性优势</a:t>
            </a:r>
            <a:endParaRPr lang="zh-CN" altLang="en-US" b="1" dirty="0">
              <a:latin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233421" y="3091538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安全性优势</a:t>
            </a:r>
            <a:endParaRPr lang="zh-CN" altLang="en-US" b="1" dirty="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762187" y="3091538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创新性优势</a:t>
            </a:r>
            <a:endParaRPr lang="zh-CN" altLang="en-US" b="1" dirty="0">
              <a:latin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342462" y="4894555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公平性优势</a:t>
            </a:r>
            <a:endParaRPr lang="zh-CN" altLang="en-US" b="1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018147" y="1773555"/>
            <a:ext cx="396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唯一获批可改善日间功能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的失眠药物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各大权威指南</a:t>
            </a:r>
            <a:r>
              <a:rPr lang="en-GB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级证据，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级推荐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8105" y="3460750"/>
            <a:ext cx="396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无成瘾性，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停药后无戒断反应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285750" lvl="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不良反应少，全球无安全警示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18147" y="3460750"/>
            <a:ext cx="3961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全新一代、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双重食欲素受体拮抗剂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285750" lvl="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药代动力学特征适配生理睡眠周期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285750" lvl="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多项专利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48105" y="5224254"/>
            <a:ext cx="4088765" cy="859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多种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特殊人群适用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，保障用药公平性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适应症明确，临床管理难度低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indent="0" algn="l">
              <a:buClrTx/>
              <a:buSzTx/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5105" y="1768475"/>
            <a:ext cx="396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双重食欲素受体拮抗剂类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创新药物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285750" lvl="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553023" y="1642379"/>
            <a:ext cx="6093198" cy="1857642"/>
            <a:chOff x="440956" y="1980527"/>
            <a:chExt cx="5214435" cy="1801907"/>
          </a:xfrm>
        </p:grpSpPr>
        <p:sp>
          <p:nvSpPr>
            <p:cNvPr id="13" name="矩形: 圆角 12"/>
            <p:cNvSpPr/>
            <p:nvPr>
              <p:custDataLst>
                <p:tags r:id="rId1"/>
              </p:custDataLst>
            </p:nvPr>
          </p:nvSpPr>
          <p:spPr>
            <a:xfrm>
              <a:off x="440956" y="2108001"/>
              <a:ext cx="5214435" cy="1674433"/>
            </a:xfrm>
            <a:prstGeom prst="roundRect">
              <a:avLst>
                <a:gd name="adj" fmla="val 6148"/>
              </a:avLst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/>
            </a:ln>
            <a:effectLst>
              <a:outerShdw blurRad="76200" dist="50800" dir="5400000" algn="t" rotWithShape="0">
                <a:schemeClr val="accent1"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872403" y="2017657"/>
              <a:ext cx="2830980" cy="430199"/>
              <a:chOff x="4837754" y="2571103"/>
              <a:chExt cx="2845941" cy="432473"/>
            </a:xfrm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grpSpPr>
          <p:sp>
            <p:nvSpPr>
              <p:cNvPr id="18" name="矩形: 圆顶角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4837754" y="2571104"/>
                <a:ext cx="2845941" cy="9974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 descr="D:\51PPT模板网\51pptmoban.com\图片.jpg"/>
              <p:cNvSpPr/>
              <p:nvPr>
                <p:custDataLst>
                  <p:tags r:id="rId3"/>
                </p:custDataLst>
              </p:nvPr>
            </p:nvSpPr>
            <p:spPr>
              <a:xfrm>
                <a:off x="4881860" y="2571103"/>
                <a:ext cx="2757697" cy="432473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Bullet1"/>
            <p:cNvSpPr txBox="1"/>
            <p:nvPr>
              <p:custDataLst>
                <p:tags r:id="rId4"/>
              </p:custDataLst>
            </p:nvPr>
          </p:nvSpPr>
          <p:spPr>
            <a:xfrm>
              <a:off x="2276320" y="1980527"/>
              <a:ext cx="2035087" cy="430199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参照药选择理由</a:t>
              </a:r>
              <a:endParaRPr lang="zh-CN" altLang="en-US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5005" y="1304281"/>
            <a:ext cx="5053639" cy="5140888"/>
            <a:chOff x="285135" y="1350408"/>
            <a:chExt cx="6362409" cy="5138998"/>
          </a:xfrm>
        </p:grpSpPr>
        <p:sp>
          <p:nvSpPr>
            <p:cNvPr id="5" name="矩形: 圆角 4"/>
            <p:cNvSpPr/>
            <p:nvPr>
              <p:custDataLst>
                <p:tags r:id="rId5"/>
              </p:custDataLst>
            </p:nvPr>
          </p:nvSpPr>
          <p:spPr>
            <a:xfrm>
              <a:off x="285135" y="1494031"/>
              <a:ext cx="6362409" cy="4995375"/>
            </a:xfrm>
            <a:prstGeom prst="roundRect">
              <a:avLst>
                <a:gd name="adj" fmla="val 6148"/>
              </a:avLst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/>
            </a:ln>
            <a:effectLst>
              <a:outerShdw blurRad="76200" dist="50800" dir="5400000" algn="t" rotWithShape="0">
                <a:schemeClr val="accent1"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49147" y="1386420"/>
              <a:ext cx="2686091" cy="430199"/>
              <a:chOff x="5216482" y="1936530"/>
              <a:chExt cx="2700284" cy="432473"/>
            </a:xfrm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grpSpPr>
          <p:sp>
            <p:nvSpPr>
              <p:cNvPr id="3" name="矩形: 圆顶角 2"/>
              <p:cNvSpPr/>
              <p:nvPr>
                <p:custDataLst>
                  <p:tags r:id="rId6"/>
                </p:custDataLst>
              </p:nvPr>
            </p:nvSpPr>
            <p:spPr>
              <a:xfrm>
                <a:off x="5216482" y="1936531"/>
                <a:ext cx="2700284" cy="9974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" name="任意多边形: 形状 5" descr="D:\51PPT模板网\51pptmoban.com\图片.jpg"/>
              <p:cNvSpPr/>
              <p:nvPr>
                <p:custDataLst>
                  <p:tags r:id="rId7"/>
                </p:custDataLst>
              </p:nvPr>
            </p:nvSpPr>
            <p:spPr>
              <a:xfrm>
                <a:off x="5258003" y="1936530"/>
                <a:ext cx="2616557" cy="432473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Bullet1"/>
            <p:cNvSpPr txBox="1"/>
            <p:nvPr>
              <p:custDataLst>
                <p:tags r:id="rId8"/>
              </p:custDataLst>
            </p:nvPr>
          </p:nvSpPr>
          <p:spPr>
            <a:xfrm>
              <a:off x="2670274" y="1350408"/>
              <a:ext cx="1758939" cy="430199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基本信息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306344" y="2462061"/>
            <a:ext cx="5036454" cy="58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86288" y="2112561"/>
            <a:ext cx="5504120" cy="1387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 indent="-285750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适应症相似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，适用于失眠患者的治疗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lvl="2" indent="-285750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失眠领域近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年上市的新型苯二氮䓬类药物，创新程度高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lvl="2" indent="-285750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权威指南推荐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级证据，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级推荐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lvl="2" indent="-285750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临床证据充分，与达利雷生在安全性和有效性可进行比较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480087" y="5475213"/>
            <a:ext cx="535410" cy="20638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5779" y="1836502"/>
          <a:ext cx="4755522" cy="43051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9631"/>
                <a:gridCol w="1537438"/>
                <a:gridCol w="1224092"/>
                <a:gridCol w="1024361"/>
              </a:tblGrid>
              <a:tr h="544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通用名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F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盐酸达利雷生片（科唯可</a:t>
                      </a:r>
                      <a:r>
                        <a:rPr lang="en-US" altLang="zh-CN" sz="1400" b="1" baseline="3000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®</a:t>
                      </a:r>
                      <a:r>
                        <a:rPr lang="zh-CN" altLang="en-US" sz="1400" b="1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400" b="1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544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注册规格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F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按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25mg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；（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50mg</a:t>
                      </a:r>
                      <a:endParaRPr lang="en-US" altLang="zh-CN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9355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适应症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F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本品适用于治疗以</a:t>
                      </a:r>
                      <a:r>
                        <a:rPr lang="zh-CN" altLang="en-US" sz="1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入睡困难和</a:t>
                      </a:r>
                      <a:r>
                        <a:rPr lang="en-US" altLang="zh-CN" sz="1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或睡眠维持困难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为特征的成人失眠患者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771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F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推荐剂量为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25mg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50mg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，每晚服用不得超过一次，睡前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分钟内口服给药，并且距计划觉醒时间剩余至少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小时，如果与餐同服或餐后立刻服用，则入睡时间可能会延迟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6711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获批时间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zh-CN" alt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目前大陆地区同通用名药品的上市情况</a:t>
                      </a:r>
                      <a:endParaRPr lang="zh-CN" altLang="en-US" sz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独家产品、无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6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全球首次上市时间及国家</a:t>
                      </a:r>
                      <a:r>
                        <a:rPr lang="en-US" altLang="zh-CN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地区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月，美国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否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梯形 8"/>
          <p:cNvSpPr/>
          <p:nvPr/>
        </p:nvSpPr>
        <p:spPr>
          <a:xfrm>
            <a:off x="467588" y="611908"/>
            <a:ext cx="11348192" cy="478557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达利雷生：双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食欲素受体拮抗剂创新药物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2" name="Group 2"/>
          <p:cNvGrpSpPr/>
          <p:nvPr/>
        </p:nvGrpSpPr>
        <p:grpSpPr>
          <a:xfrm>
            <a:off x="1224950" y="-8704"/>
            <a:ext cx="9609827" cy="594701"/>
            <a:chOff x="1224950" y="264034"/>
            <a:chExt cx="9609827" cy="594701"/>
          </a:xfrm>
        </p:grpSpPr>
        <p:sp>
          <p:nvSpPr>
            <p:cNvPr id="28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1" name="文本框 14"/>
              <p:cNvSpPr txBox="1"/>
              <p:nvPr/>
            </p:nvSpPr>
            <p:spPr>
              <a:xfrm>
                <a:off x="4737535" y="3416099"/>
                <a:ext cx="2759264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药品基本信息（</a:t>
                </a:r>
                <a:r>
                  <a:rPr lang="en-US" altLang="zh-CN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1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/2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2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矩形: 圆角 24"/>
          <p:cNvSpPr/>
          <p:nvPr>
            <p:custDataLst>
              <p:tags r:id="rId9"/>
            </p:custDataLst>
          </p:nvPr>
        </p:nvSpPr>
        <p:spPr>
          <a:xfrm>
            <a:off x="5586287" y="3646127"/>
            <a:ext cx="6093198" cy="2807936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: 圆顶角 25"/>
          <p:cNvSpPr/>
          <p:nvPr>
            <p:custDataLst>
              <p:tags r:id="rId10"/>
            </p:custDataLst>
          </p:nvPr>
        </p:nvSpPr>
        <p:spPr>
          <a:xfrm>
            <a:off x="6686537" y="3555785"/>
            <a:ext cx="3814710" cy="992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 descr="D:\51PPT模板网\51pptmoban.com\图片.jpg"/>
          <p:cNvSpPr/>
          <p:nvPr>
            <p:custDataLst>
              <p:tags r:id="rId11"/>
            </p:custDataLst>
          </p:nvPr>
        </p:nvSpPr>
        <p:spPr>
          <a:xfrm>
            <a:off x="6637710" y="3555785"/>
            <a:ext cx="3956295" cy="430199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Bullet1"/>
          <p:cNvSpPr txBox="1"/>
          <p:nvPr>
            <p:custDataLst>
              <p:tags r:id="rId12"/>
            </p:custDataLst>
          </p:nvPr>
        </p:nvSpPr>
        <p:spPr>
          <a:xfrm>
            <a:off x="6925133" y="3509776"/>
            <a:ext cx="3400541" cy="43019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对比参照药的优势</a:t>
            </a:r>
            <a:endParaRPr lang="zh-CN" altLang="en-US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91784" y="3955671"/>
            <a:ext cx="5531213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200" kern="0" dirty="0">
              <a:solidFill>
                <a:prstClr val="black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554800" y="1269571"/>
            <a:ext cx="5536945" cy="40011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R="0" lvl="0" indent="0" algn="ctr" defTabSz="609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参照药物选择建议：地达西尼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（京诺宁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®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占位符 23"/>
          <p:cNvSpPr txBox="1"/>
          <p:nvPr/>
        </p:nvSpPr>
        <p:spPr>
          <a:xfrm>
            <a:off x="167171" y="6520729"/>
            <a:ext cx="3716603" cy="191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1.</a:t>
            </a:r>
            <a:r>
              <a:rPr lang="zh-CN" altLang="en-US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地达西尼说明书</a:t>
            </a:r>
            <a:endParaRPr lang="en-US" altLang="zh-CN" sz="800" dirty="0">
              <a:solidFill>
                <a:srgbClr val="33333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5710734" y="4053736"/>
          <a:ext cx="5849316" cy="239143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991478"/>
                <a:gridCol w="169120"/>
                <a:gridCol w="2688718"/>
              </a:tblGrid>
              <a:tr h="28796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达利雷生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C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C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地达西尼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CFFDB"/>
                    </a:solidFill>
                  </a:tcPr>
                </a:tc>
              </a:tr>
              <a:tr h="42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无成瘾性</a:t>
                      </a:r>
                      <a:r>
                        <a:rPr lang="zh-CN" altLang="en-US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，可长期使用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有成瘾性，使用不可超过</a:t>
                      </a:r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r>
                        <a:rPr lang="zh-CN" altLang="en-US" sz="1200" u="none" strike="noStrike" dirty="0">
                          <a:effectLst/>
                        </a:rPr>
                        <a:t>周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06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影响睡眠觉醒的</a:t>
                      </a:r>
                      <a:r>
                        <a:rPr lang="zh-CN" altLang="en-US" sz="14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非镇静类</a:t>
                      </a:r>
                      <a:endParaRPr lang="zh-CN" altLang="en-US" sz="1400" b="1" u="none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作用于中枢的镇静类</a:t>
                      </a: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次日残留少，唯一获批</a:t>
                      </a:r>
                      <a:r>
                        <a:rPr lang="zh-CN" altLang="en-US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可改善日间功能</a:t>
                      </a:r>
                      <a:endParaRPr lang="zh-CN" alt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嗜睡发生比例高，有日间残留症状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不增加</a:t>
                      </a:r>
                      <a:r>
                        <a:rPr lang="zh-CN" altLang="en-US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睡眠呼吸暂停综合征</a:t>
                      </a:r>
                      <a:r>
                        <a:rPr lang="zh-CN" altLang="en-US" sz="12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患者风险</a:t>
                      </a:r>
                      <a:endParaRPr lang="zh-CN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苯二氮卓类可导致睡眠呼吸暂停综合征的发生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老年患者</a:t>
                      </a:r>
                      <a:r>
                        <a:rPr lang="zh-CN" altLang="en-US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无需调整剂量</a:t>
                      </a:r>
                      <a:endParaRPr lang="zh-CN" alt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143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65</a:t>
                      </a:r>
                      <a:r>
                        <a:rPr lang="zh-CN" altLang="en-US" sz="1200" u="none" strike="noStrike" dirty="0">
                          <a:effectLst/>
                        </a:rPr>
                        <a:t>岁以上老人用药安全有效性尚未确立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5" name="灯片编号占位符 3"/>
          <p:cNvSpPr txBox="1"/>
          <p:nvPr/>
        </p:nvSpPr>
        <p:spPr>
          <a:xfrm>
            <a:off x="11342798" y="6399842"/>
            <a:ext cx="849202" cy="191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F24B0C-7668-4973-8E6C-4D4CB7EF0CE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224950" y="-8704"/>
            <a:ext cx="9609827" cy="594701"/>
            <a:chOff x="1224950" y="264034"/>
            <a:chExt cx="9609827" cy="594701"/>
          </a:xfrm>
        </p:grpSpPr>
        <p:sp>
          <p:nvSpPr>
            <p:cNvPr id="36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8" name="文本框 14"/>
              <p:cNvSpPr txBox="1"/>
              <p:nvPr/>
            </p:nvSpPr>
            <p:spPr>
              <a:xfrm>
                <a:off x="4737535" y="3416099"/>
                <a:ext cx="2759264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药品基本信息（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2/2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灯片编号占位符 3"/>
          <p:cNvSpPr txBox="1"/>
          <p:nvPr/>
        </p:nvSpPr>
        <p:spPr>
          <a:xfrm>
            <a:off x="11585015" y="6430177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F24B0C-7668-4973-8E6C-4D4CB7EF0CE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文本占位符 23"/>
          <p:cNvSpPr txBox="1"/>
          <p:nvPr/>
        </p:nvSpPr>
        <p:spPr>
          <a:xfrm>
            <a:off x="358418" y="6321013"/>
            <a:ext cx="3716603" cy="469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1.Xiao-Lan Cao, et al.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PLoS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One. 2017;12(2):e0170772.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2.Klingman K.J., et al. J Am Assoc Nurse </a:t>
            </a:r>
            <a:r>
              <a:rPr lang="en-US" altLang="zh-CN" sz="800" dirty="0" err="1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Pract</a:t>
            </a:r>
            <a:r>
              <a:rPr lang="en-US" altLang="zh-CN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. 2020;32(2):145–51.</a:t>
            </a:r>
            <a:endParaRPr lang="en-US" altLang="zh-CN" sz="800" dirty="0">
              <a:solidFill>
                <a:srgbClr val="33333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3.Liao D.D., et al. Alpha Psychiatry. 2024;25(2):233–42.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212472" y="1350874"/>
            <a:ext cx="11611758" cy="4985253"/>
            <a:chOff x="208762" y="968395"/>
            <a:chExt cx="11611758" cy="4985253"/>
          </a:xfrm>
        </p:grpSpPr>
        <p:grpSp>
          <p:nvGrpSpPr>
            <p:cNvPr id="5" name="组合 4"/>
            <p:cNvGrpSpPr/>
            <p:nvPr/>
          </p:nvGrpSpPr>
          <p:grpSpPr>
            <a:xfrm>
              <a:off x="6240529" y="1336372"/>
              <a:ext cx="5579991" cy="1934066"/>
              <a:chOff x="398200" y="1501209"/>
              <a:chExt cx="5579991" cy="1934066"/>
            </a:xfrm>
          </p:grpSpPr>
          <p:sp>
            <p:nvSpPr>
              <p:cNvPr id="12" name="矩形: 圆角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398200" y="1618357"/>
                <a:ext cx="5579991" cy="1816918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841419" y="1537218"/>
                <a:ext cx="2163557" cy="437791"/>
                <a:chOff x="3801322" y="2088126"/>
                <a:chExt cx="2174991" cy="440105"/>
              </a:xfrm>
              <a:effectLst>
                <a:outerShdw blurRad="50800" dist="38100" dir="5400000" algn="t" rotWithShape="0">
                  <a:schemeClr val="accent1">
                    <a:alpha val="40000"/>
                  </a:schemeClr>
                </a:outerShdw>
              </a:effectLst>
            </p:grpSpPr>
            <p:sp>
              <p:nvSpPr>
                <p:cNvPr id="16" name="矩形: 圆顶角 15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3801322" y="2094000"/>
                  <a:ext cx="2174991" cy="10150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任意多边形: 形状 16" descr="D:\51PPT模板网\51pptmoban.com\图片.jpg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836363" y="2088126"/>
                  <a:ext cx="2107550" cy="440105"/>
                </a:xfrm>
                <a:custGeom>
                  <a:avLst/>
                  <a:gdLst>
                    <a:gd name="connsiteX0" fmla="*/ 9463 w 5671603"/>
                    <a:gd name="connsiteY0" fmla="*/ 0 h 642809"/>
                    <a:gd name="connsiteX1" fmla="*/ 772663 w 5671603"/>
                    <a:gd name="connsiteY1" fmla="*/ 0 h 642809"/>
                    <a:gd name="connsiteX2" fmla="*/ 1678703 w 5671603"/>
                    <a:gd name="connsiteY2" fmla="*/ 0 h 642809"/>
                    <a:gd name="connsiteX3" fmla="*/ 1992767 w 5671603"/>
                    <a:gd name="connsiteY3" fmla="*/ 0 h 642809"/>
                    <a:gd name="connsiteX4" fmla="*/ 2565400 w 5671603"/>
                    <a:gd name="connsiteY4" fmla="*/ 0 h 642809"/>
                    <a:gd name="connsiteX5" fmla="*/ 2803588 w 5671603"/>
                    <a:gd name="connsiteY5" fmla="*/ 0 h 642809"/>
                    <a:gd name="connsiteX6" fmla="*/ 2868015 w 5671603"/>
                    <a:gd name="connsiteY6" fmla="*/ 0 h 642809"/>
                    <a:gd name="connsiteX7" fmla="*/ 3106203 w 5671603"/>
                    <a:gd name="connsiteY7" fmla="*/ 0 h 642809"/>
                    <a:gd name="connsiteX8" fmla="*/ 3678836 w 5671603"/>
                    <a:gd name="connsiteY8" fmla="*/ 0 h 642809"/>
                    <a:gd name="connsiteX9" fmla="*/ 3992900 w 5671603"/>
                    <a:gd name="connsiteY9" fmla="*/ 0 h 642809"/>
                    <a:gd name="connsiteX10" fmla="*/ 4898940 w 5671603"/>
                    <a:gd name="connsiteY10" fmla="*/ 0 h 642809"/>
                    <a:gd name="connsiteX11" fmla="*/ 5662140 w 5671603"/>
                    <a:gd name="connsiteY11" fmla="*/ 0 h 642809"/>
                    <a:gd name="connsiteX12" fmla="*/ 5300826 w 5671603"/>
                    <a:gd name="connsiteY12" fmla="*/ 111760 h 642809"/>
                    <a:gd name="connsiteX13" fmla="*/ 5173190 w 5671603"/>
                    <a:gd name="connsiteY13" fmla="*/ 461024 h 642809"/>
                    <a:gd name="connsiteX14" fmla="*/ 4898940 w 5671603"/>
                    <a:gd name="connsiteY14" fmla="*/ 642809 h 642809"/>
                    <a:gd name="connsiteX15" fmla="*/ 3992900 w 5671603"/>
                    <a:gd name="connsiteY15" fmla="*/ 642809 h 642809"/>
                    <a:gd name="connsiteX16" fmla="*/ 3106203 w 5671603"/>
                    <a:gd name="connsiteY16" fmla="*/ 642809 h 642809"/>
                    <a:gd name="connsiteX17" fmla="*/ 2565400 w 5671603"/>
                    <a:gd name="connsiteY17" fmla="*/ 642809 h 642809"/>
                    <a:gd name="connsiteX18" fmla="*/ 1678703 w 5671603"/>
                    <a:gd name="connsiteY18" fmla="*/ 642809 h 642809"/>
                    <a:gd name="connsiteX19" fmla="*/ 772663 w 5671603"/>
                    <a:gd name="connsiteY19" fmla="*/ 642809 h 642809"/>
                    <a:gd name="connsiteX20" fmla="*/ 498413 w 5671603"/>
                    <a:gd name="connsiteY20" fmla="*/ 461024 h 642809"/>
                    <a:gd name="connsiteX21" fmla="*/ 370777 w 5671603"/>
                    <a:gd name="connsiteY21" fmla="*/ 111760 h 642809"/>
                    <a:gd name="connsiteX22" fmla="*/ 9463 w 5671603"/>
                    <a:gd name="connsiteY22" fmla="*/ 0 h 642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671603" h="642809">
                      <a:moveTo>
                        <a:pt x="9463" y="0"/>
                      </a:moveTo>
                      <a:lnTo>
                        <a:pt x="772663" y="0"/>
                      </a:lnTo>
                      <a:lnTo>
                        <a:pt x="1678703" y="0"/>
                      </a:lnTo>
                      <a:lnTo>
                        <a:pt x="1992767" y="0"/>
                      </a:lnTo>
                      <a:lnTo>
                        <a:pt x="2565400" y="0"/>
                      </a:lnTo>
                      <a:lnTo>
                        <a:pt x="2803588" y="0"/>
                      </a:lnTo>
                      <a:lnTo>
                        <a:pt x="2868015" y="0"/>
                      </a:lnTo>
                      <a:lnTo>
                        <a:pt x="3106203" y="0"/>
                      </a:lnTo>
                      <a:lnTo>
                        <a:pt x="3678836" y="0"/>
                      </a:lnTo>
                      <a:lnTo>
                        <a:pt x="3992900" y="0"/>
                      </a:lnTo>
                      <a:lnTo>
                        <a:pt x="4898940" y="0"/>
                      </a:lnTo>
                      <a:lnTo>
                        <a:pt x="5662140" y="0"/>
                      </a:lnTo>
                      <a:cubicBezTo>
                        <a:pt x="5729121" y="18627"/>
                        <a:pt x="5422799" y="-41277"/>
                        <a:pt x="5300826" y="111760"/>
                      </a:cubicBezTo>
                      <a:lnTo>
                        <a:pt x="5173190" y="461024"/>
                      </a:lnTo>
                      <a:cubicBezTo>
                        <a:pt x="5128005" y="567851"/>
                        <a:pt x="5022226" y="642809"/>
                        <a:pt x="4898940" y="642809"/>
                      </a:cubicBezTo>
                      <a:lnTo>
                        <a:pt x="3992900" y="642809"/>
                      </a:lnTo>
                      <a:lnTo>
                        <a:pt x="3106203" y="642809"/>
                      </a:lnTo>
                      <a:lnTo>
                        <a:pt x="2565400" y="642809"/>
                      </a:lnTo>
                      <a:lnTo>
                        <a:pt x="1678703" y="642809"/>
                      </a:lnTo>
                      <a:lnTo>
                        <a:pt x="772663" y="642809"/>
                      </a:lnTo>
                      <a:cubicBezTo>
                        <a:pt x="649377" y="642809"/>
                        <a:pt x="543598" y="567851"/>
                        <a:pt x="498413" y="461024"/>
                      </a:cubicBezTo>
                      <a:lnTo>
                        <a:pt x="370777" y="111760"/>
                      </a:lnTo>
                      <a:cubicBezTo>
                        <a:pt x="248804" y="-41277"/>
                        <a:pt x="-57518" y="18627"/>
                        <a:pt x="946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4000">
                      <a:schemeClr val="accent1"/>
                    </a:gs>
                  </a:gsLst>
                  <a:lin ang="2700000" scaled="0"/>
                </a:gradFill>
                <a:ln w="127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Bullet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35902" y="1501209"/>
                <a:ext cx="1374589" cy="437791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b="1" dirty="0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有效性</a:t>
                </a:r>
                <a:endParaRPr lang="zh-CN" altLang="en-US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08762" y="968395"/>
              <a:ext cx="5799616" cy="4985253"/>
              <a:chOff x="297662" y="1133232"/>
              <a:chExt cx="5799616" cy="4985253"/>
            </a:xfrm>
          </p:grpSpPr>
          <p:sp>
            <p:nvSpPr>
              <p:cNvPr id="7" name="矩形: 圆角 6"/>
              <p:cNvSpPr/>
              <p:nvPr>
                <p:custDataLst>
                  <p:tags r:id="rId6"/>
                </p:custDataLst>
              </p:nvPr>
            </p:nvSpPr>
            <p:spPr>
              <a:xfrm>
                <a:off x="297662" y="1253903"/>
                <a:ext cx="5799616" cy="4864582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133210" y="1154683"/>
                <a:ext cx="2527101" cy="430199"/>
                <a:chOff x="5099938" y="1703568"/>
                <a:chExt cx="2540456" cy="432473"/>
              </a:xfrm>
              <a:effectLst>
                <a:outerShdw blurRad="50800" dist="38100" dir="5400000" algn="t" rotWithShape="0">
                  <a:schemeClr val="accent1">
                    <a:alpha val="40000"/>
                  </a:schemeClr>
                </a:outerShdw>
              </a:effectLst>
            </p:grpSpPr>
            <p:sp>
              <p:nvSpPr>
                <p:cNvPr id="10" name="矩形: 圆顶角 9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5099938" y="1703570"/>
                  <a:ext cx="2540456" cy="99743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任意多边形: 形状 10" descr="D:\51PPT模板网\51pptmoban.com\图片.jpg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145932" y="1703568"/>
                  <a:ext cx="2461685" cy="432473"/>
                </a:xfrm>
                <a:custGeom>
                  <a:avLst/>
                  <a:gdLst>
                    <a:gd name="connsiteX0" fmla="*/ 9463 w 5671603"/>
                    <a:gd name="connsiteY0" fmla="*/ 0 h 642809"/>
                    <a:gd name="connsiteX1" fmla="*/ 772663 w 5671603"/>
                    <a:gd name="connsiteY1" fmla="*/ 0 h 642809"/>
                    <a:gd name="connsiteX2" fmla="*/ 1678703 w 5671603"/>
                    <a:gd name="connsiteY2" fmla="*/ 0 h 642809"/>
                    <a:gd name="connsiteX3" fmla="*/ 1992767 w 5671603"/>
                    <a:gd name="connsiteY3" fmla="*/ 0 h 642809"/>
                    <a:gd name="connsiteX4" fmla="*/ 2565400 w 5671603"/>
                    <a:gd name="connsiteY4" fmla="*/ 0 h 642809"/>
                    <a:gd name="connsiteX5" fmla="*/ 2803588 w 5671603"/>
                    <a:gd name="connsiteY5" fmla="*/ 0 h 642809"/>
                    <a:gd name="connsiteX6" fmla="*/ 2868015 w 5671603"/>
                    <a:gd name="connsiteY6" fmla="*/ 0 h 642809"/>
                    <a:gd name="connsiteX7" fmla="*/ 3106203 w 5671603"/>
                    <a:gd name="connsiteY7" fmla="*/ 0 h 642809"/>
                    <a:gd name="connsiteX8" fmla="*/ 3678836 w 5671603"/>
                    <a:gd name="connsiteY8" fmla="*/ 0 h 642809"/>
                    <a:gd name="connsiteX9" fmla="*/ 3992900 w 5671603"/>
                    <a:gd name="connsiteY9" fmla="*/ 0 h 642809"/>
                    <a:gd name="connsiteX10" fmla="*/ 4898940 w 5671603"/>
                    <a:gd name="connsiteY10" fmla="*/ 0 h 642809"/>
                    <a:gd name="connsiteX11" fmla="*/ 5662140 w 5671603"/>
                    <a:gd name="connsiteY11" fmla="*/ 0 h 642809"/>
                    <a:gd name="connsiteX12" fmla="*/ 5300826 w 5671603"/>
                    <a:gd name="connsiteY12" fmla="*/ 111760 h 642809"/>
                    <a:gd name="connsiteX13" fmla="*/ 5173190 w 5671603"/>
                    <a:gd name="connsiteY13" fmla="*/ 461024 h 642809"/>
                    <a:gd name="connsiteX14" fmla="*/ 4898940 w 5671603"/>
                    <a:gd name="connsiteY14" fmla="*/ 642809 h 642809"/>
                    <a:gd name="connsiteX15" fmla="*/ 3992900 w 5671603"/>
                    <a:gd name="connsiteY15" fmla="*/ 642809 h 642809"/>
                    <a:gd name="connsiteX16" fmla="*/ 3106203 w 5671603"/>
                    <a:gd name="connsiteY16" fmla="*/ 642809 h 642809"/>
                    <a:gd name="connsiteX17" fmla="*/ 2565400 w 5671603"/>
                    <a:gd name="connsiteY17" fmla="*/ 642809 h 642809"/>
                    <a:gd name="connsiteX18" fmla="*/ 1678703 w 5671603"/>
                    <a:gd name="connsiteY18" fmla="*/ 642809 h 642809"/>
                    <a:gd name="connsiteX19" fmla="*/ 772663 w 5671603"/>
                    <a:gd name="connsiteY19" fmla="*/ 642809 h 642809"/>
                    <a:gd name="connsiteX20" fmla="*/ 498413 w 5671603"/>
                    <a:gd name="connsiteY20" fmla="*/ 461024 h 642809"/>
                    <a:gd name="connsiteX21" fmla="*/ 370777 w 5671603"/>
                    <a:gd name="connsiteY21" fmla="*/ 111760 h 642809"/>
                    <a:gd name="connsiteX22" fmla="*/ 9463 w 5671603"/>
                    <a:gd name="connsiteY22" fmla="*/ 0 h 642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671603" h="642809">
                      <a:moveTo>
                        <a:pt x="9463" y="0"/>
                      </a:moveTo>
                      <a:lnTo>
                        <a:pt x="772663" y="0"/>
                      </a:lnTo>
                      <a:lnTo>
                        <a:pt x="1678703" y="0"/>
                      </a:lnTo>
                      <a:lnTo>
                        <a:pt x="1992767" y="0"/>
                      </a:lnTo>
                      <a:lnTo>
                        <a:pt x="2565400" y="0"/>
                      </a:lnTo>
                      <a:lnTo>
                        <a:pt x="2803588" y="0"/>
                      </a:lnTo>
                      <a:lnTo>
                        <a:pt x="2868015" y="0"/>
                      </a:lnTo>
                      <a:lnTo>
                        <a:pt x="3106203" y="0"/>
                      </a:lnTo>
                      <a:lnTo>
                        <a:pt x="3678836" y="0"/>
                      </a:lnTo>
                      <a:lnTo>
                        <a:pt x="3992900" y="0"/>
                      </a:lnTo>
                      <a:lnTo>
                        <a:pt x="4898940" y="0"/>
                      </a:lnTo>
                      <a:lnTo>
                        <a:pt x="5662140" y="0"/>
                      </a:lnTo>
                      <a:cubicBezTo>
                        <a:pt x="5729121" y="18627"/>
                        <a:pt x="5422799" y="-41277"/>
                        <a:pt x="5300826" y="111760"/>
                      </a:cubicBezTo>
                      <a:lnTo>
                        <a:pt x="5173190" y="461024"/>
                      </a:lnTo>
                      <a:cubicBezTo>
                        <a:pt x="5128005" y="567851"/>
                        <a:pt x="5022226" y="642809"/>
                        <a:pt x="4898940" y="642809"/>
                      </a:cubicBezTo>
                      <a:lnTo>
                        <a:pt x="3992900" y="642809"/>
                      </a:lnTo>
                      <a:lnTo>
                        <a:pt x="3106203" y="642809"/>
                      </a:lnTo>
                      <a:lnTo>
                        <a:pt x="2565400" y="642809"/>
                      </a:lnTo>
                      <a:lnTo>
                        <a:pt x="1678703" y="642809"/>
                      </a:lnTo>
                      <a:lnTo>
                        <a:pt x="772663" y="642809"/>
                      </a:lnTo>
                      <a:cubicBezTo>
                        <a:pt x="649377" y="642809"/>
                        <a:pt x="543598" y="567851"/>
                        <a:pt x="498413" y="461024"/>
                      </a:cubicBezTo>
                      <a:lnTo>
                        <a:pt x="370777" y="111760"/>
                      </a:lnTo>
                      <a:cubicBezTo>
                        <a:pt x="248804" y="-41277"/>
                        <a:pt x="-57518" y="18627"/>
                        <a:pt x="946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4000">
                      <a:schemeClr val="accent1"/>
                    </a:gs>
                  </a:gsLst>
                  <a:lin ang="2700000" scaled="0"/>
                </a:gradFill>
                <a:ln w="127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Bullet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258862" y="1133232"/>
                <a:ext cx="2234517" cy="430199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b="1" dirty="0"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疾病的基本情况</a:t>
                </a:r>
                <a:endParaRPr lang="zh-CN" altLang="en-US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梯形 19"/>
          <p:cNvSpPr/>
          <p:nvPr/>
        </p:nvSpPr>
        <p:spPr>
          <a:xfrm>
            <a:off x="421904" y="623760"/>
            <a:ext cx="11348192" cy="478557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中国失眠患者患病率高，疾病负担重，临床急需可改善日间功能、不成瘾、特殊人群适用的新型药物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75315" y="4519688"/>
            <a:ext cx="5106924" cy="174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失眠导致日间功能损害，常见表现包括：疲劳感与精力不足；注意力涣散等，增加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交通事故、工伤事故风险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，带来严重社会负担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十九大报告中提出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健康中国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2030”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目标，旨在实现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7~8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睡眠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5729" y="2887974"/>
            <a:ext cx="4634367" cy="58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现有治疗药物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无法同时满足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“入睡快”、“睡得香” 、次日“精神好、不困倦”的临床需求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25" name="矩形: 圆角 24"/>
          <p:cNvSpPr/>
          <p:nvPr>
            <p:custDataLst>
              <p:tags r:id="rId10"/>
            </p:custDataLst>
          </p:nvPr>
        </p:nvSpPr>
        <p:spPr>
          <a:xfrm>
            <a:off x="6328151" y="3763634"/>
            <a:ext cx="5579991" cy="1201522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zh-CN" altLang="en-US" sz="1400" baseline="30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27" name="矩形: 圆顶角 26"/>
          <p:cNvSpPr/>
          <p:nvPr>
            <p:custDataLst>
              <p:tags r:id="rId11"/>
            </p:custDataLst>
          </p:nvPr>
        </p:nvSpPr>
        <p:spPr>
          <a:xfrm>
            <a:off x="6806227" y="3664414"/>
            <a:ext cx="2163557" cy="992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任意多边形: 形状 27" descr="D:\51PPT模板网\51pptmoban.com\图片.jpg"/>
          <p:cNvSpPr/>
          <p:nvPr>
            <p:custDataLst>
              <p:tags r:id="rId12"/>
            </p:custDataLst>
          </p:nvPr>
        </p:nvSpPr>
        <p:spPr>
          <a:xfrm>
            <a:off x="6841083" y="3664413"/>
            <a:ext cx="2096471" cy="430199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Bullet1"/>
          <p:cNvSpPr txBox="1"/>
          <p:nvPr>
            <p:custDataLst>
              <p:tags r:id="rId13"/>
            </p:custDataLst>
          </p:nvPr>
        </p:nvSpPr>
        <p:spPr>
          <a:xfrm>
            <a:off x="7200710" y="3628402"/>
            <a:ext cx="1374589" cy="43019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安全性</a:t>
            </a:r>
            <a:endParaRPr lang="zh-CN" altLang="en-US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: 圆角 33"/>
          <p:cNvSpPr/>
          <p:nvPr>
            <p:custDataLst>
              <p:tags r:id="rId14"/>
            </p:custDataLst>
          </p:nvPr>
        </p:nvSpPr>
        <p:spPr>
          <a:xfrm>
            <a:off x="6328151" y="5082068"/>
            <a:ext cx="5579991" cy="1226966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对于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老年人、</a:t>
            </a:r>
            <a:r>
              <a:rPr lang="zh-CN" altLang="en-US" sz="1400" b="1" dirty="0">
                <a:solidFill>
                  <a:schemeClr val="accent6"/>
                </a:solidFill>
              </a:rPr>
              <a:t>中重度阻塞性睡眠呼吸暂停、慢性阻塞性肺病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等特殊人群，目前缺乏足够安全有效的失眠治疗药物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矩形: 圆顶角 40"/>
          <p:cNvSpPr/>
          <p:nvPr>
            <p:custDataLst>
              <p:tags r:id="rId15"/>
            </p:custDataLst>
          </p:nvPr>
        </p:nvSpPr>
        <p:spPr>
          <a:xfrm>
            <a:off x="6806227" y="4991112"/>
            <a:ext cx="2163557" cy="992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任意多边形: 形状 41" descr="D:\51PPT模板网\51pptmoban.com\图片.jpg"/>
          <p:cNvSpPr/>
          <p:nvPr>
            <p:custDataLst>
              <p:tags r:id="rId16"/>
            </p:custDataLst>
          </p:nvPr>
        </p:nvSpPr>
        <p:spPr>
          <a:xfrm>
            <a:off x="6841083" y="4991111"/>
            <a:ext cx="2096471" cy="430199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Bullet1"/>
          <p:cNvSpPr txBox="1"/>
          <p:nvPr>
            <p:custDataLst>
              <p:tags r:id="rId17"/>
            </p:custDataLst>
          </p:nvPr>
        </p:nvSpPr>
        <p:spPr>
          <a:xfrm>
            <a:off x="7200710" y="4955100"/>
            <a:ext cx="1374589" cy="43019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特殊人群</a:t>
            </a:r>
            <a:endParaRPr lang="zh-CN" altLang="en-US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71370" y="1235029"/>
            <a:ext cx="4693551" cy="32987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R="0" lvl="0" indent="0" algn="ctr" defTabSz="609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临床未满足需求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3370" y="64064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4</a:t>
            </a: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.Miller M.A., et al. Emerg Top Life Sci. 2023;7(5):457–66.</a:t>
            </a:r>
            <a:endParaRPr kumimoji="0" lang="en-US" altLang="zh-CN" sz="8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5</a:t>
            </a: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.Chinese Society of Neurology. Chin J Neurol. 2018</a:t>
            </a:r>
            <a:endParaRPr lang="en-US" altLang="zh-CN" sz="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49" name="Graphic 7" descr="Moon and stars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76723" y="2850410"/>
            <a:ext cx="659007" cy="659007"/>
          </a:xfrm>
          <a:prstGeom prst="rect">
            <a:avLst/>
          </a:prstGeom>
        </p:spPr>
      </p:pic>
      <p:pic>
        <p:nvPicPr>
          <p:cNvPr id="50" name="Graphic 18" descr="Partial sun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45696" y="2077045"/>
            <a:ext cx="659007" cy="65900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135729" y="2295732"/>
            <a:ext cx="4688501" cy="3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失眠导致的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日间损害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影响患者的生活质量和身心健康</a:t>
            </a:r>
            <a:r>
              <a:rPr lang="en-US" altLang="zh-CN" sz="1400" baseline="30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1</a:t>
            </a:r>
            <a:endParaRPr lang="en-US" altLang="zh-CN" sz="1400" baseline="30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</p:txBody>
      </p:sp>
      <p:pic>
        <p:nvPicPr>
          <p:cNvPr id="47" name="Graphic 16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4939" y="2079281"/>
            <a:ext cx="612000" cy="5892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89185" y="1752397"/>
            <a:ext cx="5093054" cy="142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中国成年人失眠患病率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高达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29.2%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，其中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15%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符合临床失眠障碍诊断标准</a:t>
            </a:r>
            <a:r>
              <a:rPr lang="en-US" altLang="zh-CN" sz="1400" baseline="30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en-US" altLang="zh-CN" sz="1400" baseline="30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老年患者数略高于中青年；女性、城市患者多于男性、农村患者</a:t>
            </a:r>
            <a:r>
              <a:rPr lang="en-US" altLang="zh-CN" sz="1400" baseline="30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2,3</a:t>
            </a:r>
            <a:endParaRPr lang="en-US" altLang="zh-CN" sz="1400" baseline="30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8556" y="3312879"/>
            <a:ext cx="5117444" cy="77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失眠可使焦虑症和抑郁症的发病风险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增加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2-4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</a:t>
            </a:r>
            <a:r>
              <a:rPr lang="en-US" altLang="zh-CN" sz="1400" b="1" baseline="30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en-US" altLang="zh-CN" sz="1400" b="1" baseline="300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失眠患者的心肌梗死风险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增加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45%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，糖尿病风险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增加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37%</a:t>
            </a:r>
            <a:r>
              <a:rPr lang="en-US" altLang="zh-CN" sz="1400" b="1" baseline="30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en-US" altLang="zh-CN" sz="1400" b="1" baseline="300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8" name="Graphic 6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4947" y="3440144"/>
            <a:ext cx="612000" cy="612000"/>
          </a:xfrm>
          <a:prstGeom prst="rect">
            <a:avLst/>
          </a:prstGeom>
        </p:spPr>
      </p:pic>
      <p:grpSp>
        <p:nvGrpSpPr>
          <p:cNvPr id="51" name="Graphic 153"/>
          <p:cNvGrpSpPr/>
          <p:nvPr/>
        </p:nvGrpSpPr>
        <p:grpSpPr>
          <a:xfrm>
            <a:off x="342336" y="4823805"/>
            <a:ext cx="612000" cy="684000"/>
            <a:chOff x="6212615" y="4198401"/>
            <a:chExt cx="551176" cy="613688"/>
          </a:xfrm>
          <a:solidFill>
            <a:schemeClr val="accent1"/>
          </a:solidFill>
        </p:grpSpPr>
        <p:sp>
          <p:nvSpPr>
            <p:cNvPr id="52" name="Freeform: Shape 53"/>
            <p:cNvSpPr/>
            <p:nvPr/>
          </p:nvSpPr>
          <p:spPr>
            <a:xfrm>
              <a:off x="6212615" y="4208671"/>
              <a:ext cx="488754" cy="603418"/>
            </a:xfrm>
            <a:custGeom>
              <a:avLst/>
              <a:gdLst>
                <a:gd name="connsiteX0" fmla="*/ 351258 w 488754"/>
                <a:gd name="connsiteY0" fmla="*/ 289518 h 603418"/>
                <a:gd name="connsiteX1" fmla="*/ 300752 w 488754"/>
                <a:gd name="connsiteY1" fmla="*/ 289518 h 603418"/>
                <a:gd name="connsiteX2" fmla="*/ 367553 w 488754"/>
                <a:gd name="connsiteY2" fmla="*/ 83557 h 603418"/>
                <a:gd name="connsiteX3" fmla="*/ 161592 w 488754"/>
                <a:gd name="connsiteY3" fmla="*/ 16757 h 603418"/>
                <a:gd name="connsiteX4" fmla="*/ 94790 w 488754"/>
                <a:gd name="connsiteY4" fmla="*/ 222717 h 603418"/>
                <a:gd name="connsiteX5" fmla="*/ 161592 w 488754"/>
                <a:gd name="connsiteY5" fmla="*/ 289518 h 603418"/>
                <a:gd name="connsiteX6" fmla="*/ 137489 w 488754"/>
                <a:gd name="connsiteY6" fmla="*/ 289518 h 603418"/>
                <a:gd name="connsiteX7" fmla="*/ 0 w 488754"/>
                <a:gd name="connsiteY7" fmla="*/ 427021 h 603418"/>
                <a:gd name="connsiteX8" fmla="*/ 0 w 488754"/>
                <a:gd name="connsiteY8" fmla="*/ 513846 h 603418"/>
                <a:gd name="connsiteX9" fmla="*/ 66451 w 488754"/>
                <a:gd name="connsiteY9" fmla="*/ 580155 h 603418"/>
                <a:gd name="connsiteX10" fmla="*/ 121072 w 488754"/>
                <a:gd name="connsiteY10" fmla="*/ 551165 h 603418"/>
                <a:gd name="connsiteX11" fmla="*/ 287622 w 488754"/>
                <a:gd name="connsiteY11" fmla="*/ 306606 h 603418"/>
                <a:gd name="connsiteX12" fmla="*/ 287822 w 488754"/>
                <a:gd name="connsiteY12" fmla="*/ 306363 h 603418"/>
                <a:gd name="connsiteX13" fmla="*/ 351258 w 488754"/>
                <a:gd name="connsiteY13" fmla="*/ 306363 h 603418"/>
                <a:gd name="connsiteX14" fmla="*/ 471902 w 488754"/>
                <a:gd name="connsiteY14" fmla="*/ 427021 h 603418"/>
                <a:gd name="connsiteX15" fmla="*/ 471902 w 488754"/>
                <a:gd name="connsiteY15" fmla="*/ 594642 h 603418"/>
                <a:gd name="connsiteX16" fmla="*/ 479977 w 488754"/>
                <a:gd name="connsiteY16" fmla="*/ 603412 h 603418"/>
                <a:gd name="connsiteX17" fmla="*/ 488747 w 488754"/>
                <a:gd name="connsiteY17" fmla="*/ 595336 h 603418"/>
                <a:gd name="connsiteX18" fmla="*/ 488747 w 488754"/>
                <a:gd name="connsiteY18" fmla="*/ 594642 h 603418"/>
                <a:gd name="connsiteX19" fmla="*/ 488747 w 488754"/>
                <a:gd name="connsiteY19" fmla="*/ 427021 h 603418"/>
                <a:gd name="connsiteX20" fmla="*/ 351258 w 488754"/>
                <a:gd name="connsiteY20" fmla="*/ 289518 h 603418"/>
                <a:gd name="connsiteX21" fmla="*/ 94912 w 488754"/>
                <a:gd name="connsiteY21" fmla="*/ 153244 h 603418"/>
                <a:gd name="connsiteX22" fmla="*/ 231065 w 488754"/>
                <a:gd name="connsiteY22" fmla="*/ 16849 h 603418"/>
                <a:gd name="connsiteX23" fmla="*/ 367460 w 488754"/>
                <a:gd name="connsiteY23" fmla="*/ 153003 h 603418"/>
                <a:gd name="connsiteX24" fmla="*/ 301709 w 488754"/>
                <a:gd name="connsiteY24" fmla="*/ 269730 h 603418"/>
                <a:gd name="connsiteX25" fmla="*/ 296294 w 488754"/>
                <a:gd name="connsiteY25" fmla="*/ 245241 h 603418"/>
                <a:gd name="connsiteX26" fmla="*/ 296294 w 488754"/>
                <a:gd name="connsiteY26" fmla="*/ 245241 h 603418"/>
                <a:gd name="connsiteX27" fmla="*/ 295180 w 488754"/>
                <a:gd name="connsiteY27" fmla="*/ 243012 h 603418"/>
                <a:gd name="connsiteX28" fmla="*/ 294937 w 488754"/>
                <a:gd name="connsiteY28" fmla="*/ 242584 h 603418"/>
                <a:gd name="connsiteX29" fmla="*/ 293880 w 488754"/>
                <a:gd name="connsiteY29" fmla="*/ 240698 h 603418"/>
                <a:gd name="connsiteX30" fmla="*/ 293437 w 488754"/>
                <a:gd name="connsiteY30" fmla="*/ 239955 h 603418"/>
                <a:gd name="connsiteX31" fmla="*/ 292437 w 488754"/>
                <a:gd name="connsiteY31" fmla="*/ 238383 h 603418"/>
                <a:gd name="connsiteX32" fmla="*/ 291779 w 488754"/>
                <a:gd name="connsiteY32" fmla="*/ 237412 h 603418"/>
                <a:gd name="connsiteX33" fmla="*/ 290836 w 488754"/>
                <a:gd name="connsiteY33" fmla="*/ 236083 h 603418"/>
                <a:gd name="connsiteX34" fmla="*/ 289965 w 488754"/>
                <a:gd name="connsiteY34" fmla="*/ 234926 h 603418"/>
                <a:gd name="connsiteX35" fmla="*/ 289093 w 488754"/>
                <a:gd name="connsiteY35" fmla="*/ 233825 h 603418"/>
                <a:gd name="connsiteX36" fmla="*/ 288007 w 488754"/>
                <a:gd name="connsiteY36" fmla="*/ 232525 h 603418"/>
                <a:gd name="connsiteX37" fmla="*/ 287207 w 488754"/>
                <a:gd name="connsiteY37" fmla="*/ 231611 h 603418"/>
                <a:gd name="connsiteX38" fmla="*/ 285779 w 488754"/>
                <a:gd name="connsiteY38" fmla="*/ 230182 h 603418"/>
                <a:gd name="connsiteX39" fmla="*/ 285121 w 488754"/>
                <a:gd name="connsiteY39" fmla="*/ 229482 h 603418"/>
                <a:gd name="connsiteX40" fmla="*/ 282950 w 488754"/>
                <a:gd name="connsiteY40" fmla="*/ 227425 h 603418"/>
                <a:gd name="connsiteX41" fmla="*/ 268905 w 488754"/>
                <a:gd name="connsiteY41" fmla="*/ 218152 h 603418"/>
                <a:gd name="connsiteX42" fmla="*/ 268905 w 488754"/>
                <a:gd name="connsiteY42" fmla="*/ 200207 h 603418"/>
                <a:gd name="connsiteX43" fmla="*/ 231870 w 488754"/>
                <a:gd name="connsiteY43" fmla="*/ 161704 h 603418"/>
                <a:gd name="connsiteX44" fmla="*/ 193367 w 488754"/>
                <a:gd name="connsiteY44" fmla="*/ 198738 h 603418"/>
                <a:gd name="connsiteX45" fmla="*/ 193367 w 488754"/>
                <a:gd name="connsiteY45" fmla="*/ 200207 h 603418"/>
                <a:gd name="connsiteX46" fmla="*/ 193367 w 488754"/>
                <a:gd name="connsiteY46" fmla="*/ 245084 h 603418"/>
                <a:gd name="connsiteX47" fmla="*/ 193596 w 488754"/>
                <a:gd name="connsiteY47" fmla="*/ 247027 h 603418"/>
                <a:gd name="connsiteX48" fmla="*/ 174908 w 488754"/>
                <a:gd name="connsiteY48" fmla="*/ 277288 h 603418"/>
                <a:gd name="connsiteX49" fmla="*/ 94912 w 488754"/>
                <a:gd name="connsiteY49" fmla="*/ 153244 h 603418"/>
                <a:gd name="connsiteX50" fmla="*/ 252074 w 488754"/>
                <a:gd name="connsiteY50" fmla="*/ 213252 h 603418"/>
                <a:gd name="connsiteX51" fmla="*/ 210226 w 488754"/>
                <a:gd name="connsiteY51" fmla="*/ 225024 h 603418"/>
                <a:gd name="connsiteX52" fmla="*/ 210226 w 488754"/>
                <a:gd name="connsiteY52" fmla="*/ 200207 h 603418"/>
                <a:gd name="connsiteX53" fmla="*/ 230603 w 488754"/>
                <a:gd name="connsiteY53" fmla="*/ 178736 h 603418"/>
                <a:gd name="connsiteX54" fmla="*/ 252074 w 488754"/>
                <a:gd name="connsiteY54" fmla="*/ 199114 h 603418"/>
                <a:gd name="connsiteX55" fmla="*/ 252074 w 488754"/>
                <a:gd name="connsiteY55" fmla="*/ 200207 h 603418"/>
                <a:gd name="connsiteX56" fmla="*/ 273977 w 488754"/>
                <a:gd name="connsiteY56" fmla="*/ 296605 h 603418"/>
                <a:gd name="connsiteX57" fmla="*/ 107142 w 488754"/>
                <a:gd name="connsiteY57" fmla="*/ 541693 h 603418"/>
                <a:gd name="connsiteX58" fmla="*/ 38458 w 488754"/>
                <a:gd name="connsiteY58" fmla="*/ 554733 h 603418"/>
                <a:gd name="connsiteX59" fmla="*/ 16845 w 488754"/>
                <a:gd name="connsiteY59" fmla="*/ 513846 h 603418"/>
                <a:gd name="connsiteX60" fmla="*/ 16845 w 488754"/>
                <a:gd name="connsiteY60" fmla="*/ 427021 h 603418"/>
                <a:gd name="connsiteX61" fmla="*/ 137489 w 488754"/>
                <a:gd name="connsiteY61" fmla="*/ 306406 h 603418"/>
                <a:gd name="connsiteX62" fmla="*/ 157062 w 488754"/>
                <a:gd name="connsiteY62" fmla="*/ 306406 h 603418"/>
                <a:gd name="connsiteX63" fmla="*/ 66180 w 488754"/>
                <a:gd name="connsiteY63" fmla="*/ 453396 h 603418"/>
                <a:gd name="connsiteX64" fmla="*/ 69774 w 488754"/>
                <a:gd name="connsiteY64" fmla="*/ 464763 h 603418"/>
                <a:gd name="connsiteX65" fmla="*/ 80467 w 488754"/>
                <a:gd name="connsiteY65" fmla="*/ 462254 h 603418"/>
                <a:gd name="connsiteX66" fmla="*/ 216298 w 488754"/>
                <a:gd name="connsiteY66" fmla="*/ 242341 h 603418"/>
                <a:gd name="connsiteX67" fmla="*/ 271691 w 488754"/>
                <a:gd name="connsiteY67" fmla="*/ 239898 h 603418"/>
                <a:gd name="connsiteX68" fmla="*/ 273591 w 488754"/>
                <a:gd name="connsiteY68" fmla="*/ 241741 h 603418"/>
                <a:gd name="connsiteX69" fmla="*/ 274077 w 488754"/>
                <a:gd name="connsiteY69" fmla="*/ 242241 h 603418"/>
                <a:gd name="connsiteX70" fmla="*/ 275606 w 488754"/>
                <a:gd name="connsiteY70" fmla="*/ 243970 h 603418"/>
                <a:gd name="connsiteX71" fmla="*/ 275834 w 488754"/>
                <a:gd name="connsiteY71" fmla="*/ 244227 h 603418"/>
                <a:gd name="connsiteX72" fmla="*/ 277263 w 488754"/>
                <a:gd name="connsiteY72" fmla="*/ 246198 h 603418"/>
                <a:gd name="connsiteX73" fmla="*/ 277749 w 488754"/>
                <a:gd name="connsiteY73" fmla="*/ 246899 h 603418"/>
                <a:gd name="connsiteX74" fmla="*/ 278721 w 488754"/>
                <a:gd name="connsiteY74" fmla="*/ 248327 h 603418"/>
                <a:gd name="connsiteX75" fmla="*/ 279235 w 488754"/>
                <a:gd name="connsiteY75" fmla="*/ 249142 h 603418"/>
                <a:gd name="connsiteX76" fmla="*/ 280206 w 488754"/>
                <a:gd name="connsiteY76" fmla="*/ 250913 h 603418"/>
                <a:gd name="connsiteX77" fmla="*/ 280807 w 488754"/>
                <a:gd name="connsiteY77" fmla="*/ 252113 h 603418"/>
                <a:gd name="connsiteX78" fmla="*/ 281192 w 488754"/>
                <a:gd name="connsiteY78" fmla="*/ 252942 h 603418"/>
                <a:gd name="connsiteX79" fmla="*/ 283735 w 488754"/>
                <a:gd name="connsiteY79" fmla="*/ 278045 h 603418"/>
                <a:gd name="connsiteX80" fmla="*/ 283593 w 488754"/>
                <a:gd name="connsiteY80" fmla="*/ 278674 h 603418"/>
                <a:gd name="connsiteX81" fmla="*/ 283221 w 488754"/>
                <a:gd name="connsiteY81" fmla="*/ 280103 h 603418"/>
                <a:gd name="connsiteX82" fmla="*/ 282850 w 488754"/>
                <a:gd name="connsiteY82" fmla="*/ 281303 h 603418"/>
                <a:gd name="connsiteX83" fmla="*/ 274591 w 488754"/>
                <a:gd name="connsiteY83" fmla="*/ 295733 h 603418"/>
                <a:gd name="connsiteX84" fmla="*/ 274006 w 488754"/>
                <a:gd name="connsiteY84" fmla="*/ 296676 h 60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8754" h="603418">
                  <a:moveTo>
                    <a:pt x="351258" y="289518"/>
                  </a:moveTo>
                  <a:lnTo>
                    <a:pt x="300752" y="289518"/>
                  </a:lnTo>
                  <a:cubicBezTo>
                    <a:pt x="376073" y="251091"/>
                    <a:pt x="405981" y="158879"/>
                    <a:pt x="367553" y="83557"/>
                  </a:cubicBezTo>
                  <a:cubicBezTo>
                    <a:pt x="329124" y="8236"/>
                    <a:pt x="236912" y="-21671"/>
                    <a:pt x="161592" y="16757"/>
                  </a:cubicBezTo>
                  <a:cubicBezTo>
                    <a:pt x="86271" y="55185"/>
                    <a:pt x="56363" y="147396"/>
                    <a:pt x="94790" y="222717"/>
                  </a:cubicBezTo>
                  <a:cubicBezTo>
                    <a:pt x="109459" y="251469"/>
                    <a:pt x="132839" y="274849"/>
                    <a:pt x="161592" y="289518"/>
                  </a:cubicBezTo>
                  <a:lnTo>
                    <a:pt x="137489" y="289518"/>
                  </a:lnTo>
                  <a:cubicBezTo>
                    <a:pt x="61586" y="289605"/>
                    <a:pt x="79" y="351119"/>
                    <a:pt x="0" y="427021"/>
                  </a:cubicBezTo>
                  <a:lnTo>
                    <a:pt x="0" y="513846"/>
                  </a:lnTo>
                  <a:cubicBezTo>
                    <a:pt x="55" y="550501"/>
                    <a:pt x="29797" y="580179"/>
                    <a:pt x="66451" y="580155"/>
                  </a:cubicBezTo>
                  <a:cubicBezTo>
                    <a:pt x="88340" y="580152"/>
                    <a:pt x="108802" y="569292"/>
                    <a:pt x="121072" y="551165"/>
                  </a:cubicBezTo>
                  <a:lnTo>
                    <a:pt x="287622" y="306606"/>
                  </a:lnTo>
                  <a:cubicBezTo>
                    <a:pt x="287696" y="306532"/>
                    <a:pt x="287763" y="306450"/>
                    <a:pt x="287822" y="306363"/>
                  </a:cubicBezTo>
                  <a:lnTo>
                    <a:pt x="351258" y="306363"/>
                  </a:lnTo>
                  <a:cubicBezTo>
                    <a:pt x="417861" y="306442"/>
                    <a:pt x="471830" y="360418"/>
                    <a:pt x="471902" y="427021"/>
                  </a:cubicBezTo>
                  <a:lnTo>
                    <a:pt x="471902" y="594642"/>
                  </a:lnTo>
                  <a:cubicBezTo>
                    <a:pt x="471710" y="599294"/>
                    <a:pt x="475325" y="603220"/>
                    <a:pt x="479977" y="603412"/>
                  </a:cubicBezTo>
                  <a:cubicBezTo>
                    <a:pt x="484629" y="603603"/>
                    <a:pt x="488555" y="599987"/>
                    <a:pt x="488747" y="595336"/>
                  </a:cubicBezTo>
                  <a:cubicBezTo>
                    <a:pt x="488757" y="595105"/>
                    <a:pt x="488757" y="594874"/>
                    <a:pt x="488747" y="594642"/>
                  </a:cubicBezTo>
                  <a:lnTo>
                    <a:pt x="488747" y="427021"/>
                  </a:lnTo>
                  <a:cubicBezTo>
                    <a:pt x="488668" y="351119"/>
                    <a:pt x="427161" y="289605"/>
                    <a:pt x="351258" y="289518"/>
                  </a:cubicBezTo>
                  <a:close/>
                  <a:moveTo>
                    <a:pt x="94912" y="153244"/>
                  </a:moveTo>
                  <a:cubicBezTo>
                    <a:pt x="94845" y="77982"/>
                    <a:pt x="155804" y="16916"/>
                    <a:pt x="231065" y="16849"/>
                  </a:cubicBezTo>
                  <a:cubicBezTo>
                    <a:pt x="306327" y="16782"/>
                    <a:pt x="367393" y="77740"/>
                    <a:pt x="367460" y="153003"/>
                  </a:cubicBezTo>
                  <a:cubicBezTo>
                    <a:pt x="367503" y="200743"/>
                    <a:pt x="342560" y="245024"/>
                    <a:pt x="301709" y="269730"/>
                  </a:cubicBezTo>
                  <a:cubicBezTo>
                    <a:pt x="301773" y="261263"/>
                    <a:pt x="299922" y="252892"/>
                    <a:pt x="296294" y="245241"/>
                  </a:cubicBezTo>
                  <a:lnTo>
                    <a:pt x="296294" y="245241"/>
                  </a:lnTo>
                  <a:cubicBezTo>
                    <a:pt x="295941" y="244498"/>
                    <a:pt x="295570" y="243755"/>
                    <a:pt x="295180" y="243012"/>
                  </a:cubicBezTo>
                  <a:lnTo>
                    <a:pt x="294937" y="242584"/>
                  </a:lnTo>
                  <a:cubicBezTo>
                    <a:pt x="294594" y="241941"/>
                    <a:pt x="294251" y="241326"/>
                    <a:pt x="293880" y="240698"/>
                  </a:cubicBezTo>
                  <a:cubicBezTo>
                    <a:pt x="293737" y="240455"/>
                    <a:pt x="293580" y="240212"/>
                    <a:pt x="293437" y="239955"/>
                  </a:cubicBezTo>
                  <a:lnTo>
                    <a:pt x="292437" y="238383"/>
                  </a:lnTo>
                  <a:lnTo>
                    <a:pt x="291779" y="237412"/>
                  </a:lnTo>
                  <a:cubicBezTo>
                    <a:pt x="291465" y="236969"/>
                    <a:pt x="291165" y="236526"/>
                    <a:pt x="290836" y="236083"/>
                  </a:cubicBezTo>
                  <a:cubicBezTo>
                    <a:pt x="290508" y="235640"/>
                    <a:pt x="290265" y="235311"/>
                    <a:pt x="289965" y="234926"/>
                  </a:cubicBezTo>
                  <a:cubicBezTo>
                    <a:pt x="289665" y="234540"/>
                    <a:pt x="289393" y="234183"/>
                    <a:pt x="289093" y="233825"/>
                  </a:cubicBezTo>
                  <a:cubicBezTo>
                    <a:pt x="288793" y="233468"/>
                    <a:pt x="288379" y="232954"/>
                    <a:pt x="288007" y="232525"/>
                  </a:cubicBezTo>
                  <a:lnTo>
                    <a:pt x="287207" y="231611"/>
                  </a:lnTo>
                  <a:cubicBezTo>
                    <a:pt x="286764" y="231125"/>
                    <a:pt x="286307" y="230639"/>
                    <a:pt x="285779" y="230182"/>
                  </a:cubicBezTo>
                  <a:cubicBezTo>
                    <a:pt x="285564" y="229954"/>
                    <a:pt x="285350" y="229711"/>
                    <a:pt x="285121" y="229482"/>
                  </a:cubicBezTo>
                  <a:cubicBezTo>
                    <a:pt x="284421" y="228782"/>
                    <a:pt x="283693" y="228053"/>
                    <a:pt x="282950" y="227425"/>
                  </a:cubicBezTo>
                  <a:cubicBezTo>
                    <a:pt x="278758" y="223650"/>
                    <a:pt x="274023" y="220524"/>
                    <a:pt x="268905" y="218152"/>
                  </a:cubicBezTo>
                  <a:lnTo>
                    <a:pt x="268905" y="200207"/>
                  </a:lnTo>
                  <a:cubicBezTo>
                    <a:pt x="269311" y="179347"/>
                    <a:pt x="252730" y="162109"/>
                    <a:pt x="231870" y="161704"/>
                  </a:cubicBezTo>
                  <a:cubicBezTo>
                    <a:pt x="211012" y="161298"/>
                    <a:pt x="193773" y="177879"/>
                    <a:pt x="193367" y="198738"/>
                  </a:cubicBezTo>
                  <a:cubicBezTo>
                    <a:pt x="193357" y="199227"/>
                    <a:pt x="193357" y="199717"/>
                    <a:pt x="193367" y="200207"/>
                  </a:cubicBezTo>
                  <a:lnTo>
                    <a:pt x="193367" y="245084"/>
                  </a:lnTo>
                  <a:cubicBezTo>
                    <a:pt x="193370" y="245738"/>
                    <a:pt x="193447" y="246390"/>
                    <a:pt x="193596" y="247027"/>
                  </a:cubicBezTo>
                  <a:lnTo>
                    <a:pt x="174908" y="277288"/>
                  </a:lnTo>
                  <a:cubicBezTo>
                    <a:pt x="126074" y="255380"/>
                    <a:pt x="94723" y="206766"/>
                    <a:pt x="94912" y="153244"/>
                  </a:cubicBezTo>
                  <a:close/>
                  <a:moveTo>
                    <a:pt x="252074" y="213252"/>
                  </a:moveTo>
                  <a:cubicBezTo>
                    <a:pt x="237114" y="211441"/>
                    <a:pt x="222049" y="215679"/>
                    <a:pt x="210226" y="225024"/>
                  </a:cubicBezTo>
                  <a:lnTo>
                    <a:pt x="210226" y="200207"/>
                  </a:lnTo>
                  <a:cubicBezTo>
                    <a:pt x="209925" y="188651"/>
                    <a:pt x="219047" y="179039"/>
                    <a:pt x="230603" y="178736"/>
                  </a:cubicBezTo>
                  <a:cubicBezTo>
                    <a:pt x="242160" y="178434"/>
                    <a:pt x="251773" y="187557"/>
                    <a:pt x="252074" y="199114"/>
                  </a:cubicBezTo>
                  <a:cubicBezTo>
                    <a:pt x="252084" y="199478"/>
                    <a:pt x="252084" y="199843"/>
                    <a:pt x="252074" y="200207"/>
                  </a:cubicBezTo>
                  <a:close/>
                  <a:moveTo>
                    <a:pt x="273977" y="296605"/>
                  </a:moveTo>
                  <a:lnTo>
                    <a:pt x="107142" y="541693"/>
                  </a:lnTo>
                  <a:cubicBezTo>
                    <a:pt x="91776" y="564260"/>
                    <a:pt x="61025" y="570099"/>
                    <a:pt x="38458" y="554733"/>
                  </a:cubicBezTo>
                  <a:cubicBezTo>
                    <a:pt x="24929" y="545522"/>
                    <a:pt x="16837" y="530213"/>
                    <a:pt x="16845" y="513846"/>
                  </a:cubicBezTo>
                  <a:lnTo>
                    <a:pt x="16845" y="427021"/>
                  </a:lnTo>
                  <a:cubicBezTo>
                    <a:pt x="16939" y="360436"/>
                    <a:pt x="70903" y="306485"/>
                    <a:pt x="137489" y="306406"/>
                  </a:cubicBezTo>
                  <a:lnTo>
                    <a:pt x="157062" y="306406"/>
                  </a:lnTo>
                  <a:lnTo>
                    <a:pt x="66180" y="453396"/>
                  </a:lnTo>
                  <a:cubicBezTo>
                    <a:pt x="64034" y="457528"/>
                    <a:pt x="65642" y="462616"/>
                    <a:pt x="69774" y="464763"/>
                  </a:cubicBezTo>
                  <a:cubicBezTo>
                    <a:pt x="73469" y="466682"/>
                    <a:pt x="78011" y="465616"/>
                    <a:pt x="80467" y="462254"/>
                  </a:cubicBezTo>
                  <a:lnTo>
                    <a:pt x="216298" y="242341"/>
                  </a:lnTo>
                  <a:cubicBezTo>
                    <a:pt x="231007" y="226560"/>
                    <a:pt x="255649" y="225473"/>
                    <a:pt x="271691" y="239898"/>
                  </a:cubicBezTo>
                  <a:cubicBezTo>
                    <a:pt x="272348" y="240498"/>
                    <a:pt x="272977" y="241112"/>
                    <a:pt x="273591" y="241741"/>
                  </a:cubicBezTo>
                  <a:lnTo>
                    <a:pt x="274077" y="242241"/>
                  </a:lnTo>
                  <a:cubicBezTo>
                    <a:pt x="274606" y="242812"/>
                    <a:pt x="275106" y="243384"/>
                    <a:pt x="275606" y="243970"/>
                  </a:cubicBezTo>
                  <a:lnTo>
                    <a:pt x="275834" y="244227"/>
                  </a:lnTo>
                  <a:cubicBezTo>
                    <a:pt x="276349" y="244874"/>
                    <a:pt x="276825" y="245531"/>
                    <a:pt x="277263" y="246198"/>
                  </a:cubicBezTo>
                  <a:cubicBezTo>
                    <a:pt x="277435" y="246427"/>
                    <a:pt x="277592" y="246656"/>
                    <a:pt x="277749" y="246899"/>
                  </a:cubicBezTo>
                  <a:cubicBezTo>
                    <a:pt x="278092" y="247384"/>
                    <a:pt x="278406" y="247884"/>
                    <a:pt x="278721" y="248327"/>
                  </a:cubicBezTo>
                  <a:cubicBezTo>
                    <a:pt x="278892" y="248599"/>
                    <a:pt x="279078" y="248870"/>
                    <a:pt x="279235" y="249142"/>
                  </a:cubicBezTo>
                  <a:cubicBezTo>
                    <a:pt x="279578" y="249727"/>
                    <a:pt x="279906" y="250313"/>
                    <a:pt x="280206" y="250913"/>
                  </a:cubicBezTo>
                  <a:cubicBezTo>
                    <a:pt x="280506" y="251513"/>
                    <a:pt x="280621" y="251713"/>
                    <a:pt x="280807" y="252113"/>
                  </a:cubicBezTo>
                  <a:cubicBezTo>
                    <a:pt x="280992" y="252514"/>
                    <a:pt x="281064" y="252656"/>
                    <a:pt x="281192" y="252942"/>
                  </a:cubicBezTo>
                  <a:cubicBezTo>
                    <a:pt x="284737" y="260813"/>
                    <a:pt x="285630" y="269623"/>
                    <a:pt x="283735" y="278045"/>
                  </a:cubicBezTo>
                  <a:cubicBezTo>
                    <a:pt x="283735" y="278260"/>
                    <a:pt x="283650" y="278460"/>
                    <a:pt x="283593" y="278674"/>
                  </a:cubicBezTo>
                  <a:cubicBezTo>
                    <a:pt x="283478" y="279145"/>
                    <a:pt x="283350" y="279631"/>
                    <a:pt x="283221" y="280103"/>
                  </a:cubicBezTo>
                  <a:cubicBezTo>
                    <a:pt x="283093" y="280574"/>
                    <a:pt x="282978" y="280903"/>
                    <a:pt x="282850" y="281303"/>
                  </a:cubicBezTo>
                  <a:cubicBezTo>
                    <a:pt x="281151" y="286644"/>
                    <a:pt x="278335" y="291563"/>
                    <a:pt x="274591" y="295733"/>
                  </a:cubicBezTo>
                  <a:cubicBezTo>
                    <a:pt x="274376" y="296035"/>
                    <a:pt x="274180" y="296349"/>
                    <a:pt x="274006" y="296676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3" name="Freeform: Shape 54"/>
            <p:cNvSpPr/>
            <p:nvPr/>
          </p:nvSpPr>
          <p:spPr>
            <a:xfrm>
              <a:off x="6590740" y="4628362"/>
              <a:ext cx="16859" cy="183727"/>
            </a:xfrm>
            <a:custGeom>
              <a:avLst/>
              <a:gdLst>
                <a:gd name="connsiteX0" fmla="*/ 8437 w 16859"/>
                <a:gd name="connsiteY0" fmla="*/ 0 h 183727"/>
                <a:gd name="connsiteX1" fmla="*/ 7 w 16859"/>
                <a:gd name="connsiteY1" fmla="*/ 8415 h 183727"/>
                <a:gd name="connsiteX2" fmla="*/ 7 w 16859"/>
                <a:gd name="connsiteY2" fmla="*/ 174950 h 183727"/>
                <a:gd name="connsiteX3" fmla="*/ 8083 w 16859"/>
                <a:gd name="connsiteY3" fmla="*/ 183720 h 183727"/>
                <a:gd name="connsiteX4" fmla="*/ 16852 w 16859"/>
                <a:gd name="connsiteY4" fmla="*/ 175645 h 183727"/>
                <a:gd name="connsiteX5" fmla="*/ 16852 w 16859"/>
                <a:gd name="connsiteY5" fmla="*/ 174950 h 183727"/>
                <a:gd name="connsiteX6" fmla="*/ 16852 w 16859"/>
                <a:gd name="connsiteY6" fmla="*/ 8415 h 183727"/>
                <a:gd name="connsiteX7" fmla="*/ 8437 w 16859"/>
                <a:gd name="connsiteY7" fmla="*/ 0 h 18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9" h="183727">
                  <a:moveTo>
                    <a:pt x="8437" y="0"/>
                  </a:moveTo>
                  <a:cubicBezTo>
                    <a:pt x="3786" y="0"/>
                    <a:pt x="16" y="3765"/>
                    <a:pt x="7" y="8415"/>
                  </a:cubicBezTo>
                  <a:lnTo>
                    <a:pt x="7" y="174950"/>
                  </a:lnTo>
                  <a:cubicBezTo>
                    <a:pt x="-184" y="179602"/>
                    <a:pt x="3431" y="183529"/>
                    <a:pt x="8083" y="183720"/>
                  </a:cubicBezTo>
                  <a:cubicBezTo>
                    <a:pt x="12735" y="183912"/>
                    <a:pt x="16661" y="180295"/>
                    <a:pt x="16852" y="175645"/>
                  </a:cubicBezTo>
                  <a:cubicBezTo>
                    <a:pt x="16862" y="175413"/>
                    <a:pt x="16862" y="175182"/>
                    <a:pt x="16852" y="174950"/>
                  </a:cubicBezTo>
                  <a:lnTo>
                    <a:pt x="16852" y="8415"/>
                  </a:lnTo>
                  <a:cubicBezTo>
                    <a:pt x="16852" y="3768"/>
                    <a:pt x="13085" y="0"/>
                    <a:pt x="8437" y="0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4" name="Freeform: Shape 55"/>
            <p:cNvSpPr/>
            <p:nvPr/>
          </p:nvSpPr>
          <p:spPr>
            <a:xfrm>
              <a:off x="6621633" y="4314944"/>
              <a:ext cx="55687" cy="70566"/>
            </a:xfrm>
            <a:custGeom>
              <a:avLst/>
              <a:gdLst>
                <a:gd name="connsiteX0" fmla="*/ 8763 w 55687"/>
                <a:gd name="connsiteY0" fmla="*/ 16852 h 70566"/>
                <a:gd name="connsiteX1" fmla="*/ 30608 w 55687"/>
                <a:gd name="connsiteY1" fmla="*/ 16852 h 70566"/>
                <a:gd name="connsiteX2" fmla="*/ 1890 w 55687"/>
                <a:gd name="connsiteY2" fmla="*/ 57257 h 70566"/>
                <a:gd name="connsiteX3" fmla="*/ 3898 w 55687"/>
                <a:gd name="connsiteY3" fmla="*/ 69009 h 70566"/>
                <a:gd name="connsiteX4" fmla="*/ 8763 w 55687"/>
                <a:gd name="connsiteY4" fmla="*/ 70559 h 70566"/>
                <a:gd name="connsiteX5" fmla="*/ 46910 w 55687"/>
                <a:gd name="connsiteY5" fmla="*/ 70559 h 70566"/>
                <a:gd name="connsiteX6" fmla="*/ 55680 w 55687"/>
                <a:gd name="connsiteY6" fmla="*/ 62484 h 70566"/>
                <a:gd name="connsiteX7" fmla="*/ 47605 w 55687"/>
                <a:gd name="connsiteY7" fmla="*/ 53714 h 70566"/>
                <a:gd name="connsiteX8" fmla="*/ 46910 w 55687"/>
                <a:gd name="connsiteY8" fmla="*/ 53714 h 70566"/>
                <a:gd name="connsiteX9" fmla="*/ 25065 w 55687"/>
                <a:gd name="connsiteY9" fmla="*/ 53714 h 70566"/>
                <a:gd name="connsiteX10" fmla="*/ 53797 w 55687"/>
                <a:gd name="connsiteY10" fmla="*/ 13309 h 70566"/>
                <a:gd name="connsiteX11" fmla="*/ 51789 w 55687"/>
                <a:gd name="connsiteY11" fmla="*/ 1557 h 70566"/>
                <a:gd name="connsiteX12" fmla="*/ 46925 w 55687"/>
                <a:gd name="connsiteY12" fmla="*/ 7 h 70566"/>
                <a:gd name="connsiteX13" fmla="*/ 8777 w 55687"/>
                <a:gd name="connsiteY13" fmla="*/ 7 h 70566"/>
                <a:gd name="connsiteX14" fmla="*/ 7 w 55687"/>
                <a:gd name="connsiteY14" fmla="*/ 8083 h 70566"/>
                <a:gd name="connsiteX15" fmla="*/ 8083 w 55687"/>
                <a:gd name="connsiteY15" fmla="*/ 16852 h 70566"/>
                <a:gd name="connsiteX16" fmla="*/ 8777 w 55687"/>
                <a:gd name="connsiteY16" fmla="*/ 16852 h 7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87" h="70566">
                  <a:moveTo>
                    <a:pt x="8763" y="16852"/>
                  </a:moveTo>
                  <a:lnTo>
                    <a:pt x="30608" y="16852"/>
                  </a:lnTo>
                  <a:lnTo>
                    <a:pt x="1890" y="57257"/>
                  </a:lnTo>
                  <a:cubicBezTo>
                    <a:pt x="-800" y="61056"/>
                    <a:pt x="99" y="66317"/>
                    <a:pt x="3898" y="69009"/>
                  </a:cubicBezTo>
                  <a:cubicBezTo>
                    <a:pt x="5319" y="70016"/>
                    <a:pt x="7020" y="70558"/>
                    <a:pt x="8763" y="70559"/>
                  </a:cubicBezTo>
                  <a:lnTo>
                    <a:pt x="46910" y="70559"/>
                  </a:lnTo>
                  <a:cubicBezTo>
                    <a:pt x="51562" y="70750"/>
                    <a:pt x="55488" y="67136"/>
                    <a:pt x="55680" y="62484"/>
                  </a:cubicBezTo>
                  <a:cubicBezTo>
                    <a:pt x="55871" y="57832"/>
                    <a:pt x="52255" y="53905"/>
                    <a:pt x="47605" y="53714"/>
                  </a:cubicBezTo>
                  <a:cubicBezTo>
                    <a:pt x="47373" y="53704"/>
                    <a:pt x="47142" y="53704"/>
                    <a:pt x="46910" y="53714"/>
                  </a:cubicBezTo>
                  <a:lnTo>
                    <a:pt x="25065" y="53714"/>
                  </a:lnTo>
                  <a:lnTo>
                    <a:pt x="53797" y="13309"/>
                  </a:lnTo>
                  <a:cubicBezTo>
                    <a:pt x="56487" y="9510"/>
                    <a:pt x="55589" y="4249"/>
                    <a:pt x="51789" y="1557"/>
                  </a:cubicBezTo>
                  <a:cubicBezTo>
                    <a:pt x="50368" y="550"/>
                    <a:pt x="48668" y="9"/>
                    <a:pt x="46925" y="7"/>
                  </a:cubicBezTo>
                  <a:lnTo>
                    <a:pt x="8777" y="7"/>
                  </a:lnTo>
                  <a:cubicBezTo>
                    <a:pt x="4125" y="-184"/>
                    <a:pt x="199" y="3431"/>
                    <a:pt x="7" y="8083"/>
                  </a:cubicBezTo>
                  <a:cubicBezTo>
                    <a:pt x="-184" y="12735"/>
                    <a:pt x="3432" y="16661"/>
                    <a:pt x="8083" y="16852"/>
                  </a:cubicBezTo>
                  <a:cubicBezTo>
                    <a:pt x="8314" y="16862"/>
                    <a:pt x="8545" y="16862"/>
                    <a:pt x="8777" y="16852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5" name="Freeform: Shape 56"/>
            <p:cNvSpPr/>
            <p:nvPr/>
          </p:nvSpPr>
          <p:spPr>
            <a:xfrm>
              <a:off x="6684769" y="4198401"/>
              <a:ext cx="79022" cy="104148"/>
            </a:xfrm>
            <a:custGeom>
              <a:avLst/>
              <a:gdLst>
                <a:gd name="connsiteX0" fmla="*/ 70670 w 79022"/>
                <a:gd name="connsiteY0" fmla="*/ 87304 h 104148"/>
                <a:gd name="connsiteX1" fmla="*/ 24950 w 79022"/>
                <a:gd name="connsiteY1" fmla="*/ 87304 h 104148"/>
                <a:gd name="connsiteX2" fmla="*/ 77471 w 79022"/>
                <a:gd name="connsiteY2" fmla="*/ 13309 h 104148"/>
                <a:gd name="connsiteX3" fmla="*/ 75465 w 79022"/>
                <a:gd name="connsiteY3" fmla="*/ 1558 h 104148"/>
                <a:gd name="connsiteX4" fmla="*/ 70670 w 79022"/>
                <a:gd name="connsiteY4" fmla="*/ 7 h 104148"/>
                <a:gd name="connsiteX5" fmla="*/ 8777 w 79022"/>
                <a:gd name="connsiteY5" fmla="*/ 7 h 104148"/>
                <a:gd name="connsiteX6" fmla="*/ 7 w 79022"/>
                <a:gd name="connsiteY6" fmla="*/ 8083 h 104148"/>
                <a:gd name="connsiteX7" fmla="*/ 8083 w 79022"/>
                <a:gd name="connsiteY7" fmla="*/ 16852 h 104148"/>
                <a:gd name="connsiteX8" fmla="*/ 8777 w 79022"/>
                <a:gd name="connsiteY8" fmla="*/ 16852 h 104148"/>
                <a:gd name="connsiteX9" fmla="*/ 54426 w 79022"/>
                <a:gd name="connsiteY9" fmla="*/ 16852 h 104148"/>
                <a:gd name="connsiteX10" fmla="*/ 1905 w 79022"/>
                <a:gd name="connsiteY10" fmla="*/ 90847 h 104148"/>
                <a:gd name="connsiteX11" fmla="*/ 3912 w 79022"/>
                <a:gd name="connsiteY11" fmla="*/ 102599 h 104148"/>
                <a:gd name="connsiteX12" fmla="*/ 8777 w 79022"/>
                <a:gd name="connsiteY12" fmla="*/ 104149 h 104148"/>
                <a:gd name="connsiteX13" fmla="*/ 70670 w 79022"/>
                <a:gd name="connsiteY13" fmla="*/ 104149 h 104148"/>
                <a:gd name="connsiteX14" fmla="*/ 78746 w 79022"/>
                <a:gd name="connsiteY14" fmla="*/ 95379 h 104148"/>
                <a:gd name="connsiteX15" fmla="*/ 70670 w 79022"/>
                <a:gd name="connsiteY15" fmla="*/ 87304 h 10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022" h="104148">
                  <a:moveTo>
                    <a:pt x="70670" y="87304"/>
                  </a:moveTo>
                  <a:lnTo>
                    <a:pt x="24950" y="87304"/>
                  </a:lnTo>
                  <a:lnTo>
                    <a:pt x="77471" y="13309"/>
                  </a:lnTo>
                  <a:cubicBezTo>
                    <a:pt x="80162" y="9510"/>
                    <a:pt x="79264" y="4249"/>
                    <a:pt x="75465" y="1558"/>
                  </a:cubicBezTo>
                  <a:cubicBezTo>
                    <a:pt x="74062" y="564"/>
                    <a:pt x="72389" y="23"/>
                    <a:pt x="70670" y="7"/>
                  </a:cubicBezTo>
                  <a:lnTo>
                    <a:pt x="8777" y="7"/>
                  </a:lnTo>
                  <a:cubicBezTo>
                    <a:pt x="4125" y="-184"/>
                    <a:pt x="199" y="3431"/>
                    <a:pt x="7" y="8083"/>
                  </a:cubicBezTo>
                  <a:cubicBezTo>
                    <a:pt x="-184" y="12734"/>
                    <a:pt x="3432" y="16661"/>
                    <a:pt x="8083" y="16852"/>
                  </a:cubicBezTo>
                  <a:cubicBezTo>
                    <a:pt x="8314" y="16862"/>
                    <a:pt x="8545" y="16862"/>
                    <a:pt x="8777" y="16852"/>
                  </a:cubicBezTo>
                  <a:lnTo>
                    <a:pt x="54426" y="16852"/>
                  </a:lnTo>
                  <a:lnTo>
                    <a:pt x="1905" y="90847"/>
                  </a:lnTo>
                  <a:cubicBezTo>
                    <a:pt x="-786" y="94646"/>
                    <a:pt x="113" y="99907"/>
                    <a:pt x="3912" y="102599"/>
                  </a:cubicBezTo>
                  <a:cubicBezTo>
                    <a:pt x="5334" y="103606"/>
                    <a:pt x="7034" y="104147"/>
                    <a:pt x="8777" y="104149"/>
                  </a:cubicBezTo>
                  <a:lnTo>
                    <a:pt x="70670" y="104149"/>
                  </a:lnTo>
                  <a:cubicBezTo>
                    <a:pt x="75322" y="103957"/>
                    <a:pt x="78937" y="100031"/>
                    <a:pt x="78746" y="95379"/>
                  </a:cubicBezTo>
                  <a:cubicBezTo>
                    <a:pt x="78566" y="90996"/>
                    <a:pt x="75054" y="87484"/>
                    <a:pt x="70670" y="87304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6" name="Freeform: Shape 57"/>
            <p:cNvSpPr/>
            <p:nvPr/>
          </p:nvSpPr>
          <p:spPr>
            <a:xfrm>
              <a:off x="6347584" y="4331318"/>
              <a:ext cx="72413" cy="16859"/>
            </a:xfrm>
            <a:custGeom>
              <a:avLst/>
              <a:gdLst>
                <a:gd name="connsiteX0" fmla="*/ 72413 w 72413"/>
                <a:gd name="connsiteY0" fmla="*/ 8437 h 16859"/>
                <a:gd name="connsiteX1" fmla="*/ 63984 w 72413"/>
                <a:gd name="connsiteY1" fmla="*/ 7 h 16859"/>
                <a:gd name="connsiteX2" fmla="*/ 8777 w 72413"/>
                <a:gd name="connsiteY2" fmla="*/ 7 h 16859"/>
                <a:gd name="connsiteX3" fmla="*/ 7 w 72413"/>
                <a:gd name="connsiteY3" fmla="*/ 8083 h 16859"/>
                <a:gd name="connsiteX4" fmla="*/ 8083 w 72413"/>
                <a:gd name="connsiteY4" fmla="*/ 16852 h 16859"/>
                <a:gd name="connsiteX5" fmla="*/ 8777 w 72413"/>
                <a:gd name="connsiteY5" fmla="*/ 16852 h 16859"/>
                <a:gd name="connsiteX6" fmla="*/ 63984 w 72413"/>
                <a:gd name="connsiteY6" fmla="*/ 16852 h 16859"/>
                <a:gd name="connsiteX7" fmla="*/ 72413 w 72413"/>
                <a:gd name="connsiteY7" fmla="*/ 8437 h 1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13" h="16859">
                  <a:moveTo>
                    <a:pt x="72413" y="8437"/>
                  </a:moveTo>
                  <a:cubicBezTo>
                    <a:pt x="72413" y="3782"/>
                    <a:pt x="68639" y="7"/>
                    <a:pt x="63984" y="7"/>
                  </a:cubicBezTo>
                  <a:lnTo>
                    <a:pt x="8777" y="7"/>
                  </a:lnTo>
                  <a:cubicBezTo>
                    <a:pt x="4125" y="-184"/>
                    <a:pt x="199" y="3431"/>
                    <a:pt x="7" y="8083"/>
                  </a:cubicBezTo>
                  <a:cubicBezTo>
                    <a:pt x="-184" y="12735"/>
                    <a:pt x="3432" y="16661"/>
                    <a:pt x="8083" y="16852"/>
                  </a:cubicBezTo>
                  <a:cubicBezTo>
                    <a:pt x="8314" y="16862"/>
                    <a:pt x="8545" y="16862"/>
                    <a:pt x="8777" y="16852"/>
                  </a:cubicBezTo>
                  <a:lnTo>
                    <a:pt x="63984" y="16852"/>
                  </a:lnTo>
                  <a:cubicBezTo>
                    <a:pt x="68634" y="16852"/>
                    <a:pt x="72405" y="13087"/>
                    <a:pt x="72413" y="8437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7" name="Freeform: Shape 58"/>
            <p:cNvSpPr/>
            <p:nvPr/>
          </p:nvSpPr>
          <p:spPr>
            <a:xfrm>
              <a:off x="6465893" y="4331318"/>
              <a:ext cx="72080" cy="16859"/>
            </a:xfrm>
            <a:custGeom>
              <a:avLst/>
              <a:gdLst>
                <a:gd name="connsiteX0" fmla="*/ 8083 w 72080"/>
                <a:gd name="connsiteY0" fmla="*/ 16852 h 16859"/>
                <a:gd name="connsiteX1" fmla="*/ 63304 w 72080"/>
                <a:gd name="connsiteY1" fmla="*/ 16852 h 16859"/>
                <a:gd name="connsiteX2" fmla="*/ 72073 w 72080"/>
                <a:gd name="connsiteY2" fmla="*/ 8777 h 16859"/>
                <a:gd name="connsiteX3" fmla="*/ 63998 w 72080"/>
                <a:gd name="connsiteY3" fmla="*/ 8 h 16859"/>
                <a:gd name="connsiteX4" fmla="*/ 63304 w 72080"/>
                <a:gd name="connsiteY4" fmla="*/ 8 h 16859"/>
                <a:gd name="connsiteX5" fmla="*/ 8083 w 72080"/>
                <a:gd name="connsiteY5" fmla="*/ 8 h 16859"/>
                <a:gd name="connsiteX6" fmla="*/ 7 w 72080"/>
                <a:gd name="connsiteY6" fmla="*/ 8777 h 16859"/>
                <a:gd name="connsiteX7" fmla="*/ 8083 w 72080"/>
                <a:gd name="connsiteY7" fmla="*/ 16852 h 1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80" h="16859">
                  <a:moveTo>
                    <a:pt x="8083" y="16852"/>
                  </a:moveTo>
                  <a:lnTo>
                    <a:pt x="63304" y="16852"/>
                  </a:lnTo>
                  <a:cubicBezTo>
                    <a:pt x="67956" y="17044"/>
                    <a:pt x="71882" y="13429"/>
                    <a:pt x="72073" y="8777"/>
                  </a:cubicBezTo>
                  <a:cubicBezTo>
                    <a:pt x="72265" y="4125"/>
                    <a:pt x="68649" y="199"/>
                    <a:pt x="63998" y="8"/>
                  </a:cubicBezTo>
                  <a:cubicBezTo>
                    <a:pt x="63767" y="-3"/>
                    <a:pt x="63535" y="-3"/>
                    <a:pt x="63304" y="8"/>
                  </a:cubicBezTo>
                  <a:lnTo>
                    <a:pt x="8083" y="8"/>
                  </a:lnTo>
                  <a:cubicBezTo>
                    <a:pt x="3431" y="199"/>
                    <a:pt x="-184" y="4125"/>
                    <a:pt x="7" y="8777"/>
                  </a:cubicBezTo>
                  <a:cubicBezTo>
                    <a:pt x="187" y="13161"/>
                    <a:pt x="3699" y="16672"/>
                    <a:pt x="8083" y="16852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0913" y="4164934"/>
            <a:ext cx="53088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现有治疗药物普遍存在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耐受、成瘾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以及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药物相互作用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等各种安全性问题</a:t>
            </a:r>
            <a:r>
              <a:rPr lang="en-US" altLang="zh-CN" sz="1400" baseline="30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5</a:t>
            </a:r>
            <a:endParaRPr lang="zh-CN" altLang="en-US" sz="1400" baseline="30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224950" y="122267"/>
            <a:ext cx="9609827" cy="594701"/>
            <a:chOff x="1224950" y="264034"/>
            <a:chExt cx="9609827" cy="594701"/>
          </a:xfrm>
        </p:grpSpPr>
        <p:sp>
          <p:nvSpPr>
            <p:cNvPr id="36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eting on your heart" panose="02000503000000000000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8" name="文本框 14"/>
              <p:cNvSpPr txBox="1"/>
              <p:nvPr/>
            </p:nvSpPr>
            <p:spPr>
              <a:xfrm>
                <a:off x="5154995" y="3416099"/>
                <a:ext cx="192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有效性（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1/4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/>
          <p:cNvGrpSpPr/>
          <p:nvPr/>
        </p:nvGrpSpPr>
        <p:grpSpPr>
          <a:xfrm>
            <a:off x="426558" y="1470455"/>
            <a:ext cx="11343538" cy="985255"/>
            <a:chOff x="551545" y="5447312"/>
            <a:chExt cx="10891513" cy="985255"/>
          </a:xfrm>
        </p:grpSpPr>
        <p:sp>
          <p:nvSpPr>
            <p:cNvPr id="127" name="矩形: 折角 61"/>
            <p:cNvSpPr/>
            <p:nvPr/>
          </p:nvSpPr>
          <p:spPr>
            <a:xfrm>
              <a:off x="551545" y="5447312"/>
              <a:ext cx="10891513" cy="939941"/>
            </a:xfrm>
            <a:prstGeom prst="foldedCorner">
              <a:avLst>
                <a:gd name="adj" fmla="val 19202"/>
              </a:avLst>
            </a:prstGeom>
            <a:solidFill>
              <a:srgbClr val="E2F0D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091953" y="5492625"/>
              <a:ext cx="10235954" cy="93994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中国人群关键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3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期临床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SIM0808-301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研究）：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随机，双盲，安慰剂对照，多中心研究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B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主要研究终点：第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个月末入睡后觉醒时间（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WASO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）较基线的变化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关键次要研究终点：第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个月末总睡眠时间（</a:t>
              </a:r>
              <a:r>
                <a:rPr kumimoji="0" lang="en-US" altLang="zh-C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sTST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）较基线的变化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238" name="left-arrowhead-in-a-circle_44897"/>
            <p:cNvSpPr/>
            <p:nvPr/>
          </p:nvSpPr>
          <p:spPr>
            <a:xfrm rot="10800000">
              <a:off x="700892" y="5552069"/>
              <a:ext cx="324000" cy="324000"/>
            </a:xfrm>
            <a:custGeom>
              <a:avLst/>
              <a:gdLst>
                <a:gd name="T0" fmla="*/ 267 w 533"/>
                <a:gd name="T1" fmla="*/ 0 h 533"/>
                <a:gd name="T2" fmla="*/ 0 w 533"/>
                <a:gd name="T3" fmla="*/ 267 h 533"/>
                <a:gd name="T4" fmla="*/ 267 w 533"/>
                <a:gd name="T5" fmla="*/ 533 h 533"/>
                <a:gd name="T6" fmla="*/ 533 w 533"/>
                <a:gd name="T7" fmla="*/ 267 h 533"/>
                <a:gd name="T8" fmla="*/ 267 w 533"/>
                <a:gd name="T9" fmla="*/ 0 h 533"/>
                <a:gd name="T10" fmla="*/ 343 w 533"/>
                <a:gd name="T11" fmla="*/ 414 h 533"/>
                <a:gd name="T12" fmla="*/ 316 w 533"/>
                <a:gd name="T13" fmla="*/ 424 h 533"/>
                <a:gd name="T14" fmla="*/ 284 w 533"/>
                <a:gd name="T15" fmla="*/ 410 h 533"/>
                <a:gd name="T16" fmla="*/ 185 w 533"/>
                <a:gd name="T17" fmla="*/ 294 h 533"/>
                <a:gd name="T18" fmla="*/ 185 w 533"/>
                <a:gd name="T19" fmla="*/ 240 h 533"/>
                <a:gd name="T20" fmla="*/ 283 w 533"/>
                <a:gd name="T21" fmla="*/ 124 h 533"/>
                <a:gd name="T22" fmla="*/ 343 w 533"/>
                <a:gd name="T23" fmla="*/ 119 h 533"/>
                <a:gd name="T24" fmla="*/ 348 w 533"/>
                <a:gd name="T25" fmla="*/ 178 h 533"/>
                <a:gd name="T26" fmla="*/ 273 w 533"/>
                <a:gd name="T27" fmla="*/ 267 h 533"/>
                <a:gd name="T28" fmla="*/ 348 w 533"/>
                <a:gd name="T29" fmla="*/ 355 h 533"/>
                <a:gd name="T30" fmla="*/ 343 w 533"/>
                <a:gd name="T31" fmla="*/ 4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533">
                  <a:moveTo>
                    <a:pt x="267" y="0"/>
                  </a:moveTo>
                  <a:cubicBezTo>
                    <a:pt x="120" y="0"/>
                    <a:pt x="0" y="120"/>
                    <a:pt x="0" y="267"/>
                  </a:cubicBezTo>
                  <a:cubicBezTo>
                    <a:pt x="0" y="414"/>
                    <a:pt x="120" y="533"/>
                    <a:pt x="267" y="533"/>
                  </a:cubicBezTo>
                  <a:cubicBezTo>
                    <a:pt x="414" y="533"/>
                    <a:pt x="533" y="414"/>
                    <a:pt x="533" y="267"/>
                  </a:cubicBezTo>
                  <a:cubicBezTo>
                    <a:pt x="533" y="120"/>
                    <a:pt x="414" y="0"/>
                    <a:pt x="267" y="0"/>
                  </a:cubicBezTo>
                  <a:close/>
                  <a:moveTo>
                    <a:pt x="343" y="414"/>
                  </a:moveTo>
                  <a:cubicBezTo>
                    <a:pt x="335" y="421"/>
                    <a:pt x="326" y="424"/>
                    <a:pt x="316" y="424"/>
                  </a:cubicBezTo>
                  <a:cubicBezTo>
                    <a:pt x="304" y="424"/>
                    <a:pt x="292" y="419"/>
                    <a:pt x="284" y="410"/>
                  </a:cubicBezTo>
                  <a:lnTo>
                    <a:pt x="185" y="294"/>
                  </a:lnTo>
                  <a:cubicBezTo>
                    <a:pt x="172" y="278"/>
                    <a:pt x="172" y="255"/>
                    <a:pt x="185" y="240"/>
                  </a:cubicBezTo>
                  <a:lnTo>
                    <a:pt x="283" y="124"/>
                  </a:lnTo>
                  <a:cubicBezTo>
                    <a:pt x="298" y="106"/>
                    <a:pt x="325" y="104"/>
                    <a:pt x="343" y="119"/>
                  </a:cubicBezTo>
                  <a:cubicBezTo>
                    <a:pt x="360" y="134"/>
                    <a:pt x="363" y="160"/>
                    <a:pt x="348" y="178"/>
                  </a:cubicBezTo>
                  <a:lnTo>
                    <a:pt x="273" y="267"/>
                  </a:lnTo>
                  <a:lnTo>
                    <a:pt x="348" y="355"/>
                  </a:lnTo>
                  <a:cubicBezTo>
                    <a:pt x="363" y="373"/>
                    <a:pt x="361" y="399"/>
                    <a:pt x="343" y="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23859" y="2621526"/>
            <a:ext cx="10538271" cy="3812989"/>
            <a:chOff x="1031158" y="2688723"/>
            <a:chExt cx="10538271" cy="381298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241" y="3143832"/>
              <a:ext cx="4827270" cy="33578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031158" y="2706478"/>
              <a:ext cx="4877436" cy="368303"/>
            </a:xfrm>
            <a:prstGeom prst="rect">
              <a:avLst/>
            </a:prstGeom>
            <a:solidFill>
              <a:srgbClr val="00B140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第一个月末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WASO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较基线的变化（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min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）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95061" y="5136089"/>
              <a:ext cx="1827196" cy="368300"/>
            </a:xfrm>
            <a:prstGeom prst="rect">
              <a:avLst/>
            </a:prstGeom>
            <a:solidFill>
              <a:srgbClr val="E2F0D9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最小二乘均值差异（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LSMD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-15.44(-24.573, -6.316)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553194" y="2688723"/>
              <a:ext cx="5016235" cy="368300"/>
            </a:xfrm>
            <a:prstGeom prst="rect">
              <a:avLst/>
            </a:prstGeom>
            <a:solidFill>
              <a:srgbClr val="00B1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第一个月末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sTST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较基线的变化（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min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）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0850" y="3143832"/>
              <a:ext cx="4860925" cy="33578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8" name="文本框 27"/>
            <p:cNvSpPr txBox="1"/>
            <p:nvPr/>
          </p:nvSpPr>
          <p:spPr>
            <a:xfrm>
              <a:off x="9323148" y="3397216"/>
              <a:ext cx="1818928" cy="368301"/>
            </a:xfrm>
            <a:prstGeom prst="rect">
              <a:avLst/>
            </a:prstGeom>
            <a:solidFill>
              <a:srgbClr val="E2F0D9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最小二乘均值差异（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LSMD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16.82(2.536, 31.102)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灯片编号占位符 3"/>
          <p:cNvSpPr txBox="1"/>
          <p:nvPr/>
        </p:nvSpPr>
        <p:spPr>
          <a:xfrm>
            <a:off x="11673792" y="6356961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F24B0C-7668-4973-8E6C-4D4CB7EF0CE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4577" y="6492010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中国三期临床研究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CSR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梯形 20"/>
          <p:cNvSpPr/>
          <p:nvPr/>
        </p:nvSpPr>
        <p:spPr>
          <a:xfrm>
            <a:off x="421904" y="916725"/>
            <a:ext cx="11348192" cy="478557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达利雷生组患者觉醒时间降低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35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分钟，较安慰剂改善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15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分钟；总睡眠时间延长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50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分钟，较安慰剂延长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17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分钟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224950" y="122267"/>
            <a:ext cx="9609827" cy="594701"/>
            <a:chOff x="1224950" y="264034"/>
            <a:chExt cx="9609827" cy="594701"/>
          </a:xfrm>
        </p:grpSpPr>
        <p:sp>
          <p:nvSpPr>
            <p:cNvPr id="36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eting on your heart" panose="02000503000000000000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8" name="文本框 14"/>
              <p:cNvSpPr txBox="1"/>
              <p:nvPr/>
            </p:nvSpPr>
            <p:spPr>
              <a:xfrm>
                <a:off x="5154995" y="3416099"/>
                <a:ext cx="192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有效性（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2/4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矩形: 折角 61"/>
          <p:cNvSpPr/>
          <p:nvPr/>
        </p:nvSpPr>
        <p:spPr>
          <a:xfrm>
            <a:off x="274955" y="771525"/>
            <a:ext cx="11661450" cy="916291"/>
          </a:xfrm>
          <a:prstGeom prst="foldedCorner">
            <a:avLst>
              <a:gd name="adj" fmla="val 19202"/>
            </a:avLst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162313" y="796357"/>
            <a:ext cx="10626725" cy="94195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达利雷生国际多中心研究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[NCT03545191]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多中心、随机、双盲、安慰剂对照研究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B05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主要研究终点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：第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个月和第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个月时持续入睡潜伏期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(LPS)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和入睡后觉醒时间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(WASO)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较基线的变化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次要研究终点：日间功能情况（失眠的日间症状及影响问卷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IDSIQ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测量指标）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38" name="left-arrowhead-in-a-circle_44897"/>
          <p:cNvSpPr/>
          <p:nvPr/>
        </p:nvSpPr>
        <p:spPr>
          <a:xfrm rot="10800000">
            <a:off x="689061" y="938901"/>
            <a:ext cx="324000" cy="324000"/>
          </a:xfrm>
          <a:custGeom>
            <a:avLst/>
            <a:gdLst>
              <a:gd name="T0" fmla="*/ 267 w 533"/>
              <a:gd name="T1" fmla="*/ 0 h 533"/>
              <a:gd name="T2" fmla="*/ 0 w 533"/>
              <a:gd name="T3" fmla="*/ 267 h 533"/>
              <a:gd name="T4" fmla="*/ 267 w 533"/>
              <a:gd name="T5" fmla="*/ 533 h 533"/>
              <a:gd name="T6" fmla="*/ 533 w 533"/>
              <a:gd name="T7" fmla="*/ 267 h 533"/>
              <a:gd name="T8" fmla="*/ 267 w 533"/>
              <a:gd name="T9" fmla="*/ 0 h 533"/>
              <a:gd name="T10" fmla="*/ 343 w 533"/>
              <a:gd name="T11" fmla="*/ 414 h 533"/>
              <a:gd name="T12" fmla="*/ 316 w 533"/>
              <a:gd name="T13" fmla="*/ 424 h 533"/>
              <a:gd name="T14" fmla="*/ 284 w 533"/>
              <a:gd name="T15" fmla="*/ 410 h 533"/>
              <a:gd name="T16" fmla="*/ 185 w 533"/>
              <a:gd name="T17" fmla="*/ 294 h 533"/>
              <a:gd name="T18" fmla="*/ 185 w 533"/>
              <a:gd name="T19" fmla="*/ 240 h 533"/>
              <a:gd name="T20" fmla="*/ 283 w 533"/>
              <a:gd name="T21" fmla="*/ 124 h 533"/>
              <a:gd name="T22" fmla="*/ 343 w 533"/>
              <a:gd name="T23" fmla="*/ 119 h 533"/>
              <a:gd name="T24" fmla="*/ 348 w 533"/>
              <a:gd name="T25" fmla="*/ 178 h 533"/>
              <a:gd name="T26" fmla="*/ 273 w 533"/>
              <a:gd name="T27" fmla="*/ 267 h 533"/>
              <a:gd name="T28" fmla="*/ 348 w 533"/>
              <a:gd name="T29" fmla="*/ 355 h 533"/>
              <a:gd name="T30" fmla="*/ 343 w 533"/>
              <a:gd name="T31" fmla="*/ 41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3" h="533">
                <a:moveTo>
                  <a:pt x="267" y="0"/>
                </a:moveTo>
                <a:cubicBezTo>
                  <a:pt x="120" y="0"/>
                  <a:pt x="0" y="120"/>
                  <a:pt x="0" y="267"/>
                </a:cubicBezTo>
                <a:cubicBezTo>
                  <a:pt x="0" y="414"/>
                  <a:pt x="120" y="533"/>
                  <a:pt x="267" y="533"/>
                </a:cubicBezTo>
                <a:cubicBezTo>
                  <a:pt x="414" y="533"/>
                  <a:pt x="533" y="414"/>
                  <a:pt x="533" y="267"/>
                </a:cubicBezTo>
                <a:cubicBezTo>
                  <a:pt x="533" y="120"/>
                  <a:pt x="414" y="0"/>
                  <a:pt x="267" y="0"/>
                </a:cubicBezTo>
                <a:close/>
                <a:moveTo>
                  <a:pt x="343" y="414"/>
                </a:moveTo>
                <a:cubicBezTo>
                  <a:pt x="335" y="421"/>
                  <a:pt x="326" y="424"/>
                  <a:pt x="316" y="424"/>
                </a:cubicBezTo>
                <a:cubicBezTo>
                  <a:pt x="304" y="424"/>
                  <a:pt x="292" y="419"/>
                  <a:pt x="284" y="410"/>
                </a:cubicBezTo>
                <a:lnTo>
                  <a:pt x="185" y="294"/>
                </a:lnTo>
                <a:cubicBezTo>
                  <a:pt x="172" y="278"/>
                  <a:pt x="172" y="255"/>
                  <a:pt x="185" y="240"/>
                </a:cubicBezTo>
                <a:lnTo>
                  <a:pt x="283" y="124"/>
                </a:lnTo>
                <a:cubicBezTo>
                  <a:pt x="298" y="106"/>
                  <a:pt x="325" y="104"/>
                  <a:pt x="343" y="119"/>
                </a:cubicBezTo>
                <a:cubicBezTo>
                  <a:pt x="360" y="134"/>
                  <a:pt x="363" y="160"/>
                  <a:pt x="348" y="178"/>
                </a:cubicBezTo>
                <a:lnTo>
                  <a:pt x="273" y="267"/>
                </a:lnTo>
                <a:lnTo>
                  <a:pt x="348" y="355"/>
                </a:lnTo>
                <a:cubicBezTo>
                  <a:pt x="363" y="373"/>
                  <a:pt x="361" y="399"/>
                  <a:pt x="343" y="4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2" name="Footer Placeholder 3"/>
          <p:cNvSpPr txBox="1"/>
          <p:nvPr/>
        </p:nvSpPr>
        <p:spPr>
          <a:xfrm>
            <a:off x="150920" y="6222108"/>
            <a:ext cx="3488925" cy="365124"/>
          </a:xfrm>
          <a:prstGeom prst="rect">
            <a:avLst/>
          </a:prstGeom>
        </p:spPr>
        <p:txBody>
          <a:bodyPr lIns="90000" tIns="46800" rIns="90000" bIns="46800" anchor="b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+mn-ea"/>
              </a:rPr>
              <a:t>Mignot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+mn-ea"/>
              </a:rPr>
              <a:t> E,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+mn-ea"/>
              </a:rPr>
              <a:t>et al. Lancet Neurol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+mn-ea"/>
              </a:rPr>
              <a:t> 2022;21:125–39;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2100" y="1834992"/>
            <a:ext cx="5796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ctr">
              <a:defRPr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ym typeface="+mn-ea"/>
              </a:rPr>
              <a:t>达利雷生</a:t>
            </a:r>
            <a:r>
              <a:rPr lang="zh-CN" altLang="en-US" sz="1800" dirty="0">
                <a:solidFill>
                  <a:schemeClr val="accent6"/>
                </a:solidFill>
                <a:sym typeface="+mn-ea"/>
              </a:rPr>
              <a:t>持续、显著改善</a:t>
            </a:r>
            <a:r>
              <a:rPr lang="zh-CN" altLang="en-US" dirty="0">
                <a:sym typeface="+mn-ea"/>
              </a:rPr>
              <a:t>IDSIQ总分及各域评分</a:t>
            </a:r>
            <a:endParaRPr lang="zh-CN" altLang="en-US" dirty="0"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79835" y="1834992"/>
            <a:ext cx="5796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ctr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600" dirty="0">
                <a:solidFill>
                  <a:schemeClr val="tx2"/>
                </a:solidFill>
                <a:sym typeface="+mn-ea"/>
              </a:rPr>
              <a:t>达利雷生</a:t>
            </a:r>
            <a:r>
              <a:rPr lang="zh-CN" altLang="en-US" dirty="0">
                <a:solidFill>
                  <a:schemeClr val="accent6"/>
                </a:solidFill>
                <a:sym typeface="+mn-ea"/>
              </a:rPr>
              <a:t>持续、显著降低</a:t>
            </a:r>
            <a:r>
              <a:rPr lang="zh-CN" altLang="en-US" sz="1600" dirty="0">
                <a:solidFill>
                  <a:schemeClr val="tx2"/>
                </a:solidFill>
                <a:sym typeface="+mn-ea"/>
              </a:rPr>
              <a:t>缩短入睡时间、改善睡眠维持</a:t>
            </a:r>
            <a:endParaRPr lang="zh-CN" altLang="en-US" sz="1600" dirty="0">
              <a:solidFill>
                <a:schemeClr val="tx2"/>
              </a:solidFill>
              <a:sym typeface="+mn-ea"/>
            </a:endParaRPr>
          </a:p>
        </p:txBody>
      </p:sp>
      <p:sp>
        <p:nvSpPr>
          <p:cNvPr id="2" name="灯片编号占位符 3"/>
          <p:cNvSpPr txBox="1"/>
          <p:nvPr/>
        </p:nvSpPr>
        <p:spPr>
          <a:xfrm>
            <a:off x="11673792" y="6356961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F24B0C-7668-4973-8E6C-4D4CB7EF0CE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0921" y="2492941"/>
            <a:ext cx="11868003" cy="3621149"/>
            <a:chOff x="215562" y="1814552"/>
            <a:chExt cx="11868003" cy="3621149"/>
          </a:xfrm>
        </p:grpSpPr>
        <p:grpSp>
          <p:nvGrpSpPr>
            <p:cNvPr id="98" name="组合 97"/>
            <p:cNvGrpSpPr/>
            <p:nvPr/>
          </p:nvGrpSpPr>
          <p:grpSpPr>
            <a:xfrm>
              <a:off x="403808" y="2314533"/>
              <a:ext cx="5497918" cy="2746082"/>
              <a:chOff x="483" y="2945"/>
              <a:chExt cx="12029" cy="5692"/>
            </a:xfrm>
          </p:grpSpPr>
          <p:graphicFrame>
            <p:nvGraphicFramePr>
              <p:cNvPr id="99" name="Chart 37"/>
              <p:cNvGraphicFramePr/>
              <p:nvPr/>
            </p:nvGraphicFramePr>
            <p:xfrm>
              <a:off x="836" y="3099"/>
              <a:ext cx="5669" cy="5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102" name="TextBox 7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470" y="5702"/>
                <a:ext cx="1221" cy="3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*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3" name="TextBox 7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492" y="5882"/>
                <a:ext cx="567" cy="3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*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4" name="TextBox 7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470" y="5432"/>
                <a:ext cx="1221" cy="3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*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492" y="5528"/>
                <a:ext cx="567" cy="22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†</a:t>
                </a: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7" name="TextBox 630"/>
              <p:cNvSpPr txBox="1"/>
              <p:nvPr/>
            </p:nvSpPr>
            <p:spPr>
              <a:xfrm>
                <a:off x="9562" y="8287"/>
                <a:ext cx="1659" cy="35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3333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安慰剂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8" name="Oval 637"/>
              <p:cNvSpPr/>
              <p:nvPr>
                <p:custDataLst>
                  <p:tags r:id="rId7"/>
                </p:custDataLst>
              </p:nvPr>
            </p:nvSpPr>
            <p:spPr>
              <a:xfrm>
                <a:off x="9113" y="8416"/>
                <a:ext cx="127" cy="12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333333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109" name="Straight Connector 638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9032" y="8458"/>
                <a:ext cx="28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sp>
            <p:nvSpPr>
              <p:cNvPr id="110" name="TextBox 629"/>
              <p:cNvSpPr txBox="1"/>
              <p:nvPr/>
            </p:nvSpPr>
            <p:spPr>
              <a:xfrm>
                <a:off x="6202" y="8287"/>
                <a:ext cx="2334" cy="35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3333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Times New Roman" panose="02020603050405020304" pitchFamily="18" charset="0"/>
                  </a:rPr>
                  <a:t>达利雷生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Times New Roman" panose="02020603050405020304" pitchFamily="18" charset="0"/>
                  </a:rPr>
                  <a:t> 25 mg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1" name="Rectangle 635"/>
              <p:cNvSpPr/>
              <p:nvPr/>
            </p:nvSpPr>
            <p:spPr>
              <a:xfrm>
                <a:off x="5902" y="8416"/>
                <a:ext cx="127" cy="128"/>
              </a:xfrm>
              <a:prstGeom prst="rect">
                <a:avLst/>
              </a:prstGeom>
              <a:solidFill>
                <a:srgbClr val="BE57C9"/>
              </a:solidFill>
              <a:ln w="19050" cap="flat" cmpd="sng" algn="ctr">
                <a:solidFill>
                  <a:srgbClr val="BE57C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333333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636"/>
              <p:cNvCxnSpPr/>
              <p:nvPr/>
            </p:nvCxnSpPr>
            <p:spPr>
              <a:xfrm flipV="1">
                <a:off x="5845" y="8458"/>
                <a:ext cx="28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E57C9"/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sp>
            <p:nvSpPr>
              <p:cNvPr id="113" name="TextBox 629"/>
              <p:cNvSpPr txBox="1"/>
              <p:nvPr/>
            </p:nvSpPr>
            <p:spPr>
              <a:xfrm>
                <a:off x="2779" y="8287"/>
                <a:ext cx="2487" cy="35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3333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Times New Roman" panose="02020603050405020304" pitchFamily="18" charset="0"/>
                  </a:rPr>
                  <a:t>达利雷生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Times New Roman" panose="02020603050405020304" pitchFamily="18" charset="0"/>
                  </a:rPr>
                  <a:t> 50 mg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4" name="Rectangle 635"/>
              <p:cNvSpPr/>
              <p:nvPr>
                <p:custDataLst>
                  <p:tags r:id="rId9"/>
                </p:custDataLst>
              </p:nvPr>
            </p:nvSpPr>
            <p:spPr>
              <a:xfrm>
                <a:off x="2498" y="8438"/>
                <a:ext cx="127" cy="128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333333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115" name="Straight Connector 636"/>
              <p:cNvCxnSpPr/>
              <p:nvPr>
                <p:custDataLst>
                  <p:tags r:id="rId10"/>
                </p:custDataLst>
              </p:nvPr>
            </p:nvCxnSpPr>
            <p:spPr>
              <a:xfrm flipV="1">
                <a:off x="2393" y="8480"/>
                <a:ext cx="28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graphicFrame>
            <p:nvGraphicFramePr>
              <p:cNvPr id="116" name="Chart 39"/>
              <p:cNvGraphicFramePr/>
              <p:nvPr/>
            </p:nvGraphicFramePr>
            <p:xfrm>
              <a:off x="6843" y="3099"/>
              <a:ext cx="5669" cy="5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7" name="TextBox 7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341" y="5078"/>
                <a:ext cx="1221" cy="3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*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8" name="TextBox 7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1306" y="5117"/>
                <a:ext cx="986" cy="3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*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9" name="TextBox 7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341" y="4610"/>
                <a:ext cx="1221" cy="3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*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0" name="TextBox 7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1312" y="4769"/>
                <a:ext cx="986" cy="3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rPr>
                  <a:t>*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2" name="TextBox 4"/>
              <p:cNvSpPr txBox="1"/>
              <p:nvPr/>
            </p:nvSpPr>
            <p:spPr>
              <a:xfrm rot="16200000">
                <a:off x="-1674" y="5256"/>
                <a:ext cx="4869" cy="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en-US" sz="105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Times New Roman" panose="02020603050405020304" pitchFamily="18" charset="0"/>
                  </a:rPr>
                  <a:t>观测值的平均值（分钟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Times New Roman" panose="02020603050405020304" pitchFamily="18" charset="0"/>
                  </a:rPr>
                  <a:t>） [± SEM]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" name="TextBox 6"/>
              <p:cNvSpPr txBox="1"/>
              <p:nvPr/>
            </p:nvSpPr>
            <p:spPr>
              <a:xfrm rot="16200000">
                <a:off x="4307" y="5102"/>
                <a:ext cx="4869" cy="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Times New Roman" panose="02020603050405020304" pitchFamily="18" charset="0"/>
                  </a:rPr>
                  <a:t>观测值的平均值（分钟） [± SEM]</a:t>
                </a:r>
                <a:endPara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84770" y="1832711"/>
              <a:ext cx="5835650" cy="360299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15562" y="1814552"/>
              <a:ext cx="5886824" cy="358738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196741" y="1818757"/>
              <a:ext cx="5886824" cy="358257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68764" y="1949185"/>
              <a:ext cx="2265852" cy="3723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R="0" lvl="0" indent="0"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b="1" dirty="0"/>
                <a:t>持续睡眠潜伏期</a:t>
              </a:r>
              <a:r>
                <a:rPr lang="en-US" altLang="zh-CN" sz="1400" b="1" dirty="0"/>
                <a:t>(LPS)</a:t>
              </a:r>
              <a:endParaRPr lang="zh-CN" altLang="en-US" sz="1400" b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70777" y="1964624"/>
              <a:ext cx="2481679" cy="3723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入睡后觉醒时间</a:t>
              </a:r>
              <a:r>
                <a:rPr lang="en-US" altLang="zh-CN" sz="14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(WASO)</a:t>
              </a:r>
              <a:endPara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箭头: 下 11"/>
            <p:cNvSpPr/>
            <p:nvPr/>
          </p:nvSpPr>
          <p:spPr>
            <a:xfrm>
              <a:off x="1077404" y="2425254"/>
              <a:ext cx="2127327" cy="816819"/>
            </a:xfrm>
            <a:prstGeom prst="downArrow">
              <a:avLst>
                <a:gd name="adj1" fmla="val 70867"/>
                <a:gd name="adj2" fmla="val 31365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50mg</a:t>
              </a: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：</a:t>
              </a:r>
              <a:endPara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第</a:t>
              </a: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1</a:t>
              </a: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个月下降</a:t>
              </a: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31</a:t>
              </a: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分钟</a:t>
              </a:r>
              <a:endPara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等线" panose="02010600030101010101" pitchFamily="2" charset="-122"/>
                </a:rPr>
                <a:t>第</a:t>
              </a:r>
              <a:r>
                <a:rPr lang="en-US" altLang="zh-CN" sz="9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等线" panose="02010600030101010101" pitchFamily="2" charset="-122"/>
                </a:rPr>
                <a:t>3</a:t>
              </a:r>
              <a:r>
                <a:rPr lang="zh-CN" altLang="en-US" sz="9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等线" panose="02010600030101010101" pitchFamily="2" charset="-122"/>
                </a:rPr>
                <a:t>个月下降</a:t>
              </a: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</a:t>
              </a: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分钟</a:t>
              </a:r>
              <a:endPara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箭头: 下 11"/>
            <p:cNvSpPr/>
            <p:nvPr/>
          </p:nvSpPr>
          <p:spPr>
            <a:xfrm>
              <a:off x="4084474" y="2449741"/>
              <a:ext cx="1874570" cy="503476"/>
            </a:xfrm>
            <a:prstGeom prst="downArrow">
              <a:avLst>
                <a:gd name="adj1" fmla="val 70867"/>
                <a:gd name="adj2" fmla="val 31365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9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等线" panose="02010600030101010101" pitchFamily="2" charset="-122"/>
                </a:rPr>
                <a:t>50mg</a:t>
              </a:r>
              <a:endPara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持续降低</a:t>
              </a: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29</a:t>
              </a: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cs"/>
                </a:rPr>
                <a:t>分钟</a:t>
              </a:r>
              <a:endPara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224950" y="122267"/>
            <a:ext cx="9609827" cy="594701"/>
            <a:chOff x="1224950" y="264034"/>
            <a:chExt cx="9609827" cy="594701"/>
          </a:xfrm>
        </p:grpSpPr>
        <p:sp>
          <p:nvSpPr>
            <p:cNvPr id="36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eting on your heart" panose="02000503000000000000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8" name="文本框 14"/>
              <p:cNvSpPr txBox="1"/>
              <p:nvPr/>
            </p:nvSpPr>
            <p:spPr>
              <a:xfrm>
                <a:off x="5154995" y="3416099"/>
                <a:ext cx="192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有效性（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3/4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矩形: 折角 61"/>
          <p:cNvSpPr/>
          <p:nvPr/>
        </p:nvSpPr>
        <p:spPr>
          <a:xfrm>
            <a:off x="274955" y="771525"/>
            <a:ext cx="11614150" cy="746125"/>
          </a:xfrm>
          <a:prstGeom prst="foldedCorner">
            <a:avLst>
              <a:gd name="adj" fmla="val 192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274955" y="875641"/>
            <a:ext cx="11614150" cy="569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荟萃研究：一项包括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 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种失眠药物的研究显示，食欲素受体拮抗剂类药物（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ORAs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）相对其他失眠药物，具有显著的疗效和耐受性</a:t>
            </a:r>
            <a:r>
              <a:rPr lang="en-US" altLang="zh-CN" b="1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2847" y="6356961"/>
            <a:ext cx="609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1.Sleep Medicine Reviews 68(2023)101746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fr-FR" altLang="zh-CN" sz="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Dauvilliers Y, et al. Ann Neurol 2020;87(3):347–356.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3015" y="1606773"/>
            <a:ext cx="11445595" cy="24983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7871" y="1632122"/>
            <a:ext cx="10842348" cy="2193220"/>
            <a:chOff x="542445" y="2485449"/>
            <a:chExt cx="10874375" cy="2184400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542445" y="2485449"/>
              <a:ext cx="10874375" cy="2184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矩形 18"/>
            <p:cNvSpPr/>
            <p:nvPr>
              <p:custDataLst>
                <p:tags r:id="rId3"/>
              </p:custDataLst>
            </p:nvPr>
          </p:nvSpPr>
          <p:spPr>
            <a:xfrm>
              <a:off x="8168005" y="2597844"/>
              <a:ext cx="2784475" cy="311150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因不良事件停药（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AED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）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4"/>
              </p:custDataLst>
            </p:nvPr>
          </p:nvSpPr>
          <p:spPr>
            <a:xfrm>
              <a:off x="747395" y="2597844"/>
              <a:ext cx="2378710" cy="311150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睡眠潜伏期（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SL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）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446173" y="3851217"/>
            <a:ext cx="111673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ORAs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食欲素受体拮抗剂；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MRAs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褪黑素受体拮抗剂；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BDZs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苯二氮卓类药物；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Z-drugs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非苯二氮卓类药物；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ADPs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：抗抑郁药；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Placebo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安慰剂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141903" y="4295243"/>
          <a:ext cx="6268317" cy="193612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30904"/>
                <a:gridCol w="1552192"/>
                <a:gridCol w="1444044"/>
                <a:gridCol w="1541177"/>
              </a:tblGrid>
              <a:tr h="4840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u="none" strike="noStrike" dirty="0">
                          <a:effectLst/>
                        </a:rPr>
                        <a:t>WASO</a:t>
                      </a:r>
                      <a:r>
                        <a:rPr lang="zh-CN" altLang="en-US" sz="1100" b="1" u="none" strike="noStrike" dirty="0">
                          <a:effectLst/>
                        </a:rPr>
                        <a:t>较基线的变化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u="none" strike="noStrike" dirty="0">
                          <a:effectLst/>
                        </a:rPr>
                        <a:t>TST</a:t>
                      </a:r>
                      <a:r>
                        <a:rPr lang="zh-CN" altLang="en-US" sz="1100" b="1" u="none" strike="noStrike" dirty="0">
                          <a:effectLst/>
                        </a:rPr>
                        <a:t>较基线的变化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u="none" strike="noStrike" dirty="0">
                          <a:effectLst/>
                        </a:rPr>
                        <a:t>LPS</a:t>
                      </a:r>
                      <a:r>
                        <a:rPr lang="zh-CN" altLang="en-US" sz="1100" b="1" u="none" strike="noStrike" dirty="0">
                          <a:effectLst/>
                        </a:rPr>
                        <a:t>较基线的变化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</a:tr>
              <a:tr h="48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50" u="none" strike="noStrike" dirty="0">
                          <a:effectLst/>
                        </a:rPr>
                        <a:t>盐酸达利雷生片 </a:t>
                      </a:r>
                      <a:r>
                        <a:rPr lang="en-US" altLang="zh-CN" sz="1050" u="none" strike="noStrike" dirty="0">
                          <a:effectLst/>
                        </a:rPr>
                        <a:t>(50mg)</a:t>
                      </a:r>
                      <a:br>
                        <a:rPr lang="en-US" altLang="zh-CN" sz="1050" u="none" strike="noStrike" dirty="0">
                          <a:effectLst/>
                        </a:rPr>
                      </a:br>
                      <a:r>
                        <a:rPr lang="en-US" altLang="zh-CN" sz="1050" u="none" strike="noStrike" dirty="0">
                          <a:effectLst/>
                        </a:rPr>
                        <a:t>N=61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u="none" strike="noStrike" dirty="0">
                          <a:effectLst/>
                        </a:rPr>
                        <a:t>-48.0 (4.1)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u="none" strike="noStrike" dirty="0">
                          <a:effectLst/>
                        </a:rPr>
                        <a:t>81.6</a:t>
                      </a:r>
                      <a:r>
                        <a:rPr lang="zh-CN" altLang="en-US" sz="1050" u="none" strike="noStrike" dirty="0">
                          <a:effectLst/>
                        </a:rPr>
                        <a:t>（</a:t>
                      </a:r>
                      <a:r>
                        <a:rPr lang="en-US" altLang="zh-CN" sz="1050" u="none" strike="noStrike" dirty="0">
                          <a:effectLst/>
                        </a:rPr>
                        <a:t>5.5</a:t>
                      </a:r>
                      <a:r>
                        <a:rPr lang="zh-CN" altLang="en-US" sz="1050" u="none" strike="noStrike" dirty="0">
                          <a:effectLst/>
                        </a:rPr>
                        <a:t>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u="none" strike="noStrike" dirty="0">
                          <a:effectLst/>
                        </a:rPr>
                        <a:t>-35.8</a:t>
                      </a:r>
                      <a:r>
                        <a:rPr lang="zh-CN" altLang="en-US" sz="1050" u="none" strike="noStrike" dirty="0">
                          <a:effectLst/>
                        </a:rPr>
                        <a:t>（</a:t>
                      </a:r>
                      <a:r>
                        <a:rPr lang="en-US" altLang="zh-CN" sz="1050" u="none" strike="noStrike" dirty="0">
                          <a:effectLst/>
                        </a:rPr>
                        <a:t>4.3</a:t>
                      </a:r>
                      <a:r>
                        <a:rPr lang="zh-CN" altLang="en-US" sz="1050" u="none" strike="noStrike" dirty="0">
                          <a:effectLst/>
                        </a:rPr>
                        <a:t>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50" u="none" strike="noStrike" dirty="0">
                          <a:effectLst/>
                        </a:rPr>
                        <a:t>唑吡坦 </a:t>
                      </a:r>
                      <a:r>
                        <a:rPr lang="en-US" altLang="zh-CN" sz="1050" u="none" strike="noStrike" dirty="0">
                          <a:effectLst/>
                        </a:rPr>
                        <a:t>(10mg)</a:t>
                      </a:r>
                      <a:br>
                        <a:rPr lang="en-US" altLang="zh-CN" sz="1050" u="none" strike="noStrike" dirty="0">
                          <a:effectLst/>
                        </a:rPr>
                      </a:br>
                      <a:r>
                        <a:rPr lang="en-US" altLang="zh-CN" sz="1050" u="none" strike="noStrike" dirty="0">
                          <a:effectLst/>
                        </a:rPr>
                        <a:t>N=60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u="none" strike="noStrike" dirty="0">
                          <a:effectLst/>
                        </a:rPr>
                        <a:t>-36.5 (4.4)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u="none" strike="noStrike" dirty="0">
                          <a:effectLst/>
                        </a:rPr>
                        <a:t>78.0</a:t>
                      </a:r>
                      <a:r>
                        <a:rPr lang="zh-CN" altLang="en-US" sz="1050" u="none" strike="noStrike" dirty="0">
                          <a:effectLst/>
                        </a:rPr>
                        <a:t>（</a:t>
                      </a:r>
                      <a:r>
                        <a:rPr lang="en-US" altLang="zh-CN" sz="1050" u="none" strike="noStrike" dirty="0">
                          <a:effectLst/>
                        </a:rPr>
                        <a:t>5.1</a:t>
                      </a:r>
                      <a:r>
                        <a:rPr lang="zh-CN" altLang="en-US" sz="1050" u="none" strike="noStrike" dirty="0">
                          <a:effectLst/>
                        </a:rPr>
                        <a:t>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u="none" strike="noStrike" dirty="0">
                          <a:effectLst/>
                        </a:rPr>
                        <a:t>-45.1</a:t>
                      </a:r>
                      <a:r>
                        <a:rPr lang="zh-CN" altLang="en-US" sz="1050" u="none" strike="noStrike" dirty="0">
                          <a:effectLst/>
                        </a:rPr>
                        <a:t>（</a:t>
                      </a:r>
                      <a:r>
                        <a:rPr lang="en-US" altLang="zh-CN" sz="1050" u="none" strike="noStrike" dirty="0">
                          <a:effectLst/>
                        </a:rPr>
                        <a:t>3.3</a:t>
                      </a:r>
                      <a:r>
                        <a:rPr lang="zh-CN" altLang="en-US" sz="1050" u="none" strike="noStrike" dirty="0">
                          <a:effectLst/>
                        </a:rPr>
                        <a:t>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P</a:t>
                      </a:r>
                      <a:r>
                        <a:rPr lang="zh-CN" altLang="en-US" sz="1050" u="none" strike="noStrike" dirty="0">
                          <a:effectLst/>
                        </a:rPr>
                        <a:t>值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P&lt;0.05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P&lt;0.05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P&lt;0.05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24950" y="1686372"/>
            <a:ext cx="1891097" cy="37234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睡眠潜伏期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(SL</a:t>
            </a:r>
            <a:r>
              <a:rPr lang="en-US" altLang="zh-CN" kern="0" dirty="0"/>
              <a:t>)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98587" y="1712722"/>
            <a:ext cx="2679154" cy="37234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入睡后觉醒时间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(WASO</a:t>
            </a:r>
            <a:r>
              <a:rPr lang="en-US" altLang="zh-CN" kern="0" dirty="0"/>
              <a:t>)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8485" y="1712000"/>
            <a:ext cx="2401248" cy="37234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因不良事件停药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(AED</a:t>
            </a:r>
            <a:r>
              <a:rPr lang="en-US" altLang="zh-CN" kern="0" dirty="0"/>
              <a:t>)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Bullet1"/>
          <p:cNvSpPr txBox="1"/>
          <p:nvPr>
            <p:custDataLst>
              <p:tags r:id="rId6"/>
            </p:custDataLst>
          </p:nvPr>
        </p:nvSpPr>
        <p:spPr>
          <a:xfrm>
            <a:off x="1215009" y="7023165"/>
            <a:ext cx="2109694" cy="43019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baseline="300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3"/>
          <p:cNvSpPr txBox="1"/>
          <p:nvPr/>
        </p:nvSpPr>
        <p:spPr>
          <a:xfrm>
            <a:off x="11673792" y="6356961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F24B0C-7668-4973-8E6C-4D4CB7EF0CE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: 折角 61"/>
          <p:cNvSpPr/>
          <p:nvPr/>
        </p:nvSpPr>
        <p:spPr>
          <a:xfrm>
            <a:off x="387479" y="4309205"/>
            <a:ext cx="4652354" cy="1936127"/>
          </a:xfrm>
          <a:prstGeom prst="foldedCorner">
            <a:avLst>
              <a:gd name="adj" fmla="val 19202"/>
            </a:avLst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endParaRPr lang="zh-CN" altLang="en-US" b="1" baseline="300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6173" y="4958752"/>
            <a:ext cx="44719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随机，双盲，</a:t>
            </a:r>
            <a:r>
              <a:rPr lang="zh-CN" altLang="en-US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唑吡坦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对照组</a:t>
            </a:r>
            <a:endParaRPr lang="en-US" altLang="zh-CN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研究显示，达利雷生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50mg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在入睡后觉醒时间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(WASO)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、总睡眠时长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(TST)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、睡眠潜伏期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(LPS)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三个维度均</a:t>
            </a:r>
            <a:r>
              <a:rPr lang="zh-CN" altLang="en-US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显著优于唑吡坦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P&lt;0.05)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41" name="left-arrowhead-in-a-circle_44897"/>
          <p:cNvSpPr/>
          <p:nvPr/>
        </p:nvSpPr>
        <p:spPr>
          <a:xfrm rot="10800000">
            <a:off x="487040" y="4383854"/>
            <a:ext cx="324000" cy="324000"/>
          </a:xfrm>
          <a:custGeom>
            <a:avLst/>
            <a:gdLst>
              <a:gd name="T0" fmla="*/ 267 w 533"/>
              <a:gd name="T1" fmla="*/ 0 h 533"/>
              <a:gd name="T2" fmla="*/ 0 w 533"/>
              <a:gd name="T3" fmla="*/ 267 h 533"/>
              <a:gd name="T4" fmla="*/ 267 w 533"/>
              <a:gd name="T5" fmla="*/ 533 h 533"/>
              <a:gd name="T6" fmla="*/ 533 w 533"/>
              <a:gd name="T7" fmla="*/ 267 h 533"/>
              <a:gd name="T8" fmla="*/ 267 w 533"/>
              <a:gd name="T9" fmla="*/ 0 h 533"/>
              <a:gd name="T10" fmla="*/ 343 w 533"/>
              <a:gd name="T11" fmla="*/ 414 h 533"/>
              <a:gd name="T12" fmla="*/ 316 w 533"/>
              <a:gd name="T13" fmla="*/ 424 h 533"/>
              <a:gd name="T14" fmla="*/ 284 w 533"/>
              <a:gd name="T15" fmla="*/ 410 h 533"/>
              <a:gd name="T16" fmla="*/ 185 w 533"/>
              <a:gd name="T17" fmla="*/ 294 h 533"/>
              <a:gd name="T18" fmla="*/ 185 w 533"/>
              <a:gd name="T19" fmla="*/ 240 h 533"/>
              <a:gd name="T20" fmla="*/ 283 w 533"/>
              <a:gd name="T21" fmla="*/ 124 h 533"/>
              <a:gd name="T22" fmla="*/ 343 w 533"/>
              <a:gd name="T23" fmla="*/ 119 h 533"/>
              <a:gd name="T24" fmla="*/ 348 w 533"/>
              <a:gd name="T25" fmla="*/ 178 h 533"/>
              <a:gd name="T26" fmla="*/ 273 w 533"/>
              <a:gd name="T27" fmla="*/ 267 h 533"/>
              <a:gd name="T28" fmla="*/ 348 w 533"/>
              <a:gd name="T29" fmla="*/ 355 h 533"/>
              <a:gd name="T30" fmla="*/ 343 w 533"/>
              <a:gd name="T31" fmla="*/ 41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3" h="533">
                <a:moveTo>
                  <a:pt x="267" y="0"/>
                </a:moveTo>
                <a:cubicBezTo>
                  <a:pt x="120" y="0"/>
                  <a:pt x="0" y="120"/>
                  <a:pt x="0" y="267"/>
                </a:cubicBezTo>
                <a:cubicBezTo>
                  <a:pt x="0" y="414"/>
                  <a:pt x="120" y="533"/>
                  <a:pt x="267" y="533"/>
                </a:cubicBezTo>
                <a:cubicBezTo>
                  <a:pt x="414" y="533"/>
                  <a:pt x="533" y="414"/>
                  <a:pt x="533" y="267"/>
                </a:cubicBezTo>
                <a:cubicBezTo>
                  <a:pt x="533" y="120"/>
                  <a:pt x="414" y="0"/>
                  <a:pt x="267" y="0"/>
                </a:cubicBezTo>
                <a:close/>
                <a:moveTo>
                  <a:pt x="343" y="414"/>
                </a:moveTo>
                <a:cubicBezTo>
                  <a:pt x="335" y="421"/>
                  <a:pt x="326" y="424"/>
                  <a:pt x="316" y="424"/>
                </a:cubicBezTo>
                <a:cubicBezTo>
                  <a:pt x="304" y="424"/>
                  <a:pt x="292" y="419"/>
                  <a:pt x="284" y="410"/>
                </a:cubicBezTo>
                <a:lnTo>
                  <a:pt x="185" y="294"/>
                </a:lnTo>
                <a:cubicBezTo>
                  <a:pt x="172" y="278"/>
                  <a:pt x="172" y="255"/>
                  <a:pt x="185" y="240"/>
                </a:cubicBezTo>
                <a:lnTo>
                  <a:pt x="283" y="124"/>
                </a:lnTo>
                <a:cubicBezTo>
                  <a:pt x="298" y="106"/>
                  <a:pt x="325" y="104"/>
                  <a:pt x="343" y="119"/>
                </a:cubicBezTo>
                <a:cubicBezTo>
                  <a:pt x="360" y="134"/>
                  <a:pt x="363" y="160"/>
                  <a:pt x="348" y="178"/>
                </a:cubicBezTo>
                <a:lnTo>
                  <a:pt x="273" y="267"/>
                </a:lnTo>
                <a:lnTo>
                  <a:pt x="348" y="355"/>
                </a:lnTo>
                <a:cubicBezTo>
                  <a:pt x="363" y="373"/>
                  <a:pt x="361" y="399"/>
                  <a:pt x="343" y="4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6580" y="4392654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达利雷生国际多中心</a:t>
            </a:r>
            <a:r>
              <a:rPr lang="en-US" altLang="zh-CN" b="1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Ⅱ</a:t>
            </a:r>
            <a:r>
              <a:rPr lang="zh-CN" altLang="en-US" b="1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期研究</a:t>
            </a:r>
            <a:r>
              <a:rPr lang="en-US" altLang="zh-CN" b="1" baseline="300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2</a:t>
            </a:r>
            <a:endParaRPr lang="en-US" altLang="zh-CN" b="1" baseline="300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7039" y="2602045"/>
            <a:ext cx="3617128" cy="172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403373" y="2544724"/>
            <a:ext cx="3389718" cy="1898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7939669" y="2565986"/>
            <a:ext cx="3802242" cy="1686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1224950" y="122267"/>
            <a:ext cx="9609827" cy="594225"/>
            <a:chOff x="1224950" y="264034"/>
            <a:chExt cx="9609827" cy="594225"/>
          </a:xfrm>
        </p:grpSpPr>
        <p:sp>
          <p:nvSpPr>
            <p:cNvPr id="16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eting on your heart" panose="02000503000000000000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224950" y="612514"/>
              <a:ext cx="9609827" cy="245745"/>
              <a:chOff x="607784" y="3416099"/>
              <a:chExt cx="10976432" cy="245745"/>
            </a:xfrm>
          </p:grpSpPr>
          <p:sp>
            <p:nvSpPr>
              <p:cNvPr id="18" name="文本框 14"/>
              <p:cNvSpPr txBox="1"/>
              <p:nvPr/>
            </p:nvSpPr>
            <p:spPr>
              <a:xfrm>
                <a:off x="5165207" y="3416099"/>
                <a:ext cx="1903920" cy="245745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有效性（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4/4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灯片编号占位符 3"/>
          <p:cNvSpPr txBox="1"/>
          <p:nvPr/>
        </p:nvSpPr>
        <p:spPr>
          <a:xfrm>
            <a:off x="11669265" y="6507910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6834" y="6176183"/>
            <a:ext cx="4271686" cy="496564"/>
            <a:chOff x="1122" y="10030"/>
            <a:chExt cx="6819" cy="866"/>
          </a:xfrm>
        </p:grpSpPr>
        <p:sp>
          <p:nvSpPr>
            <p:cNvPr id="6" name="矩形 5"/>
            <p:cNvSpPr/>
            <p:nvPr/>
          </p:nvSpPr>
          <p:spPr>
            <a:xfrm>
              <a:off x="1122" y="10308"/>
              <a:ext cx="5437" cy="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kumimoji="0" lang="zh-CN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2023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Front Psychiatry. 2023 May 9:14:1168100. </a:t>
              </a:r>
              <a:r>
                <a:rPr kumimoji="0" lang="zh-CN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May 9:14:1168100.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BR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2.J Sleep Res. 2023 Dec;32(6):e14035. doi: 10.1111/jsr.14035.</a:t>
              </a:r>
              <a:r>
                <a:rPr kumimoji="0" lang="zh-CN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 </a:t>
              </a:r>
              <a:endParaRPr kumimoji="0" lang="pt-B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22" y="10030"/>
              <a:ext cx="6819" cy="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NICE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英国国家卫生与临床优化研究所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；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CBT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认知行为疗法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27" name="矩形: 折角 61"/>
          <p:cNvSpPr/>
          <p:nvPr/>
        </p:nvSpPr>
        <p:spPr>
          <a:xfrm>
            <a:off x="286834" y="711154"/>
            <a:ext cx="11614150" cy="457835"/>
          </a:xfrm>
          <a:prstGeom prst="foldedCorner">
            <a:avLst>
              <a:gd name="adj" fmla="val 19202"/>
            </a:avLst>
          </a:prstGeom>
          <a:solidFill>
            <a:schemeClr val="accent6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8" name="left-arrowhead-in-a-circle_44897"/>
          <p:cNvSpPr/>
          <p:nvPr/>
        </p:nvSpPr>
        <p:spPr>
          <a:xfrm rot="10800000">
            <a:off x="689061" y="787889"/>
            <a:ext cx="324000" cy="324000"/>
          </a:xfrm>
          <a:custGeom>
            <a:avLst/>
            <a:gdLst>
              <a:gd name="T0" fmla="*/ 267 w 533"/>
              <a:gd name="T1" fmla="*/ 0 h 533"/>
              <a:gd name="T2" fmla="*/ 0 w 533"/>
              <a:gd name="T3" fmla="*/ 267 h 533"/>
              <a:gd name="T4" fmla="*/ 267 w 533"/>
              <a:gd name="T5" fmla="*/ 533 h 533"/>
              <a:gd name="T6" fmla="*/ 533 w 533"/>
              <a:gd name="T7" fmla="*/ 267 h 533"/>
              <a:gd name="T8" fmla="*/ 267 w 533"/>
              <a:gd name="T9" fmla="*/ 0 h 533"/>
              <a:gd name="T10" fmla="*/ 343 w 533"/>
              <a:gd name="T11" fmla="*/ 414 h 533"/>
              <a:gd name="T12" fmla="*/ 316 w 533"/>
              <a:gd name="T13" fmla="*/ 424 h 533"/>
              <a:gd name="T14" fmla="*/ 284 w 533"/>
              <a:gd name="T15" fmla="*/ 410 h 533"/>
              <a:gd name="T16" fmla="*/ 185 w 533"/>
              <a:gd name="T17" fmla="*/ 294 h 533"/>
              <a:gd name="T18" fmla="*/ 185 w 533"/>
              <a:gd name="T19" fmla="*/ 240 h 533"/>
              <a:gd name="T20" fmla="*/ 283 w 533"/>
              <a:gd name="T21" fmla="*/ 124 h 533"/>
              <a:gd name="T22" fmla="*/ 343 w 533"/>
              <a:gd name="T23" fmla="*/ 119 h 533"/>
              <a:gd name="T24" fmla="*/ 348 w 533"/>
              <a:gd name="T25" fmla="*/ 178 h 533"/>
              <a:gd name="T26" fmla="*/ 273 w 533"/>
              <a:gd name="T27" fmla="*/ 267 h 533"/>
              <a:gd name="T28" fmla="*/ 348 w 533"/>
              <a:gd name="T29" fmla="*/ 355 h 533"/>
              <a:gd name="T30" fmla="*/ 343 w 533"/>
              <a:gd name="T31" fmla="*/ 41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3" h="533">
                <a:moveTo>
                  <a:pt x="267" y="0"/>
                </a:moveTo>
                <a:cubicBezTo>
                  <a:pt x="120" y="0"/>
                  <a:pt x="0" y="120"/>
                  <a:pt x="0" y="267"/>
                </a:cubicBezTo>
                <a:cubicBezTo>
                  <a:pt x="0" y="414"/>
                  <a:pt x="120" y="533"/>
                  <a:pt x="267" y="533"/>
                </a:cubicBezTo>
                <a:cubicBezTo>
                  <a:pt x="414" y="533"/>
                  <a:pt x="533" y="414"/>
                  <a:pt x="533" y="267"/>
                </a:cubicBezTo>
                <a:cubicBezTo>
                  <a:pt x="533" y="120"/>
                  <a:pt x="414" y="0"/>
                  <a:pt x="267" y="0"/>
                </a:cubicBezTo>
                <a:close/>
                <a:moveTo>
                  <a:pt x="343" y="414"/>
                </a:moveTo>
                <a:cubicBezTo>
                  <a:pt x="335" y="421"/>
                  <a:pt x="326" y="424"/>
                  <a:pt x="316" y="424"/>
                </a:cubicBezTo>
                <a:cubicBezTo>
                  <a:pt x="304" y="424"/>
                  <a:pt x="292" y="419"/>
                  <a:pt x="284" y="410"/>
                </a:cubicBezTo>
                <a:lnTo>
                  <a:pt x="185" y="294"/>
                </a:lnTo>
                <a:cubicBezTo>
                  <a:pt x="172" y="278"/>
                  <a:pt x="172" y="255"/>
                  <a:pt x="185" y="240"/>
                </a:cubicBezTo>
                <a:lnTo>
                  <a:pt x="283" y="124"/>
                </a:lnTo>
                <a:cubicBezTo>
                  <a:pt x="298" y="106"/>
                  <a:pt x="325" y="104"/>
                  <a:pt x="343" y="119"/>
                </a:cubicBezTo>
                <a:cubicBezTo>
                  <a:pt x="360" y="134"/>
                  <a:pt x="363" y="160"/>
                  <a:pt x="348" y="178"/>
                </a:cubicBezTo>
                <a:lnTo>
                  <a:pt x="273" y="267"/>
                </a:lnTo>
                <a:lnTo>
                  <a:pt x="348" y="355"/>
                </a:lnTo>
                <a:cubicBezTo>
                  <a:pt x="363" y="373"/>
                  <a:pt x="361" y="399"/>
                  <a:pt x="343" y="4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118235" y="767198"/>
            <a:ext cx="10238740" cy="3759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多个权威指南推荐：达利雷生作为一线治疗方法，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级证据，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级推荐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lang="en-US" altLang="zh-CN" sz="2000" b="1" baseline="30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,2</a:t>
            </a:r>
            <a:endParaRPr kumimoji="0" lang="en-US" altLang="zh-CN" sz="2000" b="1" i="0" u="none" strike="noStrike" kern="1200" cap="none" spc="0" normalizeH="0" baseline="3000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374377" y="1271745"/>
            <a:ext cx="5555963" cy="2298218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>
            <p:custDataLst>
              <p:tags r:id="rId2"/>
            </p:custDataLst>
          </p:nvPr>
        </p:nvSpPr>
        <p:spPr>
          <a:xfrm>
            <a:off x="415517" y="1287711"/>
            <a:ext cx="5478560" cy="530617"/>
          </a:xfrm>
          <a:prstGeom prst="roundRect">
            <a:avLst>
              <a:gd name="adj" fmla="val 6148"/>
            </a:avLst>
          </a:prstGeom>
          <a:solidFill>
            <a:srgbClr val="00B050">
              <a:alpha val="30000"/>
            </a:srgbClr>
          </a:solidFill>
          <a:ln w="19050" cap="flat">
            <a:noFill/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91874" y="1331733"/>
            <a:ext cx="427101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失眠的治疗策略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日本专家的共识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0428" y="2055211"/>
            <a:ext cx="20301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“推荐使用</a:t>
            </a:r>
            <a:r>
              <a:rPr lang="zh-CN" altLang="en-US" sz="1400" b="1" dirty="0">
                <a:solidFill>
                  <a:srgbClr val="00B0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食欲素受体拮抗剂和睡眠卫生教育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作为治疗失眠障碍的</a:t>
            </a:r>
            <a:r>
              <a:rPr lang="zh-CN" altLang="en-US" sz="1400" b="1" dirty="0">
                <a:solidFill>
                  <a:srgbClr val="00B0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方法”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/>
          <a:srcRect b="35172"/>
          <a:stretch>
            <a:fillRect/>
          </a:stretch>
        </p:blipFill>
        <p:spPr>
          <a:xfrm>
            <a:off x="2603253" y="1919813"/>
            <a:ext cx="3158504" cy="92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/>
          <a:srcRect l="337" r="6902"/>
          <a:stretch>
            <a:fillRect/>
          </a:stretch>
        </p:blipFill>
        <p:spPr>
          <a:xfrm>
            <a:off x="2610891" y="2939155"/>
            <a:ext cx="3157251" cy="43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矩形: 圆角 29"/>
          <p:cNvSpPr/>
          <p:nvPr>
            <p:custDataLst>
              <p:tags r:id="rId6"/>
            </p:custDataLst>
          </p:nvPr>
        </p:nvSpPr>
        <p:spPr>
          <a:xfrm>
            <a:off x="6096001" y="1284393"/>
            <a:ext cx="5757572" cy="2298218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: 圆角 30"/>
          <p:cNvSpPr/>
          <p:nvPr>
            <p:custDataLst>
              <p:tags r:id="rId7"/>
            </p:custDataLst>
          </p:nvPr>
        </p:nvSpPr>
        <p:spPr>
          <a:xfrm>
            <a:off x="6131532" y="1300359"/>
            <a:ext cx="5722040" cy="530617"/>
          </a:xfrm>
          <a:prstGeom prst="roundRect">
            <a:avLst>
              <a:gd name="adj" fmla="val 6148"/>
            </a:avLst>
          </a:prstGeom>
          <a:solidFill>
            <a:srgbClr val="00B050">
              <a:alpha val="30000"/>
            </a:srgbClr>
          </a:solidFill>
          <a:ln w="19050" cap="flat">
            <a:noFill/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6060052" y="1343923"/>
            <a:ext cx="5757571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 NICE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技术评价指南：达利雷生治疗慢性失眠症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【TA922】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37605" y="2055210"/>
            <a:ext cx="1876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“当CBT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不可用或不适合时，可以选择将</a:t>
            </a:r>
            <a:r>
              <a:rPr lang="zh-CN" altLang="en-US" sz="1400" b="1" dirty="0">
                <a:solidFill>
                  <a:srgbClr val="00B0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达利雷生定位为长期失眠症的一线治疗”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37"/>
          <p:cNvSpPr/>
          <p:nvPr>
            <p:custDataLst>
              <p:tags r:id="rId9"/>
            </p:custDataLst>
          </p:nvPr>
        </p:nvSpPr>
        <p:spPr>
          <a:xfrm>
            <a:off x="372876" y="3840122"/>
            <a:ext cx="5555962" cy="2314184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: 圆角 38"/>
          <p:cNvSpPr/>
          <p:nvPr>
            <p:custDataLst>
              <p:tags r:id="rId10"/>
            </p:custDataLst>
          </p:nvPr>
        </p:nvSpPr>
        <p:spPr>
          <a:xfrm>
            <a:off x="414015" y="3856088"/>
            <a:ext cx="5478559" cy="530617"/>
          </a:xfrm>
          <a:prstGeom prst="roundRect">
            <a:avLst>
              <a:gd name="adj" fmla="val 6148"/>
            </a:avLst>
          </a:prstGeom>
          <a:solidFill>
            <a:srgbClr val="00B050">
              <a:alpha val="30000"/>
            </a:srgbClr>
          </a:solidFill>
          <a:ln w="19050" cap="flat">
            <a:noFill/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>
            <p:custDataLst>
              <p:tags r:id="rId11"/>
            </p:custDataLst>
          </p:nvPr>
        </p:nvSpPr>
        <p:spPr>
          <a:xfrm>
            <a:off x="1190371" y="3900110"/>
            <a:ext cx="427101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欧洲失眠指南：失眠诊断和治疗更新版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76997" y="4588460"/>
            <a:ext cx="20211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srgbClr val="00B0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达利雷生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作为欧洲唯一获批的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ORA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，被推荐用于失眠症的短期（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个月）和长期治疗。（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级推荐）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7531" y="5315590"/>
            <a:ext cx="3007759" cy="68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1080" y="4504364"/>
            <a:ext cx="3014210" cy="68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 b="18124"/>
          <a:stretch>
            <a:fillRect/>
          </a:stretch>
        </p:blipFill>
        <p:spPr>
          <a:xfrm>
            <a:off x="8451326" y="1930018"/>
            <a:ext cx="3268533" cy="1483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矩形: 圆角 44"/>
          <p:cNvSpPr/>
          <p:nvPr>
            <p:custDataLst>
              <p:tags r:id="rId16"/>
            </p:custDataLst>
          </p:nvPr>
        </p:nvSpPr>
        <p:spPr>
          <a:xfrm>
            <a:off x="6096001" y="3856088"/>
            <a:ext cx="5793104" cy="2298218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: 圆角 45"/>
          <p:cNvSpPr/>
          <p:nvPr>
            <p:custDataLst>
              <p:tags r:id="rId17"/>
            </p:custDataLst>
          </p:nvPr>
        </p:nvSpPr>
        <p:spPr>
          <a:xfrm>
            <a:off x="6131532" y="3872054"/>
            <a:ext cx="5769452" cy="530617"/>
          </a:xfrm>
          <a:prstGeom prst="roundRect">
            <a:avLst>
              <a:gd name="adj" fmla="val 6148"/>
            </a:avLst>
          </a:prstGeom>
          <a:solidFill>
            <a:srgbClr val="00B050">
              <a:alpha val="30000"/>
            </a:srgbClr>
          </a:solidFill>
          <a:ln w="19050" cap="flat">
            <a:noFill/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>
            <p:custDataLst>
              <p:tags r:id="rId18"/>
            </p:custDataLst>
          </p:nvPr>
        </p:nvSpPr>
        <p:spPr>
          <a:xfrm>
            <a:off x="6510933" y="3916076"/>
            <a:ext cx="427101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中国成人失眠诊断与治疗指南（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版）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288334" y="4588460"/>
            <a:ext cx="18661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rgbClr val="00B0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达利雷生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可改善夜间睡眠和日间功能，日间思睡发生比例低 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GB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级证据，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级推荐）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451325" y="4504364"/>
            <a:ext cx="2330617" cy="1485622"/>
            <a:chOff x="8347895" y="4334267"/>
            <a:chExt cx="2434048" cy="165571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347895" y="4334267"/>
              <a:ext cx="2434048" cy="7404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347895" y="5270695"/>
              <a:ext cx="2434048" cy="7192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49411" y="760276"/>
            <a:ext cx="5400000" cy="5544000"/>
            <a:chOff x="6142190" y="846036"/>
            <a:chExt cx="5121414" cy="3978969"/>
          </a:xfrm>
        </p:grpSpPr>
        <p:sp>
          <p:nvSpPr>
            <p:cNvPr id="18" name="矩形: 圆顶角 17"/>
            <p:cNvSpPr/>
            <p:nvPr/>
          </p:nvSpPr>
          <p:spPr>
            <a:xfrm>
              <a:off x="6716470" y="945677"/>
              <a:ext cx="3934567" cy="100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142190" y="846036"/>
              <a:ext cx="5121414" cy="3978969"/>
              <a:chOff x="6143445" y="599065"/>
              <a:chExt cx="5390304" cy="4733813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6143445" y="857717"/>
                <a:ext cx="5390304" cy="4475161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zh-CN" altLang="en-US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: 形状 20" descr="D:\51PPT模板网\51pptmoban.com\图片.jpg"/>
              <p:cNvSpPr/>
              <p:nvPr/>
            </p:nvSpPr>
            <p:spPr>
              <a:xfrm>
                <a:off x="6747876" y="718048"/>
                <a:ext cx="4075806" cy="435728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Bullet1"/>
              <p:cNvSpPr txBox="1"/>
              <p:nvPr/>
            </p:nvSpPr>
            <p:spPr>
              <a:xfrm>
                <a:off x="7131065" y="599065"/>
                <a:ext cx="3200942" cy="517303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lvl="0" algn="ctr" defTabSz="609600">
                  <a:defRPr/>
                </a:pPr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说明书常见不良反应</a:t>
                </a:r>
                <a:r>
                  <a:rPr lang="en-US" altLang="zh-CN" b="1" baseline="30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b="1" baseline="30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2"/>
          <p:cNvGrpSpPr/>
          <p:nvPr/>
        </p:nvGrpSpPr>
        <p:grpSpPr>
          <a:xfrm>
            <a:off x="1224950" y="122267"/>
            <a:ext cx="9609827" cy="594701"/>
            <a:chOff x="1224950" y="264034"/>
            <a:chExt cx="9609827" cy="594701"/>
          </a:xfrm>
        </p:grpSpPr>
        <p:sp>
          <p:nvSpPr>
            <p:cNvPr id="36" name="文本框 17"/>
            <p:cNvSpPr txBox="1"/>
            <p:nvPr/>
          </p:nvSpPr>
          <p:spPr>
            <a:xfrm>
              <a:off x="3305714" y="264034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normalizeH="0" baseline="0" noProof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rPr>
                <a:t>03</a:t>
              </a:r>
              <a:endParaRPr kumimoji="0" lang="zh-CN" altLang="en-US" sz="2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eting on your heart" panose="02000503000000000000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8" name="文本框 14"/>
              <p:cNvSpPr txBox="1"/>
              <p:nvPr/>
            </p:nvSpPr>
            <p:spPr>
              <a:xfrm>
                <a:off x="5098235" y="3416099"/>
                <a:ext cx="2037864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安全性 （</a:t>
                </a:r>
                <a:r>
                  <a:rPr lang="en-US" altLang="zh-CN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1/1</a:t>
                </a:r>
                <a:r>
                  <a:rPr lang="zh-CN" altLang="en-US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eeting on your heart" panose="02000503000000000000" charset="0"/>
                    <a:sym typeface="微软雅黑" panose="020B0503020204020204" pitchFamily="34" charset="-122"/>
                  </a:rPr>
                  <a:t>）</a:t>
                </a:r>
                <a:endParaRPr lang="zh-CN" altLang="en-US" sz="1600" b="1" spc="300" dirty="0">
                  <a:solidFill>
                    <a:srgbClr val="00B1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eeting on your heart" panose="02000503000000000000" charset="0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灯片编号占位符 3"/>
          <p:cNvSpPr txBox="1"/>
          <p:nvPr/>
        </p:nvSpPr>
        <p:spPr>
          <a:xfrm>
            <a:off x="11669265" y="6507910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fld id="{D6F24B0C-7668-4973-8E6C-4D4CB7EF0CEB}" type="slidenum">
              <a:rPr lang="en-US" sz="1600" b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fld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068151" y="760276"/>
            <a:ext cx="5854559" cy="5544000"/>
            <a:chOff x="6142190" y="846036"/>
            <a:chExt cx="5121414" cy="3978969"/>
          </a:xfrm>
        </p:grpSpPr>
        <p:sp>
          <p:nvSpPr>
            <p:cNvPr id="24" name="矩形: 圆顶角 23"/>
            <p:cNvSpPr/>
            <p:nvPr/>
          </p:nvSpPr>
          <p:spPr>
            <a:xfrm>
              <a:off x="6716470" y="945677"/>
              <a:ext cx="3934567" cy="100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142190" y="846036"/>
              <a:ext cx="5121414" cy="3978969"/>
              <a:chOff x="6143445" y="599065"/>
              <a:chExt cx="5390304" cy="4733813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6143445" y="857717"/>
                <a:ext cx="5390304" cy="4475161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zh-CN" altLang="en-US" sz="14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任意多边形: 形状 26" descr="D:\51PPT模板网\51pptmoban.com\图片.jpg"/>
              <p:cNvSpPr/>
              <p:nvPr/>
            </p:nvSpPr>
            <p:spPr>
              <a:xfrm>
                <a:off x="6738748" y="718048"/>
                <a:ext cx="4075806" cy="435728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Bullet1"/>
              <p:cNvSpPr txBox="1"/>
              <p:nvPr/>
            </p:nvSpPr>
            <p:spPr>
              <a:xfrm>
                <a:off x="7131065" y="599065"/>
                <a:ext cx="3200942" cy="517303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lvl="0" algn="ctr" defTabSz="609600">
                  <a:defRPr/>
                </a:pPr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达利雷生安全性优势</a:t>
                </a:r>
                <a:r>
                  <a:rPr lang="en-US" altLang="zh-CN" b="1" baseline="30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1-5</a:t>
                </a:r>
                <a:endParaRPr lang="zh-CN" altLang="en-US" b="1" baseline="30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162262" y="1424645"/>
            <a:ext cx="5939172" cy="4913257"/>
            <a:chOff x="6265815" y="1729130"/>
            <a:chExt cx="6124476" cy="4643432"/>
          </a:xfrm>
        </p:grpSpPr>
        <p:grpSp>
          <p:nvGrpSpPr>
            <p:cNvPr id="8" name="组合 7"/>
            <p:cNvGrpSpPr/>
            <p:nvPr/>
          </p:nvGrpSpPr>
          <p:grpSpPr>
            <a:xfrm>
              <a:off x="6265815" y="1729130"/>
              <a:ext cx="5940176" cy="3742483"/>
              <a:chOff x="7431868" y="1700117"/>
              <a:chExt cx="5940176" cy="362188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7431868" y="1700117"/>
                <a:ext cx="5541908" cy="338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00"/>
                <a:r>
                  <a:rPr lang="zh-CN" altLang="en-US" sz="1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无成瘾性，停药后无戒断反应， 无反跳性失眠</a:t>
                </a:r>
                <a:endParaRPr lang="zh-CN" altLang="en-US" sz="16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7460344" y="2033219"/>
                <a:ext cx="5911700" cy="140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传统镇静催眠药易导致</a:t>
                </a:r>
                <a:r>
                  <a:rPr lang="zh-CN" altLang="en-US" sz="1400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躯体依赖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，可能出现烦躁、焦虑、失眠反弹等戒断症状</a:t>
                </a:r>
                <a:r>
                  <a:rPr lang="en-US" altLang="zh-CN" sz="14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14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停药后，失眠加重，出现反跳性失眠</a:t>
                </a:r>
                <a:endParaRPr lang="zh-CN" altLang="en-US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达利雷生作用于食欲素受体，不作用于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γ- 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氨基丁酸（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GABA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）受体；国内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项、国外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项研究、</a:t>
                </a:r>
                <a:r>
                  <a:rPr lang="zh-CN" altLang="en-US" sz="1400" b="1" dirty="0">
                    <a:solidFill>
                      <a:schemeClr val="accent6"/>
                    </a:solidFill>
                  </a:rPr>
                  <a:t>共</a:t>
                </a:r>
                <a:r>
                  <a:rPr lang="en-US" altLang="zh-CN" sz="1400" b="1" dirty="0">
                    <a:solidFill>
                      <a:schemeClr val="accent6"/>
                    </a:solidFill>
                  </a:rPr>
                  <a:t>2433</a:t>
                </a:r>
                <a:r>
                  <a:rPr lang="zh-CN" altLang="en-US" sz="1400" b="1" dirty="0">
                    <a:solidFill>
                      <a:schemeClr val="accent6"/>
                    </a:solidFill>
                  </a:rPr>
                  <a:t>例</a:t>
                </a:r>
                <a:r>
                  <a:rPr lang="zh-CN" altLang="en-US" sz="1400" dirty="0">
                    <a:solidFill>
                      <a:schemeClr val="tx2"/>
                    </a:solidFill>
                  </a:rPr>
                  <a:t>达利雷生患者结果显示，未发现</a:t>
                </a:r>
                <a:r>
                  <a:rPr lang="zh-CN" altLang="en-US" sz="1400" dirty="0"/>
                  <a:t>滥用相关病例，无戒断反应及反跳性失眠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lvl="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上市后美国真实世界数据</a:t>
                </a:r>
                <a:r>
                  <a:rPr lang="zh-CN" altLang="en-US" sz="1400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未发现医疗成瘾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zh-CN" altLang="en-US" sz="1400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社会成瘾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病例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431868" y="3568548"/>
                <a:ext cx="3364221" cy="331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无宿醉感、昏睡感或认知功能损害</a:t>
                </a:r>
                <a:endParaRPr lang="zh-CN" altLang="en-US" sz="16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434026" y="3886782"/>
                <a:ext cx="5870434" cy="943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latin typeface="+mn-ea"/>
                    <a:cs typeface="Times New Roman" panose="02020603050405020304" pitchFamily="18" charset="0"/>
                  </a:rPr>
                  <a:t>苯二氮卓类药物不良反应包括日间困乏、头昏、跌倒和认知功能减退等</a:t>
                </a:r>
                <a:r>
                  <a:rPr lang="en-US" altLang="zh-CN" sz="1400" baseline="30000" dirty="0">
                    <a:latin typeface="+mn-ea"/>
                    <a:cs typeface="Times New Roman" panose="02020603050405020304" pitchFamily="18" charset="0"/>
                  </a:rPr>
                  <a:t>2</a:t>
                </a:r>
                <a:endParaRPr lang="en-US" altLang="zh-CN" sz="1400" baseline="30000" dirty="0">
                  <a:latin typeface="+mn-ea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latin typeface="+mn-ea"/>
                    <a:cs typeface="Times New Roman" panose="02020603050405020304" pitchFamily="18" charset="0"/>
                  </a:rPr>
                  <a:t>达利雷生是</a:t>
                </a:r>
                <a:r>
                  <a:rPr lang="zh-CN" altLang="en-US" sz="1400" b="1" dirty="0">
                    <a:solidFill>
                      <a:schemeClr val="accent6"/>
                    </a:solidFill>
                    <a:latin typeface="+mn-ea"/>
                    <a:cs typeface="Times New Roman" panose="02020603050405020304" pitchFamily="18" charset="0"/>
                  </a:rPr>
                  <a:t>唯一获批可改善日间功能</a:t>
                </a:r>
                <a:r>
                  <a:rPr lang="zh-CN" altLang="en-US" sz="1400" dirty="0">
                    <a:latin typeface="+mn-ea"/>
                    <a:cs typeface="Times New Roman" panose="02020603050405020304" pitchFamily="18" charset="0"/>
                  </a:rPr>
                  <a:t>的药物，长期、短期使用后嗜睡发生率仅为</a:t>
                </a:r>
                <a:r>
                  <a:rPr lang="en-US" altLang="zh-CN" sz="1400" b="1" dirty="0">
                    <a:solidFill>
                      <a:schemeClr val="accent6"/>
                    </a:solidFill>
                    <a:latin typeface="+mn-ea"/>
                    <a:cs typeface="Times New Roman" panose="02020603050405020304" pitchFamily="18" charset="0"/>
                  </a:rPr>
                  <a:t>2%-4%</a:t>
                </a:r>
                <a:endParaRPr lang="en-US" altLang="zh-CN" sz="1600" b="1" dirty="0">
                  <a:solidFill>
                    <a:schemeClr val="accent6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431868" y="4983660"/>
                <a:ext cx="2937375" cy="338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特殊人群适用</a:t>
                </a:r>
                <a:endParaRPr lang="zh-CN" altLang="en-US" sz="16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294290" y="5469176"/>
              <a:ext cx="6096001" cy="90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老年用药：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65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岁以上患者无需调整剂量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阻塞性睡眠呼吸暂停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OSA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):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不会增加呼吸暂停/呼吸浅慢事件频率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慢性阻塞性肺病</a:t>
              </a:r>
              <a:r>
                <a:rPr lang="en-GB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COPD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):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不会引起血氧饱和度下降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94360" y="1529688"/>
            <a:ext cx="5088550" cy="448902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hangingPunct="0"/>
            <a:r>
              <a:rPr lang="zh-CN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临床试验经验</a:t>
            </a:r>
            <a:endParaRPr lang="zh-CN" altLang="zh-CN" sz="16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最常见不良反应：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双盲期间最常见的不良反应（至少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的患者报告，且发生频率高于安慰剂组）为头痛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其他不良反应：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25mg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50mg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患者中分别有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0.5%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0.3%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报告了睡眠性瘫痪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25mg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患者中有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0.6%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报告了入睡前幻觉和觉醒前幻觉，而接受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50mg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或安慰剂治疗的患者中无相关病例报告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accent3"/>
                </a:solidFill>
                <a:sym typeface="+mn-ea"/>
              </a:rPr>
              <a:t> 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上市后观察发现</a:t>
            </a:r>
            <a:endParaRPr lang="zh-CN" altLang="en-US" sz="16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精神病类：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梦魇或异常做梦（偶见）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免疫系统疾病：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超敏反应（包括血管性水肿、皮疹、荨麻疹）（偶见）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占位符 23"/>
          <p:cNvSpPr txBox="1"/>
          <p:nvPr/>
        </p:nvSpPr>
        <p:spPr>
          <a:xfrm>
            <a:off x="88758" y="6405643"/>
            <a:ext cx="2974019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1.</a:t>
            </a:r>
            <a:r>
              <a:rPr lang="zh-CN" altLang="en-US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达利雷生说明书</a:t>
            </a:r>
            <a:endParaRPr lang="en-US" altLang="zh-CN" sz="800" dirty="0">
              <a:solidFill>
                <a:srgbClr val="33333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2. </a:t>
            </a:r>
            <a:r>
              <a:rPr lang="zh-CN" altLang="en-US" sz="800" dirty="0">
                <a:solidFill>
                  <a:srgbClr val="33333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中</a:t>
            </a:r>
            <a:r>
              <a:rPr lang="zh-CN" altLang="en-US" sz="800" dirty="0">
                <a:solidFill>
                  <a:srgbClr val="333333"/>
                </a:solidFill>
                <a:cs typeface="Arial" panose="020B0604020202020204" pitchFamily="34" charset="0"/>
              </a:rPr>
              <a:t>国成人失眠诊断与治疗指南（</a:t>
            </a:r>
            <a:r>
              <a:rPr lang="en-US" altLang="zh-CN" sz="800" dirty="0">
                <a:solidFill>
                  <a:srgbClr val="333333"/>
                </a:solidFill>
                <a:cs typeface="Arial" panose="020B0604020202020204" pitchFamily="34" charset="0"/>
              </a:rPr>
              <a:t>2023</a:t>
            </a:r>
            <a:r>
              <a:rPr lang="zh-CN" altLang="en-US" sz="800" dirty="0">
                <a:solidFill>
                  <a:srgbClr val="333333"/>
                </a:solidFill>
                <a:cs typeface="Arial" panose="020B0604020202020204" pitchFamily="34" charset="0"/>
              </a:rPr>
              <a:t>版）</a:t>
            </a:r>
            <a:endParaRPr lang="en-US" altLang="zh-CN" sz="8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800" dirty="0">
              <a:solidFill>
                <a:srgbClr val="33333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3022" y="6418932"/>
            <a:ext cx="6241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 startAt="3"/>
            </a:pPr>
            <a:r>
              <a:rPr lang="en-US" altLang="zh-CN" sz="800" dirty="0" err="1"/>
              <a:t>Mignot</a:t>
            </a:r>
            <a:r>
              <a:rPr lang="en-US" altLang="zh-CN" sz="800" dirty="0"/>
              <a:t> E, et al. Lancet Neurol 2022;21:125–39; </a:t>
            </a:r>
            <a:endParaRPr lang="en-US" altLang="zh-CN" sz="800" dirty="0"/>
          </a:p>
          <a:p>
            <a:pPr marL="228600" indent="-228600">
              <a:buAutoNum type="arabicPeriod" startAt="3"/>
            </a:pPr>
            <a:r>
              <a:rPr lang="en-US" altLang="zh-CN" sz="800" dirty="0"/>
              <a:t>Phillips-Beyer A, et al. </a:t>
            </a:r>
            <a:r>
              <a:rPr lang="en-US" altLang="zh-CN" sz="800" dirty="0" err="1"/>
              <a:t>Pharmaceut</a:t>
            </a:r>
            <a:r>
              <a:rPr lang="en-US" altLang="zh-CN" sz="800" dirty="0"/>
              <a:t> Med 2023;37:291–303</a:t>
            </a:r>
            <a:endParaRPr lang="en-US" altLang="zh-CN" sz="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104659" y="6454643"/>
            <a:ext cx="5273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5.</a:t>
            </a:r>
            <a:r>
              <a:rPr lang="zh-CN" altLang="en-US" sz="800" dirty="0"/>
              <a:t>中国三期临床研究</a:t>
            </a:r>
            <a:r>
              <a:rPr lang="en-US" altLang="zh-CN" sz="800" dirty="0"/>
              <a:t>CSR</a:t>
            </a:r>
            <a:endParaRPr lang="zh-CN" altLang="en-US" sz="8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1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2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3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4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5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6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7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8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19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0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1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2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3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4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5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6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7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8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29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3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30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LINE_FORE_SCHEMECOLOR_INDEX_BRIGHTNESS" val="-0.5"/>
  <p:tag name="KSO_WM_UNIT_LINE_FORE_SCHEMECOLOR_INDEX" val="14"/>
  <p:tag name="KSO_WM_UNIT_LINE_FILL_TYPE" val="2"/>
</p:tagLst>
</file>

<file path=ppt/tags/tag36.xml><?xml version="1.0" encoding="utf-8"?>
<p:tagLst xmlns:p="http://schemas.openxmlformats.org/presentationml/2006/main">
  <p:tag name="KSO_WM_UNIT_LINE_FORE_SCHEMECOLOR_INDEX_BRIGHTNESS" val="-0.5"/>
  <p:tag name="KSO_WM_UNIT_LINE_FORE_SCHEMECOLOR_INDEX" val="14"/>
  <p:tag name="KSO_WM_UNIT_LINE_FILL_TYPE" val="2"/>
</p:tagLst>
</file>

<file path=ppt/tags/tag37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0"/>
  <p:tag name="KSO_WM_UNIT_LINE_FILL_TYPE" val="2"/>
</p:tagLst>
</file>

<file path=ppt/tags/tag38.xml><?xml version="1.0" encoding="utf-8"?>
<p:tagLst xmlns:p="http://schemas.openxmlformats.org/presentationml/2006/main">
  <p:tag name="KSO_WM_UNIT_LINE_FORE_SCHEMECOLOR_INDEX_BRIGHTNESS" val="0"/>
  <p:tag name="KSO_WM_UNIT_LINE_FORE_SCHEMECOLOR_INDEX" val="10"/>
  <p:tag name="KSO_WM_UNIT_LINE_FILL_TYPE" val="2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48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49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5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50.xml><?xml version="1.0" encoding="utf-8"?>
<p:tagLst xmlns:p="http://schemas.openxmlformats.org/presentationml/2006/main">
  <p:tag name="KSO_WM_DIAGRAM_VIRTUALLY_FRAME" val="{&quot;height&quot;:365.05,&quot;left&quot;:59.25,&quot;top&quot;:136.9,&quot;width&quot;:815.1}"/>
</p:tagLst>
</file>

<file path=ppt/tags/tag51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52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53.xml><?xml version="1.0" encoding="utf-8"?>
<p:tagLst xmlns:p="http://schemas.openxmlformats.org/presentationml/2006/main">
  <p:tag name="KSO_WM_DIAGRAM_VIRTUALLY_FRAME" val="{&quot;height&quot;:365.05,&quot;left&quot;:59.25,&quot;top&quot;:136.9,&quot;width&quot;:815.1}"/>
</p:tagLst>
</file>

<file path=ppt/tags/tag54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55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56.xml><?xml version="1.0" encoding="utf-8"?>
<p:tagLst xmlns:p="http://schemas.openxmlformats.org/presentationml/2006/main">
  <p:tag name="KSO_WM_DIAGRAM_VIRTUALLY_FRAME" val="{&quot;height&quot;:365.05,&quot;left&quot;:59.25,&quot;top&quot;:136.9,&quot;width&quot;:815.1}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59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6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60.xml><?xml version="1.0" encoding="utf-8"?>
<p:tagLst xmlns:p="http://schemas.openxmlformats.org/presentationml/2006/main">
  <p:tag name="KSO_WM_DIAGRAM_VIRTUALLY_FRAME" val="{&quot;height&quot;:365.05,&quot;left&quot;:59.25,&quot;top&quot;:136.9,&quot;width&quot;:815.1}"/>
</p:tagLst>
</file>

<file path=ppt/tags/tag61.xml><?xml version="1.0" encoding="utf-8"?>
<p:tagLst xmlns:p="http://schemas.openxmlformats.org/presentationml/2006/main">
  <p:tag name="KSO_WM_DIAGRAM_VIRTUALLY_FRAME" val="{&quot;height&quot;:411.83731554887424,&quot;left&quot;:84.08574803149607,&quot;top&quot;:65.49063720703126,&quot;width&quot;:869.8642519685039}"/>
</p:tagLst>
</file>

<file path=ppt/tags/tag62.xml><?xml version="1.0" encoding="utf-8"?>
<p:tagLst xmlns:p="http://schemas.openxmlformats.org/presentationml/2006/main">
  <p:tag name="KSO_WM_DIAGRAM_VIRTUALLY_FRAME" val="{&quot;height&quot;:411.83731554887424,&quot;left&quot;:84.08574803149607,&quot;top&quot;:65.49063720703126,&quot;width&quot;:869.8642519685039}"/>
</p:tagLst>
</file>

<file path=ppt/tags/tag63.xml><?xml version="1.0" encoding="utf-8"?>
<p:tagLst xmlns:p="http://schemas.openxmlformats.org/presentationml/2006/main">
  <p:tag name="KSO_WM_DIAGRAM_VIRTUALLY_FRAME" val="{&quot;height&quot;:411.83731554887424,&quot;left&quot;:84.08574803149607,&quot;top&quot;:65.49063720703126,&quot;width&quot;:869.8642519685039}"/>
</p:tagLst>
</file>

<file path=ppt/tags/tag64.xml><?xml version="1.0" encoding="utf-8"?>
<p:tagLst xmlns:p="http://schemas.openxmlformats.org/presentationml/2006/main">
  <p:tag name="KSO_WM_DIAGRAM_VIRTUALLY_FRAME" val="{&quot;height&quot;:411.83731554887424,&quot;left&quot;:84.08574803149607,&quot;top&quot;:65.49063720703126,&quot;width&quot;:869.8642519685039}"/>
</p:tagLst>
</file>

<file path=ppt/tags/tag65.xml><?xml version="1.0" encoding="utf-8"?>
<p:tagLst xmlns:p="http://schemas.openxmlformats.org/presentationml/2006/main">
  <p:tag name="KSO_WM_DIAGRAM_VIRTUALLY_FRAME" val="{&quot;height&quot;:411.83731554887424,&quot;left&quot;:84.08574803149607,&quot;top&quot;:65.49063720703126,&quot;width&quot;:869.8642519685039}"/>
</p:tagLst>
</file>

<file path=ppt/tags/tag69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#392211"/>
  <p:tag name="ISLIDE.GUIDESSETTING" val="{&quot;Id&quot;:null,&quot;Name&quot;:&quot;正常&quot;,&quot;HeaderHeight&quot;:8.3,&quot;FooterHeight&quot;:6.7,&quot;SideMargin&quot;:4.7,&quot;TopMargin&quot;:0.0,&quot;BottomMargin&quot;:0.0,&quot;IntervalMargin&quot;:1.5,&quot;SettingType&quot;:&quot;System&quot;}"/>
</p:tagLst>
</file>

<file path=ppt/tags/tag7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8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ags/tag9.xml><?xml version="1.0" encoding="utf-8"?>
<p:tagLst xmlns:p="http://schemas.openxmlformats.org/presentationml/2006/main">
  <p:tag name="KSO_WM_DIAGRAM_VIRTUALLY_FRAME" val="{&quot;height&quot;:413.95448818897637,&quot;left&quot;:15.65,&quot;top&quot;:111.37614173228346,&quot;width&quot;:913.8984251968504}"/>
</p:tagLst>
</file>

<file path=ppt/theme/theme1.xml><?xml version="1.0" encoding="utf-8"?>
<a:theme xmlns:a="http://schemas.openxmlformats.org/drawingml/2006/main" name="主题5">
  <a:themeElements>
    <a:clrScheme name="Simcere2020配色">
      <a:dk1>
        <a:srgbClr val="333333"/>
      </a:dk1>
      <a:lt1>
        <a:srgbClr val="FFFFFF"/>
      </a:lt1>
      <a:dk2>
        <a:srgbClr val="000000"/>
      </a:dk2>
      <a:lt2>
        <a:srgbClr val="C6C7C7"/>
      </a:lt2>
      <a:accent1>
        <a:srgbClr val="00B052"/>
      </a:accent1>
      <a:accent2>
        <a:srgbClr val="8FD400"/>
      </a:accent2>
      <a:accent3>
        <a:srgbClr val="006647"/>
      </a:accent3>
      <a:accent4>
        <a:srgbClr val="00B5BD"/>
      </a:accent4>
      <a:accent5>
        <a:srgbClr val="FCC917"/>
      </a:accent5>
      <a:accent6>
        <a:srgbClr val="F56600"/>
      </a:accent6>
      <a:hlink>
        <a:srgbClr val="E22241"/>
      </a:hlink>
      <a:folHlink>
        <a:srgbClr val="BFBFBF"/>
      </a:folHlink>
    </a:clrScheme>
    <a:fontScheme name="pvycezw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0EF48FB24ED58142AB4D1219C79C33E6" ma:contentTypeVersion="0" ma:contentTypeDescription="新建文档。" ma:contentTypeScope="" ma:versionID="6579f4b35c67778f13486d52cfd8e6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a6cc7625398ef732f38397aa2b74e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66.xml><?xml version="1.0" encoding="utf-8"?>
<ds:datastoreItem xmlns:ds="http://schemas.openxmlformats.org/officeDocument/2006/customXml" ds:itemID="{07753270-C23E-4229-90ED-B9A6EBFC7605}">
  <ds:schemaRefs/>
</ds:datastoreItem>
</file>

<file path=customXml/itemProps67.xml><?xml version="1.0" encoding="utf-8"?>
<ds:datastoreItem xmlns:ds="http://schemas.openxmlformats.org/officeDocument/2006/customXml" ds:itemID="{C38126A0-8DB5-4E59-A9BA-58D8EEC174D8}">
  <ds:schemaRefs/>
</ds:datastoreItem>
</file>

<file path=customXml/itemProps68.xml><?xml version="1.0" encoding="utf-8"?>
<ds:datastoreItem xmlns:ds="http://schemas.openxmlformats.org/officeDocument/2006/customXml" ds:itemID="{AB59E766-F34B-4BCC-9871-9E7F334B76A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Mila</Template>
  <TotalTime>0</TotalTime>
  <Words>4859</Words>
  <Application>WPS 演示</Application>
  <PresentationFormat>宽屏</PresentationFormat>
  <Paragraphs>495</Paragraphs>
  <Slides>11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</vt:lpstr>
      <vt:lpstr>Times New Roman</vt:lpstr>
      <vt:lpstr>Helvetica</vt:lpstr>
      <vt:lpstr>微软雅黑 Light</vt:lpstr>
      <vt:lpstr>Calibri</vt:lpstr>
      <vt:lpstr>Meeting on your heart</vt:lpstr>
      <vt:lpstr>NumberOnly</vt:lpstr>
      <vt:lpstr>等线</vt:lpstr>
      <vt:lpstr>Wingdings</vt:lpstr>
      <vt:lpstr>Arial Unicode MS</vt:lpstr>
      <vt:lpstr>主题5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黄卉(Huang Hui)</dc:creator>
  <cp:lastModifiedBy>月月鸟</cp:lastModifiedBy>
  <cp:revision>181</cp:revision>
  <cp:lastPrinted>2020-03-26T16:00:00Z</cp:lastPrinted>
  <dcterms:created xsi:type="dcterms:W3CDTF">2020-03-26T16:00:00Z</dcterms:created>
  <dcterms:modified xsi:type="dcterms:W3CDTF">2025-07-19T10:19:25Z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0x0101000EF48FB24ED58142AB4D1219C79C33E6</vt:lpwstr>
  </property>
  <property fmtid="{D5CDD505-2E9C-101B-9397-08002B2CF9AE}" pid="4" name="ICV">
    <vt:lpwstr>F7B8A96904B249EE8B94A5AF641118CC_13</vt:lpwstr>
  </property>
  <property fmtid="{D5CDD505-2E9C-101B-9397-08002B2CF9AE}" pid="5" name="KSOProductBuildVer">
    <vt:lpwstr>2052-12.1.0.21915</vt:lpwstr>
  </property>
</Properties>
</file>